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907" r:id="rId6"/>
    <p:sldId id="1148" r:id="rId7"/>
    <p:sldId id="1117"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3DD74-AF44-4F60-A665-9D28689E3D79}" v="124" dt="2021-07-09T00:06:37.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7/18/2022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18.07.2022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79669" y="3844380"/>
            <a:ext cx="7898424" cy="1399744"/>
          </a:xfrm>
        </p:spPr>
        <p:txBody>
          <a:bodyPr/>
          <a:lstStyle/>
          <a:p>
            <a:r>
              <a:rPr lang="en-US" sz="2800" dirty="0" smtClean="0"/>
              <a:t>Yao-Jen Chang, Vadim Seregin, Marta Karczewicz</a:t>
            </a:r>
            <a:endParaRPr lang="en-US" sz="28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79669" y="1736595"/>
            <a:ext cx="7797962" cy="1660134"/>
          </a:xfrm>
        </p:spPr>
        <p:txBody>
          <a:bodyPr/>
          <a:lstStyle/>
          <a:p>
            <a:r>
              <a:rPr lang="en-US" sz="4400" dirty="0" smtClean="0"/>
              <a:t>JVET-AA0136:</a:t>
            </a:r>
            <a:br>
              <a:rPr lang="en-US" sz="4400" dirty="0" smtClean="0"/>
            </a:br>
            <a:r>
              <a:rPr lang="en-US" sz="4400" dirty="0"/>
              <a:t/>
            </a:r>
            <a:br>
              <a:rPr lang="en-US" sz="4400" dirty="0"/>
            </a:br>
            <a:r>
              <a:rPr lang="en-US" sz="3600" b="1" dirty="0"/>
              <a:t>Non-EE2: </a:t>
            </a:r>
            <a:r>
              <a:rPr lang="en-US" sz="3600" b="1" dirty="0" smtClean="0"/>
              <a:t>On CCCM Improvement</a:t>
            </a:r>
            <a:endParaRPr lang="en-US" sz="36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smtClean="0">
                <a:solidFill>
                  <a:schemeClr val="accent1"/>
                </a:solidFill>
              </a:rPr>
              <a:t>Current ECM</a:t>
            </a:r>
            <a:endParaRPr lang="en-US" dirty="0">
              <a:solidFill>
                <a:schemeClr val="accent1"/>
              </a:solidFill>
            </a:endParaRPr>
          </a:p>
        </p:txBody>
      </p:sp>
      <p:sp>
        <p:nvSpPr>
          <p:cNvPr id="5" name="Content Placeholder 4"/>
          <p:cNvSpPr>
            <a:spLocks noGrp="1"/>
          </p:cNvSpPr>
          <p:nvPr>
            <p:ph idx="14"/>
          </p:nvPr>
        </p:nvSpPr>
        <p:spPr>
          <a:xfrm>
            <a:off x="417146" y="940429"/>
            <a:ext cx="10696331" cy="1655077"/>
          </a:xfrm>
        </p:spPr>
        <p:txBody>
          <a:bodyPr vert="horz" lIns="0" tIns="0" rIns="0" bIns="0" rtlCol="0" anchor="t">
            <a:noAutofit/>
          </a:bodyPr>
          <a:lstStyle/>
          <a:p>
            <a:pPr hangingPunct="0"/>
            <a:r>
              <a:rPr lang="en-US" sz="2000" dirty="0" smtClean="0"/>
              <a:t>Three </a:t>
            </a:r>
            <a:r>
              <a:rPr lang="en-US" sz="2000" dirty="0"/>
              <a:t>types of templates for CCLM to derive the linear models: </a:t>
            </a:r>
            <a:endParaRPr lang="en-US" sz="2000" dirty="0" smtClean="0"/>
          </a:p>
          <a:p>
            <a:pPr lvl="1" hangingPunct="0"/>
            <a:r>
              <a:rPr lang="en-US" dirty="0" smtClean="0"/>
              <a:t>Top and left template</a:t>
            </a:r>
          </a:p>
          <a:p>
            <a:pPr lvl="1" hangingPunct="0"/>
            <a:r>
              <a:rPr lang="en-US" dirty="0"/>
              <a:t>T</a:t>
            </a:r>
            <a:r>
              <a:rPr lang="en-US" dirty="0" smtClean="0"/>
              <a:t>op-only template</a:t>
            </a:r>
          </a:p>
          <a:p>
            <a:pPr lvl="1" hangingPunct="0"/>
            <a:r>
              <a:rPr lang="en-US" dirty="0" smtClean="0"/>
              <a:t>Left-only template</a:t>
            </a:r>
            <a:endParaRPr lang="en-US" sz="2000" dirty="0"/>
          </a:p>
          <a:p>
            <a:pPr hangingPunct="0"/>
            <a:endParaRPr lang="en-US" sz="2000" dirty="0" smtClean="0"/>
          </a:p>
          <a:p>
            <a:pPr hangingPunct="0"/>
            <a:endParaRPr lang="en-US" sz="2000" dirty="0"/>
          </a:p>
          <a:p>
            <a:pPr hangingPunct="0"/>
            <a:endParaRPr lang="en-US" sz="2000" dirty="0" smtClean="0"/>
          </a:p>
          <a:p>
            <a:pPr hangingPunct="0"/>
            <a:endParaRPr lang="en-US" sz="2000" dirty="0" smtClean="0"/>
          </a:p>
          <a:p>
            <a:pPr hangingPunct="0"/>
            <a:endParaRPr lang="en-US" sz="2000" dirty="0"/>
          </a:p>
          <a:p>
            <a:pPr hangingPunct="0"/>
            <a:r>
              <a:rPr lang="en-US" sz="2000" dirty="0" smtClean="0"/>
              <a:t>MMLM fusion: </a:t>
            </a:r>
            <a:r>
              <a:rPr lang="en-US" sz="2000" dirty="0" err="1" smtClean="0"/>
              <a:t>PredC</a:t>
            </a:r>
            <a:r>
              <a:rPr lang="en-US" sz="2000" dirty="0" smtClean="0"/>
              <a:t> = w1 * Pred1 + w2 * Pred2</a:t>
            </a:r>
          </a:p>
          <a:p>
            <a:pPr lvl="1" hangingPunct="0"/>
            <a:r>
              <a:rPr lang="en-US" dirty="0" smtClean="0"/>
              <a:t>Pred1: Predictors </a:t>
            </a:r>
            <a:r>
              <a:rPr lang="en-US" dirty="0"/>
              <a:t>of non-CCLM intra </a:t>
            </a:r>
            <a:r>
              <a:rPr lang="en-US" dirty="0" err="1"/>
              <a:t>chroma</a:t>
            </a:r>
            <a:r>
              <a:rPr lang="en-US" dirty="0"/>
              <a:t> modes, i.e., DM, DIMD, and 4 default </a:t>
            </a:r>
            <a:r>
              <a:rPr lang="en-US" dirty="0" smtClean="0"/>
              <a:t>modes</a:t>
            </a:r>
          </a:p>
          <a:p>
            <a:pPr lvl="1" hangingPunct="0"/>
            <a:r>
              <a:rPr lang="en-US" dirty="0" smtClean="0"/>
              <a:t>Pred2: Predictors </a:t>
            </a:r>
            <a:r>
              <a:rPr lang="en-US" dirty="0"/>
              <a:t>of </a:t>
            </a:r>
            <a:r>
              <a:rPr lang="en-US" dirty="0" smtClean="0"/>
              <a:t>MMLM</a:t>
            </a:r>
          </a:p>
        </p:txBody>
      </p:sp>
      <p:pic>
        <p:nvPicPr>
          <p:cNvPr id="9" name="Picture 8"/>
          <p:cNvPicPr/>
          <p:nvPr/>
        </p:nvPicPr>
        <p:blipFill>
          <a:blip r:embed="rId2">
            <a:extLst>
              <a:ext uri="{28A0092B-C50C-407E-A947-70E740481C1C}">
                <a14:useLocalDpi xmlns:a14="http://schemas.microsoft.com/office/drawing/2010/main" val="0"/>
              </a:ext>
            </a:extLst>
          </a:blip>
          <a:srcRect/>
          <a:stretch>
            <a:fillRect/>
          </a:stretch>
        </p:blipFill>
        <p:spPr bwMode="auto">
          <a:xfrm>
            <a:off x="2474058" y="1844347"/>
            <a:ext cx="4019550" cy="2107565"/>
          </a:xfrm>
          <a:prstGeom prst="rect">
            <a:avLst/>
          </a:prstGeom>
          <a:noFill/>
          <a:ln>
            <a:noFill/>
          </a:ln>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smtClean="0">
                <a:solidFill>
                  <a:schemeClr val="accent1"/>
                </a:solidFill>
              </a:rPr>
              <a:t>Proposed changes for CCCM</a:t>
            </a:r>
            <a:endParaRPr lang="en-US" dirty="0">
              <a:solidFill>
                <a:schemeClr val="accent1"/>
              </a:solidFill>
            </a:endParaRPr>
          </a:p>
        </p:txBody>
      </p:sp>
      <p:sp>
        <p:nvSpPr>
          <p:cNvPr id="5" name="Content Placeholder 4"/>
          <p:cNvSpPr>
            <a:spLocks noGrp="1"/>
          </p:cNvSpPr>
          <p:nvPr>
            <p:ph idx="14"/>
          </p:nvPr>
        </p:nvSpPr>
        <p:spPr>
          <a:xfrm>
            <a:off x="417146" y="940430"/>
            <a:ext cx="10696331" cy="686482"/>
          </a:xfrm>
        </p:spPr>
        <p:txBody>
          <a:bodyPr vert="horz" lIns="0" tIns="0" rIns="0" bIns="0" rtlCol="0" anchor="t">
            <a:noAutofit/>
          </a:bodyPr>
          <a:lstStyle/>
          <a:p>
            <a:pPr hangingPunct="0"/>
            <a:r>
              <a:rPr lang="en-US" sz="2000" dirty="0" smtClean="0"/>
              <a:t>Extend </a:t>
            </a:r>
            <a:r>
              <a:rPr lang="en-US" sz="2000" dirty="0"/>
              <a:t>the CCLM template selection to CCCM to use </a:t>
            </a:r>
            <a:r>
              <a:rPr lang="en-US" sz="2000" dirty="0" smtClean="0">
                <a:solidFill>
                  <a:srgbClr val="FF0000"/>
                </a:solidFill>
              </a:rPr>
              <a:t>top</a:t>
            </a:r>
            <a:r>
              <a:rPr lang="en-US" sz="2000" dirty="0" smtClean="0"/>
              <a:t>, </a:t>
            </a:r>
            <a:r>
              <a:rPr lang="en-US" sz="2000" dirty="0" smtClean="0">
                <a:solidFill>
                  <a:srgbClr val="FF0000"/>
                </a:solidFill>
              </a:rPr>
              <a:t>left</a:t>
            </a:r>
            <a:r>
              <a:rPr lang="en-US" sz="2000" dirty="0"/>
              <a:t> </a:t>
            </a:r>
            <a:r>
              <a:rPr lang="en-US" sz="2000" dirty="0" smtClean="0"/>
              <a:t>or </a:t>
            </a:r>
            <a:r>
              <a:rPr lang="en-US" sz="2000" dirty="0"/>
              <a:t>top and left templates for model </a:t>
            </a:r>
            <a:r>
              <a:rPr lang="en-US" sz="2000" dirty="0" smtClean="0"/>
              <a:t>derivation</a:t>
            </a:r>
          </a:p>
          <a:p>
            <a:pPr hangingPunct="0"/>
            <a:endParaRPr lang="en-US" sz="2000" dirty="0"/>
          </a:p>
          <a:p>
            <a:pPr hangingPunct="0"/>
            <a:endParaRPr lang="en-US" sz="2000" dirty="0" smtClean="0"/>
          </a:p>
          <a:p>
            <a:pPr hangingPunct="0"/>
            <a:endParaRPr lang="en-US" sz="2000" dirty="0"/>
          </a:p>
          <a:p>
            <a:pPr hangingPunct="0"/>
            <a:endParaRPr lang="en-US" sz="2000" dirty="0" smtClean="0"/>
          </a:p>
          <a:p>
            <a:pPr hangingPunct="0"/>
            <a:endParaRPr lang="en-US" sz="2000" dirty="0" smtClean="0"/>
          </a:p>
          <a:p>
            <a:pPr hangingPunct="0"/>
            <a:r>
              <a:rPr lang="en-US" sz="2000" dirty="0" smtClean="0"/>
              <a:t>MMLM </a:t>
            </a:r>
            <a:r>
              <a:rPr lang="en-US" sz="2000" dirty="0"/>
              <a:t>fusion is replaced with multi-model CCCM fusion </a:t>
            </a:r>
            <a:endParaRPr lang="en-US" sz="2000" dirty="0" smtClean="0"/>
          </a:p>
          <a:p>
            <a:pPr lvl="1" hangingPunct="0"/>
            <a:r>
              <a:rPr lang="en-US" sz="1400" dirty="0" err="1" smtClean="0"/>
              <a:t>PredC</a:t>
            </a:r>
            <a:r>
              <a:rPr lang="en-US" sz="1400" dirty="0" smtClean="0"/>
              <a:t> = w1 * Pred1 + w2 * Pred2</a:t>
            </a:r>
          </a:p>
          <a:p>
            <a:pPr lvl="2" hangingPunct="0"/>
            <a:r>
              <a:rPr lang="en-US" dirty="0" smtClean="0"/>
              <a:t>Pred1: Predictors </a:t>
            </a:r>
            <a:r>
              <a:rPr lang="en-US" dirty="0"/>
              <a:t>of non-CCLM intra </a:t>
            </a:r>
            <a:r>
              <a:rPr lang="en-US" dirty="0" err="1"/>
              <a:t>chroma</a:t>
            </a:r>
            <a:r>
              <a:rPr lang="en-US" dirty="0"/>
              <a:t> modes, i.e., DM, DIMD, and 4 default </a:t>
            </a:r>
            <a:r>
              <a:rPr lang="en-US" dirty="0" smtClean="0"/>
              <a:t>modes</a:t>
            </a:r>
          </a:p>
          <a:p>
            <a:pPr lvl="2" hangingPunct="0"/>
            <a:r>
              <a:rPr lang="en-US" dirty="0" smtClean="0"/>
              <a:t>Pred2: Predictors </a:t>
            </a:r>
            <a:r>
              <a:rPr lang="en-US" dirty="0"/>
              <a:t>of </a:t>
            </a:r>
            <a:r>
              <a:rPr lang="en-US" dirty="0" smtClean="0">
                <a:solidFill>
                  <a:srgbClr val="FF0000"/>
                </a:solidFill>
              </a:rPr>
              <a:t>multi-model CCCM</a:t>
            </a:r>
          </a:p>
          <a:p>
            <a:pPr lvl="1" hangingPunct="0"/>
            <a:r>
              <a:rPr lang="en-US" dirty="0"/>
              <a:t>The derivation of fusion weights is kept </a:t>
            </a:r>
            <a:r>
              <a:rPr lang="en-US" dirty="0" smtClean="0"/>
              <a:t>unchanged</a:t>
            </a:r>
          </a:p>
        </p:txBody>
      </p:sp>
      <p:sp>
        <p:nvSpPr>
          <p:cNvPr id="6" name="Rectangle 5"/>
          <p:cNvSpPr/>
          <p:nvPr/>
        </p:nvSpPr>
        <p:spPr>
          <a:xfrm>
            <a:off x="3770709" y="2299953"/>
            <a:ext cx="484095" cy="4950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638078" y="2144944"/>
            <a:ext cx="921897" cy="1550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5400000">
            <a:off x="3182508" y="2600516"/>
            <a:ext cx="1043770" cy="1326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413020" y="2281485"/>
            <a:ext cx="484095" cy="4950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413021" y="2144944"/>
            <a:ext cx="1040145" cy="1365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41378" y="2144944"/>
            <a:ext cx="484095" cy="4950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5400000">
            <a:off x="7020218" y="2526139"/>
            <a:ext cx="904952" cy="1373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620728" y="1762138"/>
            <a:ext cx="723275" cy="307777"/>
          </a:xfrm>
          <a:prstGeom prst="rect">
            <a:avLst/>
          </a:prstGeom>
          <a:noFill/>
        </p:spPr>
        <p:txBody>
          <a:bodyPr wrap="none" rtlCol="0">
            <a:spAutoFit/>
          </a:bodyPr>
          <a:lstStyle/>
          <a:p>
            <a:r>
              <a:rPr lang="en-US" dirty="0" smtClean="0">
                <a:solidFill>
                  <a:schemeClr val="tx1"/>
                </a:solidFill>
              </a:rPr>
              <a:t>CCCM</a:t>
            </a:r>
            <a:endParaRPr lang="en-US" dirty="0">
              <a:solidFill>
                <a:schemeClr val="tx1"/>
              </a:solidFill>
            </a:endParaRPr>
          </a:p>
        </p:txBody>
      </p:sp>
      <p:sp>
        <p:nvSpPr>
          <p:cNvPr id="15" name="TextBox 14"/>
          <p:cNvSpPr txBox="1"/>
          <p:nvPr/>
        </p:nvSpPr>
        <p:spPr>
          <a:xfrm>
            <a:off x="5314947" y="1753927"/>
            <a:ext cx="891591" cy="307777"/>
          </a:xfrm>
          <a:prstGeom prst="rect">
            <a:avLst/>
          </a:prstGeom>
          <a:noFill/>
        </p:spPr>
        <p:txBody>
          <a:bodyPr wrap="none" rtlCol="0">
            <a:spAutoFit/>
          </a:bodyPr>
          <a:lstStyle/>
          <a:p>
            <a:r>
              <a:rPr lang="en-US" dirty="0" smtClean="0">
                <a:solidFill>
                  <a:srgbClr val="FF0000"/>
                </a:solidFill>
              </a:rPr>
              <a:t>CCCM-T</a:t>
            </a:r>
            <a:endParaRPr lang="en-US" dirty="0">
              <a:solidFill>
                <a:srgbClr val="FF0000"/>
              </a:solidFill>
            </a:endParaRPr>
          </a:p>
        </p:txBody>
      </p:sp>
      <p:sp>
        <p:nvSpPr>
          <p:cNvPr id="16" name="TextBox 15"/>
          <p:cNvSpPr txBox="1"/>
          <p:nvPr/>
        </p:nvSpPr>
        <p:spPr>
          <a:xfrm>
            <a:off x="7306212" y="1753927"/>
            <a:ext cx="881973" cy="307777"/>
          </a:xfrm>
          <a:prstGeom prst="rect">
            <a:avLst/>
          </a:prstGeom>
          <a:noFill/>
        </p:spPr>
        <p:txBody>
          <a:bodyPr wrap="none" rtlCol="0">
            <a:spAutoFit/>
          </a:bodyPr>
          <a:lstStyle/>
          <a:p>
            <a:r>
              <a:rPr lang="en-US" dirty="0" smtClean="0">
                <a:solidFill>
                  <a:srgbClr val="FF0000"/>
                </a:solidFill>
              </a:rPr>
              <a:t>CCCM-L</a:t>
            </a:r>
            <a:endParaRPr lang="en-US" dirty="0">
              <a:solidFill>
                <a:srgbClr val="FF0000"/>
              </a:solidFill>
            </a:endParaRPr>
          </a:p>
        </p:txBody>
      </p:sp>
    </p:spTree>
    <p:extLst>
      <p:ext uri="{BB962C8B-B14F-4D97-AF65-F5344CB8AC3E}">
        <p14:creationId xmlns:p14="http://schemas.microsoft.com/office/powerpoint/2010/main" val="373691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dirty="0">
                <a:solidFill>
                  <a:schemeClr val="accent1"/>
                </a:solidFill>
              </a:rPr>
              <a:t>Test results</a:t>
            </a:r>
          </a:p>
        </p:txBody>
      </p:sp>
      <p:sp>
        <p:nvSpPr>
          <p:cNvPr id="2" name="Content Placeholder 1"/>
          <p:cNvSpPr>
            <a:spLocks noGrp="1"/>
          </p:cNvSpPr>
          <p:nvPr>
            <p:ph sz="quarter" idx="14"/>
          </p:nvPr>
        </p:nvSpPr>
        <p:spPr>
          <a:xfrm>
            <a:off x="495300" y="1719073"/>
            <a:ext cx="11187112" cy="663642"/>
          </a:xfrm>
        </p:spPr>
        <p:txBody>
          <a:bodyPr/>
          <a:lstStyle/>
          <a:p>
            <a:r>
              <a:rPr lang="en-US" dirty="0" smtClean="0"/>
              <a:t>Implemented on top of EE2-1.1a (ECM-5.0 + CCCM)</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91940387"/>
              </p:ext>
            </p:extLst>
          </p:nvPr>
        </p:nvGraphicFramePr>
        <p:xfrm>
          <a:off x="402431" y="3097184"/>
          <a:ext cx="5303046" cy="2328288"/>
        </p:xfrm>
        <a:graphic>
          <a:graphicData uri="http://schemas.openxmlformats.org/drawingml/2006/table">
            <a:tbl>
              <a:tblPr/>
              <a:tblGrid>
                <a:gridCol w="883841">
                  <a:extLst>
                    <a:ext uri="{9D8B030D-6E8A-4147-A177-3AD203B41FA5}">
                      <a16:colId xmlns:a16="http://schemas.microsoft.com/office/drawing/2014/main" val="2547639758"/>
                    </a:ext>
                  </a:extLst>
                </a:gridCol>
                <a:gridCol w="883841">
                  <a:extLst>
                    <a:ext uri="{9D8B030D-6E8A-4147-A177-3AD203B41FA5}">
                      <a16:colId xmlns:a16="http://schemas.microsoft.com/office/drawing/2014/main" val="3572442292"/>
                    </a:ext>
                  </a:extLst>
                </a:gridCol>
                <a:gridCol w="883841">
                  <a:extLst>
                    <a:ext uri="{9D8B030D-6E8A-4147-A177-3AD203B41FA5}">
                      <a16:colId xmlns:a16="http://schemas.microsoft.com/office/drawing/2014/main" val="3703087547"/>
                    </a:ext>
                  </a:extLst>
                </a:gridCol>
                <a:gridCol w="883841">
                  <a:extLst>
                    <a:ext uri="{9D8B030D-6E8A-4147-A177-3AD203B41FA5}">
                      <a16:colId xmlns:a16="http://schemas.microsoft.com/office/drawing/2014/main" val="403181260"/>
                    </a:ext>
                  </a:extLst>
                </a:gridCol>
                <a:gridCol w="883841">
                  <a:extLst>
                    <a:ext uri="{9D8B030D-6E8A-4147-A177-3AD203B41FA5}">
                      <a16:colId xmlns:a16="http://schemas.microsoft.com/office/drawing/2014/main" val="355832512"/>
                    </a:ext>
                  </a:extLst>
                </a:gridCol>
                <a:gridCol w="883841">
                  <a:extLst>
                    <a:ext uri="{9D8B030D-6E8A-4147-A177-3AD203B41FA5}">
                      <a16:colId xmlns:a16="http://schemas.microsoft.com/office/drawing/2014/main" val="756875219"/>
                    </a:ext>
                  </a:extLst>
                </a:gridCol>
              </a:tblGrid>
              <a:tr h="194024">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3942621"/>
                  </a:ext>
                </a:extLst>
              </a:tr>
              <a:tr h="194024">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Over </a:t>
                      </a:r>
                      <a:r>
                        <a:rPr lang="en-US" sz="1200" b="1" i="0" u="none" strike="noStrike" dirty="0" smtClean="0">
                          <a:solidFill>
                            <a:srgbClr val="000000"/>
                          </a:solidFill>
                          <a:effectLst/>
                          <a:latin typeface="Arial" panose="020B0604020202020204" pitchFamily="34" charset="0"/>
                        </a:rPr>
                        <a:t>EE2-1.1a</a:t>
                      </a:r>
                      <a:endParaRPr lang="en-US" sz="12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70000231"/>
                  </a:ext>
                </a:extLst>
              </a:tr>
              <a:tr h="194024">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2025059"/>
                  </a:ext>
                </a:extLst>
              </a:tr>
              <a:tr h="194024">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-1.45%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69240375"/>
                  </a:ext>
                </a:extLst>
              </a:tr>
              <a:tr h="194024">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-1.74%</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-2.18%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87543310"/>
                  </a:ext>
                </a:extLst>
              </a:tr>
              <a:tr h="194024">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-1.33%</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5536379"/>
                  </a:ext>
                </a:extLst>
              </a:tr>
              <a:tr h="194024">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-0.31%</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-0.45%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7803334"/>
                  </a:ext>
                </a:extLst>
              </a:tr>
              <a:tr h="194024">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-0.60%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1427754"/>
                  </a:ext>
                </a:extLst>
              </a:tr>
              <a:tr h="194024">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4402167"/>
                  </a:ext>
                </a:extLst>
              </a:tr>
              <a:tr h="194024">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0003257"/>
                  </a:ext>
                </a:extLst>
              </a:tr>
              <a:tr h="194024">
                <a:tc>
                  <a:txBody>
                    <a:bodyPr/>
                    <a:lstStyle/>
                    <a:p>
                      <a:pPr algn="ctr" fontAlgn="ctr"/>
                      <a:r>
                        <a:rPr lang="en-US" sz="12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-0.55%</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-0.75%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6336912"/>
                  </a:ext>
                </a:extLst>
              </a:tr>
              <a:tr h="194024">
                <a:tc>
                  <a:txBody>
                    <a:bodyPr/>
                    <a:lstStyle/>
                    <a:p>
                      <a:pPr algn="ctr" fontAlgn="ctr"/>
                      <a:r>
                        <a:rPr lang="en-US" sz="12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-1.71%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-1.73%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0332014"/>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83713703"/>
              </p:ext>
            </p:extLst>
          </p:nvPr>
        </p:nvGraphicFramePr>
        <p:xfrm>
          <a:off x="6174581" y="3097184"/>
          <a:ext cx="5303046" cy="2328286"/>
        </p:xfrm>
        <a:graphic>
          <a:graphicData uri="http://schemas.openxmlformats.org/drawingml/2006/table">
            <a:tbl>
              <a:tblPr/>
              <a:tblGrid>
                <a:gridCol w="883841">
                  <a:extLst>
                    <a:ext uri="{9D8B030D-6E8A-4147-A177-3AD203B41FA5}">
                      <a16:colId xmlns:a16="http://schemas.microsoft.com/office/drawing/2014/main" val="1680340431"/>
                    </a:ext>
                  </a:extLst>
                </a:gridCol>
                <a:gridCol w="883841">
                  <a:extLst>
                    <a:ext uri="{9D8B030D-6E8A-4147-A177-3AD203B41FA5}">
                      <a16:colId xmlns:a16="http://schemas.microsoft.com/office/drawing/2014/main" val="1409869121"/>
                    </a:ext>
                  </a:extLst>
                </a:gridCol>
                <a:gridCol w="883841">
                  <a:extLst>
                    <a:ext uri="{9D8B030D-6E8A-4147-A177-3AD203B41FA5}">
                      <a16:colId xmlns:a16="http://schemas.microsoft.com/office/drawing/2014/main" val="601992926"/>
                    </a:ext>
                  </a:extLst>
                </a:gridCol>
                <a:gridCol w="883841">
                  <a:extLst>
                    <a:ext uri="{9D8B030D-6E8A-4147-A177-3AD203B41FA5}">
                      <a16:colId xmlns:a16="http://schemas.microsoft.com/office/drawing/2014/main" val="3945648409"/>
                    </a:ext>
                  </a:extLst>
                </a:gridCol>
                <a:gridCol w="883841">
                  <a:extLst>
                    <a:ext uri="{9D8B030D-6E8A-4147-A177-3AD203B41FA5}">
                      <a16:colId xmlns:a16="http://schemas.microsoft.com/office/drawing/2014/main" val="2531197297"/>
                    </a:ext>
                  </a:extLst>
                </a:gridCol>
                <a:gridCol w="883841">
                  <a:extLst>
                    <a:ext uri="{9D8B030D-6E8A-4147-A177-3AD203B41FA5}">
                      <a16:colId xmlns:a16="http://schemas.microsoft.com/office/drawing/2014/main" val="3218195174"/>
                    </a:ext>
                  </a:extLst>
                </a:gridCol>
              </a:tblGrid>
              <a:tr h="115608">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8140248"/>
                  </a:ext>
                </a:extLst>
              </a:tr>
              <a:tr h="115608">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Over </a:t>
                      </a:r>
                      <a:r>
                        <a:rPr lang="en-US" sz="1200" b="1" i="0" u="none" strike="noStrike" dirty="0" smtClean="0">
                          <a:solidFill>
                            <a:srgbClr val="000000"/>
                          </a:solidFill>
                          <a:effectLst/>
                          <a:latin typeface="Arial" panose="020B0604020202020204" pitchFamily="34" charset="0"/>
                        </a:rPr>
                        <a:t>EE2-1.1a</a:t>
                      </a:r>
                      <a:endParaRPr lang="en-US" sz="12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99026435"/>
                  </a:ext>
                </a:extLst>
              </a:tr>
              <a:tr h="115608">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9616815"/>
                  </a:ext>
                </a:extLst>
              </a:tr>
              <a:tr h="115608">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22742291"/>
                  </a:ext>
                </a:extLst>
              </a:tr>
              <a:tr h="115608">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-1.28%</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5998462"/>
                  </a:ext>
                </a:extLst>
              </a:tr>
              <a:tr h="115608">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-1.19%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85566482"/>
                  </a:ext>
                </a:extLst>
              </a:tr>
              <a:tr h="115608">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-0.26%</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-0.36%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5409965"/>
                  </a:ext>
                </a:extLst>
              </a:tr>
              <a:tr h="115608">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5779042"/>
                  </a:ext>
                </a:extLst>
              </a:tr>
              <a:tr h="115608">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-0.90%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592383"/>
                  </a:ext>
                </a:extLst>
              </a:tr>
              <a:tr h="115608">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-0.45%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60157271"/>
                  </a:ext>
                </a:extLst>
              </a:tr>
              <a:tr h="115608">
                <a:tc>
                  <a:txBody>
                    <a:bodyPr/>
                    <a:lstStyle/>
                    <a:p>
                      <a:pPr algn="ctr" fontAlgn="ctr"/>
                      <a:r>
                        <a:rPr lang="en-US" sz="12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-0.75%</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80948149"/>
                  </a:ext>
                </a:extLst>
              </a:tr>
              <a:tr h="211831">
                <a:tc>
                  <a:txBody>
                    <a:bodyPr/>
                    <a:lstStyle/>
                    <a:p>
                      <a:pPr algn="ctr" fontAlgn="ctr"/>
                      <a:r>
                        <a:rPr lang="en-US" sz="12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1236144"/>
                  </a:ext>
                </a:extLst>
              </a:tr>
            </a:tbl>
          </a:graphicData>
        </a:graphic>
      </p:graphicFrame>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9CB3369-829B-4A78-B8A1-1016D068BF47}">
  <ds:schemaRefs>
    <ds:schemaRef ds:uri="http://schemas.openxmlformats.org/package/2006/metadata/core-properties"/>
    <ds:schemaRef ds:uri="http://schemas.microsoft.com/office/2006/documentManagement/types"/>
    <ds:schemaRef ds:uri="http://schemas.microsoft.com/office/2006/metadata/properties"/>
    <ds:schemaRef ds:uri="http://purl.org/dc/dcmitype/"/>
    <ds:schemaRef ds:uri="a4784b13-8bb2-4d79-9d47-3a3867450a90"/>
    <ds:schemaRef ds:uri="2d713343-d069-4d9c-a0e4-feacafe3e3fc"/>
    <ds:schemaRef ds:uri="http://schemas.microsoft.com/office/infopath/2007/PartnerControls"/>
    <ds:schemaRef ds:uri="http://www.w3.org/XML/1998/namespac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blank</Template>
  <TotalTime>10382</TotalTime>
  <Words>434</Words>
  <Application>Microsoft Office PowerPoint</Application>
  <PresentationFormat>Widescreen</PresentationFormat>
  <Paragraphs>148</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 Executive External</vt:lpstr>
      <vt:lpstr>JVET-AA0136:  Non-EE2: On CCCM Improvement</vt:lpstr>
      <vt:lpstr>Current ECM</vt:lpstr>
      <vt:lpstr>Proposed changes for CCCM</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Yao-Jen Chang</cp:lastModifiedBy>
  <cp:revision>101</cp:revision>
  <dcterms:created xsi:type="dcterms:W3CDTF">2020-07-21T14:31:43Z</dcterms:created>
  <dcterms:modified xsi:type="dcterms:W3CDTF">2022-07-19T05:45:04Z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