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9"/>
  </p:notesMasterIdLst>
  <p:handoutMasterIdLst>
    <p:handoutMasterId r:id="rId10"/>
  </p:handoutMasterIdLst>
  <p:sldIdLst>
    <p:sldId id="267" r:id="rId3"/>
    <p:sldId id="374" r:id="rId4"/>
    <p:sldId id="380" r:id="rId5"/>
    <p:sldId id="381" r:id="rId6"/>
    <p:sldId id="382" r:id="rId7"/>
    <p:sldId id="369" r:id="rId8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86E7"/>
    <a:srgbClr val="1E75F6"/>
    <a:srgbClr val="2769ED"/>
    <a:srgbClr val="7DB9FB"/>
    <a:srgbClr val="CCECFF"/>
    <a:srgbClr val="2807EB"/>
    <a:srgbClr val="7585FD"/>
    <a:srgbClr val="FF9300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72" d="100"/>
          <a:sy n="72" d="100"/>
        </p:scale>
        <p:origin x="92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2022/7/14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2022/7/14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sz="4400" dirty="0"/>
              <a:t>JVET-aa0128</a:t>
            </a:r>
            <a:br>
              <a:rPr lang="en-US" sz="4400" dirty="0"/>
            </a:br>
            <a:r>
              <a:rPr lang="en-US" sz="4400" dirty="0"/>
              <a:t>EE2-related: on regression based affine candidate derivation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8203" y="4206891"/>
            <a:ext cx="7662452" cy="1239894"/>
          </a:xfrm>
        </p:spPr>
        <p:txBody>
          <a:bodyPr>
            <a:normAutofit/>
          </a:bodyPr>
          <a:lstStyle/>
          <a:p>
            <a:r>
              <a:rPr lang="en-CA" sz="2800" dirty="0"/>
              <a:t>Wei Chen, Xiaoyu Xiu, Che-Wei Kuo, </a:t>
            </a:r>
            <a:r>
              <a:rPr lang="de-DE" sz="2800" dirty="0"/>
              <a:t>Hong-Jheng Jhu,</a:t>
            </a:r>
            <a:r>
              <a:rPr lang="en-CA" sz="2800" dirty="0"/>
              <a:t> Ning Yan,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and 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23242"/>
            <a:ext cx="11189372" cy="4838792"/>
          </a:xfrm>
        </p:spPr>
        <p:txBody>
          <a:bodyPr>
            <a:normAutofit/>
          </a:bodyPr>
          <a:lstStyle/>
          <a:p>
            <a:r>
              <a:rPr lang="en-US" sz="1600" dirty="0"/>
              <a:t>Background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CA" sz="1200" dirty="0"/>
              <a:t>Regression based affine candidate derivation </a:t>
            </a:r>
            <a:r>
              <a:rPr lang="en-CA" sz="1200" dirty="0" smtClean="0"/>
              <a:t>in </a:t>
            </a:r>
            <a:r>
              <a:rPr lang="en-CA" sz="1200" dirty="0"/>
              <a:t>EE2 </a:t>
            </a:r>
            <a:r>
              <a:rPr lang="en-CA" sz="1200" dirty="0" smtClean="0"/>
              <a:t>TEST-2.1</a:t>
            </a:r>
            <a:endParaRPr lang="en-CA" sz="1200" strike="sngStrike" dirty="0">
              <a:solidFill>
                <a:srgbClr val="FF0000"/>
              </a:solidFill>
            </a:endParaRPr>
          </a:p>
          <a:p>
            <a:pPr lvl="1">
              <a:buFont typeface="Calibri" panose="020F0502020204030204" pitchFamily="34" charset="0"/>
              <a:buChar char="‒"/>
            </a:pPr>
            <a:r>
              <a:rPr lang="en-CA" sz="1200" dirty="0"/>
              <a:t>There are two new types of candidates are derived and inserted into affine merge candidate list:</a:t>
            </a:r>
          </a:p>
          <a:p>
            <a:pPr lvl="2">
              <a:buFont typeface="Calibri" panose="020F0502020204030204" pitchFamily="34" charset="0"/>
              <a:buChar char="‒"/>
            </a:pPr>
            <a:r>
              <a:rPr lang="en-CA" sz="1200" dirty="0"/>
              <a:t>Candidate 1: using only </a:t>
            </a:r>
            <a:r>
              <a:rPr lang="en-US" sz="1200" dirty="0"/>
              <a:t>the sub-block motion fields from a previously coded affine CU as the input to the </a:t>
            </a:r>
            <a:r>
              <a:rPr lang="en-CA" sz="1200" dirty="0"/>
              <a:t>linear regression process</a:t>
            </a:r>
          </a:p>
          <a:p>
            <a:pPr lvl="3">
              <a:buFont typeface="Calibri" panose="020F0502020204030204" pitchFamily="34" charset="0"/>
              <a:buChar char="‒"/>
            </a:pPr>
            <a:r>
              <a:rPr lang="en-CA" sz="1200" b="1" dirty="0"/>
              <a:t>All the used motion comes from the same affine CU</a:t>
            </a:r>
            <a:r>
              <a:rPr lang="en-CA" sz="1200" dirty="0"/>
              <a:t>, the regression process is incapable of generating any new linear model rather than the original affine </a:t>
            </a:r>
            <a:r>
              <a:rPr lang="en-CA" sz="1200" dirty="0" smtClean="0"/>
              <a:t>model. </a:t>
            </a:r>
            <a:r>
              <a:rPr lang="en-CA" sz="1200" b="1" dirty="0" smtClean="0"/>
              <a:t>Therefore</a:t>
            </a:r>
            <a:r>
              <a:rPr lang="en-CA" sz="1200" b="1" dirty="0"/>
              <a:t>, the regression process for candidate 1 is redundant</a:t>
            </a:r>
            <a:r>
              <a:rPr lang="en-CA" sz="1200" dirty="0"/>
              <a:t>.</a:t>
            </a:r>
          </a:p>
          <a:p>
            <a:pPr lvl="2">
              <a:buFont typeface="Calibri" panose="020F0502020204030204" pitchFamily="34" charset="0"/>
              <a:buChar char="‒"/>
            </a:pPr>
            <a:r>
              <a:rPr lang="en-CA" sz="1200" dirty="0"/>
              <a:t>Candidate 2: using not only </a:t>
            </a:r>
            <a:r>
              <a:rPr lang="en-US" sz="1200" dirty="0"/>
              <a:t>the sub-block motion fields from a previous coded affine CU but also the adjacent sub-blocks of the current CU as the input to the </a:t>
            </a:r>
            <a:r>
              <a:rPr lang="en-CA" sz="1200" dirty="0"/>
              <a:t>linear regression process</a:t>
            </a:r>
          </a:p>
          <a:p>
            <a:pPr lvl="1">
              <a:buFont typeface="Calibri" panose="020F0502020204030204" pitchFamily="34" charset="0"/>
              <a:buChar char="‒"/>
            </a:pPr>
            <a:endParaRPr lang="en-CA" sz="1400" dirty="0"/>
          </a:p>
          <a:p>
            <a:r>
              <a:rPr lang="en-CA" sz="1600" dirty="0"/>
              <a:t>Proposal</a:t>
            </a:r>
          </a:p>
          <a:p>
            <a:pPr lvl="1">
              <a:buFont typeface="Calibri" panose="020F0502020204030204" pitchFamily="34" charset="0"/>
              <a:buChar char="‒"/>
            </a:pPr>
            <a:r>
              <a:rPr lang="en-CA" sz="1200" dirty="0"/>
              <a:t>Two changes are proposed on top of the currently adopted Test-2.1b</a:t>
            </a:r>
          </a:p>
          <a:p>
            <a:pPr lvl="2">
              <a:buFont typeface="Calibri" panose="020F0502020204030204" pitchFamily="34" charset="0"/>
              <a:buChar char="‒"/>
            </a:pPr>
            <a:r>
              <a:rPr lang="en-CA" sz="1200" dirty="0"/>
              <a:t>Change 1: </a:t>
            </a:r>
            <a:r>
              <a:rPr lang="en-CA" sz="1200" b="1" dirty="0"/>
              <a:t>remove the redundant linear regression process for candidate 1, </a:t>
            </a:r>
            <a:r>
              <a:rPr lang="en-CA" sz="1200" dirty="0"/>
              <a:t>CPMVs are directly inherited from the top-left, top-right and bottom-left sub-blocks of the previously-coded affine CU.</a:t>
            </a:r>
            <a:endParaRPr lang="en-US" sz="1200" dirty="0"/>
          </a:p>
          <a:p>
            <a:pPr lvl="2">
              <a:buFont typeface="Calibri" panose="020F0502020204030204" pitchFamily="34" charset="0"/>
              <a:buChar char="‒"/>
            </a:pPr>
            <a:r>
              <a:rPr lang="en-CA" sz="1200" dirty="0"/>
              <a:t>Change 2: increase the number of CABAC contexts of affine merge index from 1 to 3.</a:t>
            </a:r>
          </a:p>
        </p:txBody>
      </p:sp>
    </p:spTree>
    <p:extLst>
      <p:ext uri="{BB962C8B-B14F-4D97-AF65-F5344CB8AC3E}">
        <p14:creationId xmlns:p14="http://schemas.microsoft.com/office/powerpoint/2010/main" val="2209869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780407" y="1336908"/>
            <a:ext cx="1021756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Teste a:  </a:t>
            </a:r>
            <a:r>
              <a:rPr lang="en-US" sz="2200" dirty="0"/>
              <a:t>change 1 on top of </a:t>
            </a:r>
            <a:r>
              <a:rPr lang="en-US" sz="2200" dirty="0" smtClean="0"/>
              <a:t>Test-2.1b (Some QP22 data points copied from anchor)</a:t>
            </a:r>
            <a:endParaRPr lang="en-US" sz="22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964410"/>
              </p:ext>
            </p:extLst>
          </p:nvPr>
        </p:nvGraphicFramePr>
        <p:xfrm>
          <a:off x="906500" y="2188836"/>
          <a:ext cx="9965374" cy="39665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8027">
                  <a:extLst>
                    <a:ext uri="{9D8B030D-6E8A-4147-A177-3AD203B41FA5}">
                      <a16:colId xmlns:a16="http://schemas.microsoft.com/office/drawing/2014/main" val="3889096697"/>
                    </a:ext>
                  </a:extLst>
                </a:gridCol>
                <a:gridCol w="959542">
                  <a:extLst>
                    <a:ext uri="{9D8B030D-6E8A-4147-A177-3AD203B41FA5}">
                      <a16:colId xmlns:a16="http://schemas.microsoft.com/office/drawing/2014/main" val="2075335221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1702438072"/>
                    </a:ext>
                  </a:extLst>
                </a:gridCol>
                <a:gridCol w="959542">
                  <a:extLst>
                    <a:ext uri="{9D8B030D-6E8A-4147-A177-3AD203B41FA5}">
                      <a16:colId xmlns:a16="http://schemas.microsoft.com/office/drawing/2014/main" val="3345662684"/>
                    </a:ext>
                  </a:extLst>
                </a:gridCol>
                <a:gridCol w="767633">
                  <a:extLst>
                    <a:ext uri="{9D8B030D-6E8A-4147-A177-3AD203B41FA5}">
                      <a16:colId xmlns:a16="http://schemas.microsoft.com/office/drawing/2014/main" val="3767220465"/>
                    </a:ext>
                  </a:extLst>
                </a:gridCol>
                <a:gridCol w="767633">
                  <a:extLst>
                    <a:ext uri="{9D8B030D-6E8A-4147-A177-3AD203B41FA5}">
                      <a16:colId xmlns:a16="http://schemas.microsoft.com/office/drawing/2014/main" val="3597952474"/>
                    </a:ext>
                  </a:extLst>
                </a:gridCol>
                <a:gridCol w="959542">
                  <a:extLst>
                    <a:ext uri="{9D8B030D-6E8A-4147-A177-3AD203B41FA5}">
                      <a16:colId xmlns:a16="http://schemas.microsoft.com/office/drawing/2014/main" val="3553273988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3318353466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276426210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929377231"/>
                    </a:ext>
                  </a:extLst>
                </a:gridCol>
                <a:gridCol w="759103">
                  <a:extLst>
                    <a:ext uri="{9D8B030D-6E8A-4147-A177-3AD203B41FA5}">
                      <a16:colId xmlns:a16="http://schemas.microsoft.com/office/drawing/2014/main" val="1048359921"/>
                    </a:ext>
                  </a:extLst>
                </a:gridCol>
              </a:tblGrid>
              <a:tr h="360599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Over Test-2.1b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435973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Random Access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Low Delay B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767686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7485671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A1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2396052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A2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6581824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</a:t>
                      </a:r>
                      <a:r>
                        <a:rPr lang="en-US" sz="16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B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2304110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C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4148057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E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7989072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Overall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4778445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D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2546119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F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1092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0929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667156" y="1206878"/>
            <a:ext cx="1021756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Teste b: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change 2 on top of Test-2.1b </a:t>
            </a:r>
            <a:r>
              <a:rPr lang="en-US" sz="2200" dirty="0" smtClean="0"/>
              <a:t>(Some </a:t>
            </a:r>
            <a:r>
              <a:rPr lang="en-US" sz="2200" dirty="0"/>
              <a:t>QP22 data points copied from </a:t>
            </a:r>
            <a:r>
              <a:rPr lang="en-US" sz="2200" dirty="0" smtClean="0"/>
              <a:t>anchor)</a:t>
            </a: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change2 on top of ECM5.0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99264"/>
              </p:ext>
            </p:extLst>
          </p:nvPr>
        </p:nvGraphicFramePr>
        <p:xfrm>
          <a:off x="239576" y="2473378"/>
          <a:ext cx="5951495" cy="34611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9093">
                  <a:extLst>
                    <a:ext uri="{9D8B030D-6E8A-4147-A177-3AD203B41FA5}">
                      <a16:colId xmlns:a16="http://schemas.microsoft.com/office/drawing/2014/main" val="3889096697"/>
                    </a:ext>
                  </a:extLst>
                </a:gridCol>
                <a:gridCol w="573056">
                  <a:extLst>
                    <a:ext uri="{9D8B030D-6E8A-4147-A177-3AD203B41FA5}">
                      <a16:colId xmlns:a16="http://schemas.microsoft.com/office/drawing/2014/main" val="2075335221"/>
                    </a:ext>
                  </a:extLst>
                </a:gridCol>
                <a:gridCol w="515749">
                  <a:extLst>
                    <a:ext uri="{9D8B030D-6E8A-4147-A177-3AD203B41FA5}">
                      <a16:colId xmlns:a16="http://schemas.microsoft.com/office/drawing/2014/main" val="1702438072"/>
                    </a:ext>
                  </a:extLst>
                </a:gridCol>
                <a:gridCol w="573056">
                  <a:extLst>
                    <a:ext uri="{9D8B030D-6E8A-4147-A177-3AD203B41FA5}">
                      <a16:colId xmlns:a16="http://schemas.microsoft.com/office/drawing/2014/main" val="3345662684"/>
                    </a:ext>
                  </a:extLst>
                </a:gridCol>
                <a:gridCol w="458444">
                  <a:extLst>
                    <a:ext uri="{9D8B030D-6E8A-4147-A177-3AD203B41FA5}">
                      <a16:colId xmlns:a16="http://schemas.microsoft.com/office/drawing/2014/main" val="3767220465"/>
                    </a:ext>
                  </a:extLst>
                </a:gridCol>
                <a:gridCol w="458444">
                  <a:extLst>
                    <a:ext uri="{9D8B030D-6E8A-4147-A177-3AD203B41FA5}">
                      <a16:colId xmlns:a16="http://schemas.microsoft.com/office/drawing/2014/main" val="3597952474"/>
                    </a:ext>
                  </a:extLst>
                </a:gridCol>
                <a:gridCol w="573056">
                  <a:extLst>
                    <a:ext uri="{9D8B030D-6E8A-4147-A177-3AD203B41FA5}">
                      <a16:colId xmlns:a16="http://schemas.microsoft.com/office/drawing/2014/main" val="3553273988"/>
                    </a:ext>
                  </a:extLst>
                </a:gridCol>
                <a:gridCol w="515749">
                  <a:extLst>
                    <a:ext uri="{9D8B030D-6E8A-4147-A177-3AD203B41FA5}">
                      <a16:colId xmlns:a16="http://schemas.microsoft.com/office/drawing/2014/main" val="3318353466"/>
                    </a:ext>
                  </a:extLst>
                </a:gridCol>
                <a:gridCol w="515749">
                  <a:extLst>
                    <a:ext uri="{9D8B030D-6E8A-4147-A177-3AD203B41FA5}">
                      <a16:colId xmlns:a16="http://schemas.microsoft.com/office/drawing/2014/main" val="276426210"/>
                    </a:ext>
                  </a:extLst>
                </a:gridCol>
                <a:gridCol w="515749">
                  <a:extLst>
                    <a:ext uri="{9D8B030D-6E8A-4147-A177-3AD203B41FA5}">
                      <a16:colId xmlns:a16="http://schemas.microsoft.com/office/drawing/2014/main" val="929377231"/>
                    </a:ext>
                  </a:extLst>
                </a:gridCol>
                <a:gridCol w="453350">
                  <a:extLst>
                    <a:ext uri="{9D8B030D-6E8A-4147-A177-3AD203B41FA5}">
                      <a16:colId xmlns:a16="http://schemas.microsoft.com/office/drawing/2014/main" val="1048359921"/>
                    </a:ext>
                  </a:extLst>
                </a:gridCol>
              </a:tblGrid>
              <a:tr h="314650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Over Test-2.1b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435973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Random Access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Low Delay B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767686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7485671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A1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2396052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A2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6581824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B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2304110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C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4148057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E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7989072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Overall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4778445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D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2546119"/>
                  </a:ext>
                </a:extLst>
              </a:tr>
              <a:tr h="3146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F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1092050"/>
                  </a:ext>
                </a:extLst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951776"/>
              </p:ext>
            </p:extLst>
          </p:nvPr>
        </p:nvGraphicFramePr>
        <p:xfrm>
          <a:off x="6500570" y="2467862"/>
          <a:ext cx="5691430" cy="34646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4175">
                  <a:extLst>
                    <a:ext uri="{9D8B030D-6E8A-4147-A177-3AD203B41FA5}">
                      <a16:colId xmlns:a16="http://schemas.microsoft.com/office/drawing/2014/main" val="3889096697"/>
                    </a:ext>
                  </a:extLst>
                </a:gridCol>
                <a:gridCol w="548015">
                  <a:extLst>
                    <a:ext uri="{9D8B030D-6E8A-4147-A177-3AD203B41FA5}">
                      <a16:colId xmlns:a16="http://schemas.microsoft.com/office/drawing/2014/main" val="2075335221"/>
                    </a:ext>
                  </a:extLst>
                </a:gridCol>
                <a:gridCol w="493212">
                  <a:extLst>
                    <a:ext uri="{9D8B030D-6E8A-4147-A177-3AD203B41FA5}">
                      <a16:colId xmlns:a16="http://schemas.microsoft.com/office/drawing/2014/main" val="1702438072"/>
                    </a:ext>
                  </a:extLst>
                </a:gridCol>
                <a:gridCol w="548015">
                  <a:extLst>
                    <a:ext uri="{9D8B030D-6E8A-4147-A177-3AD203B41FA5}">
                      <a16:colId xmlns:a16="http://schemas.microsoft.com/office/drawing/2014/main" val="3345662684"/>
                    </a:ext>
                  </a:extLst>
                </a:gridCol>
                <a:gridCol w="438411">
                  <a:extLst>
                    <a:ext uri="{9D8B030D-6E8A-4147-A177-3AD203B41FA5}">
                      <a16:colId xmlns:a16="http://schemas.microsoft.com/office/drawing/2014/main" val="3767220465"/>
                    </a:ext>
                  </a:extLst>
                </a:gridCol>
                <a:gridCol w="438411">
                  <a:extLst>
                    <a:ext uri="{9D8B030D-6E8A-4147-A177-3AD203B41FA5}">
                      <a16:colId xmlns:a16="http://schemas.microsoft.com/office/drawing/2014/main" val="3597952474"/>
                    </a:ext>
                  </a:extLst>
                </a:gridCol>
                <a:gridCol w="548015">
                  <a:extLst>
                    <a:ext uri="{9D8B030D-6E8A-4147-A177-3AD203B41FA5}">
                      <a16:colId xmlns:a16="http://schemas.microsoft.com/office/drawing/2014/main" val="3553273988"/>
                    </a:ext>
                  </a:extLst>
                </a:gridCol>
                <a:gridCol w="493212">
                  <a:extLst>
                    <a:ext uri="{9D8B030D-6E8A-4147-A177-3AD203B41FA5}">
                      <a16:colId xmlns:a16="http://schemas.microsoft.com/office/drawing/2014/main" val="3318353466"/>
                    </a:ext>
                  </a:extLst>
                </a:gridCol>
                <a:gridCol w="493212">
                  <a:extLst>
                    <a:ext uri="{9D8B030D-6E8A-4147-A177-3AD203B41FA5}">
                      <a16:colId xmlns:a16="http://schemas.microsoft.com/office/drawing/2014/main" val="276426210"/>
                    </a:ext>
                  </a:extLst>
                </a:gridCol>
                <a:gridCol w="493212">
                  <a:extLst>
                    <a:ext uri="{9D8B030D-6E8A-4147-A177-3AD203B41FA5}">
                      <a16:colId xmlns:a16="http://schemas.microsoft.com/office/drawing/2014/main" val="929377231"/>
                    </a:ext>
                  </a:extLst>
                </a:gridCol>
                <a:gridCol w="433540">
                  <a:extLst>
                    <a:ext uri="{9D8B030D-6E8A-4147-A177-3AD203B41FA5}">
                      <a16:colId xmlns:a16="http://schemas.microsoft.com/office/drawing/2014/main" val="1048359921"/>
                    </a:ext>
                  </a:extLst>
                </a:gridCol>
              </a:tblGrid>
              <a:tr h="309887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Over ECM5.0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435973"/>
                  </a:ext>
                </a:extLst>
              </a:tr>
              <a:tr h="309887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Random Access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Low Delay B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767686"/>
                  </a:ext>
                </a:extLst>
              </a:tr>
              <a:tr h="309887">
                <a:tc>
                  <a:txBody>
                    <a:bodyPr/>
                    <a:lstStyle/>
                    <a:p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7485671"/>
                  </a:ext>
                </a:extLst>
              </a:tr>
              <a:tr h="30988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A1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2396052"/>
                  </a:ext>
                </a:extLst>
              </a:tr>
              <a:tr h="30988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A2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2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6581824"/>
                  </a:ext>
                </a:extLst>
              </a:tr>
              <a:tr h="30988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B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2304110"/>
                  </a:ext>
                </a:extLst>
              </a:tr>
              <a:tr h="30988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C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4148057"/>
                  </a:ext>
                </a:extLst>
              </a:tr>
              <a:tr h="30988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E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7989072"/>
                  </a:ext>
                </a:extLst>
              </a:tr>
              <a:tr h="30988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Overall</a:t>
                      </a:r>
                      <a:endParaRPr lang="en-US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4778445"/>
                  </a:ext>
                </a:extLst>
              </a:tr>
              <a:tr h="30988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D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2546119"/>
                  </a:ext>
                </a:extLst>
              </a:tr>
              <a:tr h="309887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F</a:t>
                      </a:r>
                      <a:endParaRPr lang="en-US" sz="12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1092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9553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9C8A3435-62F3-451B-B927-B5D6FABEE9D5}"/>
              </a:ext>
            </a:extLst>
          </p:cNvPr>
          <p:cNvSpPr txBox="1"/>
          <p:nvPr/>
        </p:nvSpPr>
        <p:spPr>
          <a:xfrm>
            <a:off x="780407" y="1336908"/>
            <a:ext cx="1021756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/>
              <a:t>Teste c:  </a:t>
            </a:r>
            <a:r>
              <a:rPr lang="en-US" sz="2200" dirty="0"/>
              <a:t>both</a:t>
            </a:r>
            <a:r>
              <a:rPr lang="en-US" sz="2200" b="1" dirty="0"/>
              <a:t> </a:t>
            </a:r>
            <a:r>
              <a:rPr lang="en-US" sz="2200" dirty="0"/>
              <a:t>changes on top of Test-2.1b (Some </a:t>
            </a:r>
            <a:r>
              <a:rPr lang="en-US" sz="2200" dirty="0" smtClean="0"/>
              <a:t>QP22 </a:t>
            </a:r>
            <a:r>
              <a:rPr lang="en-US" sz="2200" dirty="0"/>
              <a:t>data points copied from anchor</a:t>
            </a:r>
            <a:r>
              <a:rPr lang="en-US" sz="2200" dirty="0" smtClean="0"/>
              <a:t>)</a:t>
            </a:r>
            <a:endParaRPr lang="en-US" sz="22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787650"/>
              </p:ext>
            </p:extLst>
          </p:nvPr>
        </p:nvGraphicFramePr>
        <p:xfrm>
          <a:off x="906500" y="2188836"/>
          <a:ext cx="9965374" cy="39665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38027">
                  <a:extLst>
                    <a:ext uri="{9D8B030D-6E8A-4147-A177-3AD203B41FA5}">
                      <a16:colId xmlns:a16="http://schemas.microsoft.com/office/drawing/2014/main" val="3889096697"/>
                    </a:ext>
                  </a:extLst>
                </a:gridCol>
                <a:gridCol w="959542">
                  <a:extLst>
                    <a:ext uri="{9D8B030D-6E8A-4147-A177-3AD203B41FA5}">
                      <a16:colId xmlns:a16="http://schemas.microsoft.com/office/drawing/2014/main" val="2075335221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1702438072"/>
                    </a:ext>
                  </a:extLst>
                </a:gridCol>
                <a:gridCol w="959542">
                  <a:extLst>
                    <a:ext uri="{9D8B030D-6E8A-4147-A177-3AD203B41FA5}">
                      <a16:colId xmlns:a16="http://schemas.microsoft.com/office/drawing/2014/main" val="3345662684"/>
                    </a:ext>
                  </a:extLst>
                </a:gridCol>
                <a:gridCol w="767633">
                  <a:extLst>
                    <a:ext uri="{9D8B030D-6E8A-4147-A177-3AD203B41FA5}">
                      <a16:colId xmlns:a16="http://schemas.microsoft.com/office/drawing/2014/main" val="3767220465"/>
                    </a:ext>
                  </a:extLst>
                </a:gridCol>
                <a:gridCol w="767633">
                  <a:extLst>
                    <a:ext uri="{9D8B030D-6E8A-4147-A177-3AD203B41FA5}">
                      <a16:colId xmlns:a16="http://schemas.microsoft.com/office/drawing/2014/main" val="3597952474"/>
                    </a:ext>
                  </a:extLst>
                </a:gridCol>
                <a:gridCol w="959542">
                  <a:extLst>
                    <a:ext uri="{9D8B030D-6E8A-4147-A177-3AD203B41FA5}">
                      <a16:colId xmlns:a16="http://schemas.microsoft.com/office/drawing/2014/main" val="3553273988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3318353466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276426210"/>
                    </a:ext>
                  </a:extLst>
                </a:gridCol>
                <a:gridCol w="863588">
                  <a:extLst>
                    <a:ext uri="{9D8B030D-6E8A-4147-A177-3AD203B41FA5}">
                      <a16:colId xmlns:a16="http://schemas.microsoft.com/office/drawing/2014/main" val="929377231"/>
                    </a:ext>
                  </a:extLst>
                </a:gridCol>
                <a:gridCol w="759103">
                  <a:extLst>
                    <a:ext uri="{9D8B030D-6E8A-4147-A177-3AD203B41FA5}">
                      <a16:colId xmlns:a16="http://schemas.microsoft.com/office/drawing/2014/main" val="1048359921"/>
                    </a:ext>
                  </a:extLst>
                </a:gridCol>
              </a:tblGrid>
              <a:tr h="360599">
                <a:tc>
                  <a:txBody>
                    <a:bodyPr/>
                    <a:lstStyle/>
                    <a:p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Over Test-2.1b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1435973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Random Access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Low Delay B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767686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Y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V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EncT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DecT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7485671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A1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22396052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A2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 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6581824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B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2304110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C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4148057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E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7989072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Overall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4778445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D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2546119"/>
                  </a:ext>
                </a:extLst>
              </a:tr>
              <a:tr h="36059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Class F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1092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76483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4F08A7B-3F0D-40C4-9876-85C975791993}"/>
              </a:ext>
            </a:extLst>
          </p:cNvPr>
          <p:cNvSpPr txBox="1"/>
          <p:nvPr/>
        </p:nvSpPr>
        <p:spPr>
          <a:xfrm>
            <a:off x="2582781" y="3445669"/>
            <a:ext cx="68191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 algn="ctr"/>
            <a:r>
              <a:rPr lang="en-US" sz="2800" dirty="0"/>
              <a:t>Thanks to Qualcomm for the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2655897486"/>
      </p:ext>
    </p:extLst>
  </p:cSld>
  <p:clrMapOvr>
    <a:masterClrMapping/>
  </p:clrMapOvr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71183</TotalTime>
  <Words>891</Words>
  <Application>Microsoft Office PowerPoint</Application>
  <PresentationFormat>宽屏</PresentationFormat>
  <Paragraphs>364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KaiTi</vt:lpstr>
      <vt:lpstr>Microsoft YaHei Light</vt:lpstr>
      <vt:lpstr>宋体</vt:lpstr>
      <vt:lpstr>等线</vt:lpstr>
      <vt:lpstr>等线</vt:lpstr>
      <vt:lpstr>Arial</vt:lpstr>
      <vt:lpstr>Calibri</vt:lpstr>
      <vt:lpstr>Calibri Light</vt:lpstr>
      <vt:lpstr>包裹</vt:lpstr>
      <vt:lpstr>Custom Design</vt:lpstr>
      <vt:lpstr>JVET-aa0128 EE2-related: on regression based affine candidate derivation</vt:lpstr>
      <vt:lpstr>Introduction and proposal</vt:lpstr>
      <vt:lpstr>Performance evaluation</vt:lpstr>
      <vt:lpstr>Performance evaluation</vt:lpstr>
      <vt:lpstr>Performance evaluation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Wei Chen</cp:lastModifiedBy>
  <cp:revision>1244</cp:revision>
  <cp:lastPrinted>2018-10-23T07:47:24Z</cp:lastPrinted>
  <dcterms:created xsi:type="dcterms:W3CDTF">2018-07-10T02:40:16Z</dcterms:created>
  <dcterms:modified xsi:type="dcterms:W3CDTF">2022-07-14T14:43:33Z</dcterms:modified>
</cp:coreProperties>
</file>