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Objects="1">
      <p:cViewPr varScale="1">
        <p:scale>
          <a:sx n="109" d="100"/>
          <a:sy n="109" d="100"/>
        </p:scale>
        <p:origin x="55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801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8137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645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768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592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1845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63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090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588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85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4559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51AC59-D5D3-44BF-87BB-7A7137F23106}" type="datetimeFigureOut">
              <a:rPr lang="en-US" smtClean="0"/>
              <a:t>7/17/2022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501D5C-3796-409E-AFB5-56B0EC6FAE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301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JVET-AA0099</a:t>
            </a:r>
            <a:br>
              <a:rPr lang="en-US" dirty="0" smtClean="0"/>
            </a:br>
            <a:r>
              <a:rPr lang="en-US" dirty="0" smtClean="0"/>
              <a:t>AHG9: On </a:t>
            </a:r>
            <a:r>
              <a:rPr lang="en-US" dirty="0" err="1" smtClean="0"/>
              <a:t>subpictures</a:t>
            </a:r>
            <a:r>
              <a:rPr lang="en-US" dirty="0" smtClean="0"/>
              <a:t> order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149080"/>
            <a:ext cx="9144000" cy="1655762"/>
          </a:xfrm>
        </p:spPr>
        <p:txBody>
          <a:bodyPr/>
          <a:lstStyle/>
          <a:p>
            <a:r>
              <a:rPr lang="en-US" dirty="0" smtClean="0"/>
              <a:t>Hendry, </a:t>
            </a:r>
            <a:r>
              <a:rPr lang="en-US" dirty="0" err="1" smtClean="0"/>
              <a:t>Seung</a:t>
            </a:r>
            <a:r>
              <a:rPr lang="en-US" dirty="0" smtClean="0"/>
              <a:t> Hwan Kim, and </a:t>
            </a:r>
            <a:r>
              <a:rPr lang="en-US" dirty="0" err="1" smtClean="0"/>
              <a:t>Sangheon</a:t>
            </a:r>
            <a:r>
              <a:rPr lang="en-US" dirty="0" smtClean="0"/>
              <a:t> Lee</a:t>
            </a:r>
          </a:p>
          <a:p>
            <a:r>
              <a:rPr lang="en-US" dirty="0" smtClean="0"/>
              <a:t>LG Electronics.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3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current VVC spec, availability rule applies to </a:t>
            </a:r>
            <a:r>
              <a:rPr lang="en-US" dirty="0" err="1" smtClean="0"/>
              <a:t>subpicture</a:t>
            </a:r>
            <a:r>
              <a:rPr lang="en-US" dirty="0" smtClean="0"/>
              <a:t> and its order in the </a:t>
            </a:r>
            <a:r>
              <a:rPr lang="en-US" dirty="0" err="1" smtClean="0"/>
              <a:t>bitstream</a:t>
            </a:r>
            <a:r>
              <a:rPr lang="en-US" dirty="0" smtClean="0"/>
              <a:t> ensure that they can be decoded properly</a:t>
            </a:r>
          </a:p>
          <a:p>
            <a:pPr marL="0" indent="0" algn="just">
              <a:buNone/>
            </a:pPr>
            <a:r>
              <a:rPr lang="en-GB" sz="1800" i="1" dirty="0" smtClean="0"/>
              <a:t>“It </a:t>
            </a:r>
            <a:r>
              <a:rPr lang="en-GB" sz="1800" i="1" dirty="0"/>
              <a:t>is a requirement of </a:t>
            </a:r>
            <a:r>
              <a:rPr lang="en-GB" sz="1800" i="1" dirty="0" err="1"/>
              <a:t>bitstream</a:t>
            </a:r>
            <a:r>
              <a:rPr lang="en-GB" sz="1800" i="1" dirty="0"/>
              <a:t> conformance that the shapes of the </a:t>
            </a:r>
            <a:r>
              <a:rPr lang="en-GB" sz="1800" i="1" dirty="0" err="1"/>
              <a:t>subpictures</a:t>
            </a:r>
            <a:r>
              <a:rPr lang="en-GB" sz="1800" i="1" dirty="0"/>
              <a:t> shall be such that each </a:t>
            </a:r>
            <a:r>
              <a:rPr lang="en-GB" sz="1800" i="1" dirty="0" err="1"/>
              <a:t>subpicture</a:t>
            </a:r>
            <a:r>
              <a:rPr lang="en-GB" sz="1800" i="1" dirty="0"/>
              <a:t>, when decoded, shall have its entire left boundary and entire top boundary consisting of picture boundaries or consisting of boundaries of previously decoded </a:t>
            </a:r>
            <a:r>
              <a:rPr lang="en-GB" sz="1800" i="1" dirty="0" err="1"/>
              <a:t>subpictures</a:t>
            </a:r>
            <a:r>
              <a:rPr lang="en-GB" sz="1800" i="1" dirty="0" smtClean="0"/>
              <a:t>.”</a:t>
            </a:r>
            <a:endParaRPr lang="en-US" sz="1800" dirty="0"/>
          </a:p>
          <a:p>
            <a:r>
              <a:rPr lang="en-US" dirty="0" smtClean="0"/>
              <a:t>In addition to the availability rule, the following constraint also applies to </a:t>
            </a:r>
            <a:r>
              <a:rPr lang="en-US" dirty="0" err="1" smtClean="0"/>
              <a:t>subpicture</a:t>
            </a:r>
            <a:r>
              <a:rPr lang="en-US" dirty="0" smtClean="0"/>
              <a:t> order: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430" y="4689140"/>
            <a:ext cx="9950465" cy="1997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916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description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41804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Even with the existing constraints, the order of </a:t>
            </a:r>
            <a:r>
              <a:rPr lang="en-US" dirty="0" err="1" smtClean="0"/>
              <a:t>subpicture</a:t>
            </a:r>
            <a:r>
              <a:rPr lang="en-US" dirty="0" smtClean="0"/>
              <a:t> can be not in raster scan order even in a regular shaped </a:t>
            </a:r>
            <a:r>
              <a:rPr lang="en-US" dirty="0" err="1" smtClean="0"/>
              <a:t>subpicture</a:t>
            </a:r>
            <a:r>
              <a:rPr lang="en-US" dirty="0" smtClean="0"/>
              <a:t> structure.</a:t>
            </a:r>
          </a:p>
          <a:p>
            <a:pPr lvl="1"/>
            <a:r>
              <a:rPr lang="en-US" dirty="0" smtClean="0"/>
              <a:t>It depends how the structure is </a:t>
            </a:r>
            <a:r>
              <a:rPr lang="en-US" dirty="0" err="1" smtClean="0"/>
              <a:t>signalled</a:t>
            </a:r>
            <a:r>
              <a:rPr lang="en-US" dirty="0" smtClean="0"/>
              <a:t> in SPS</a:t>
            </a:r>
          </a:p>
          <a:p>
            <a:r>
              <a:rPr lang="en-US" dirty="0" smtClean="0"/>
              <a:t>Examples of possibilities:</a:t>
            </a:r>
          </a:p>
          <a:p>
            <a:pPr lvl="1"/>
            <a:r>
              <a:rPr lang="en-US" dirty="0" smtClean="0"/>
              <a:t>Raster-scan order (Structure on the right top)</a:t>
            </a:r>
          </a:p>
          <a:p>
            <a:pPr lvl="1"/>
            <a:r>
              <a:rPr lang="en-US" dirty="0" smtClean="0"/>
              <a:t>Non raster-scan order. (Structure on the right bottom)</a:t>
            </a:r>
          </a:p>
          <a:p>
            <a:endParaRPr lang="en-US" dirty="0" smtClean="0"/>
          </a:p>
          <a:p>
            <a:r>
              <a:rPr lang="en-US" dirty="0" smtClean="0"/>
              <a:t>Dealing with non-raster scan ordered </a:t>
            </a:r>
            <a:r>
              <a:rPr lang="en-US" dirty="0" err="1" smtClean="0"/>
              <a:t>subpicture</a:t>
            </a:r>
            <a:r>
              <a:rPr lang="en-US" dirty="0" smtClean="0"/>
              <a:t> requires additional complexity in the implementation</a:t>
            </a:r>
          </a:p>
          <a:p>
            <a:pPr lvl="1"/>
            <a:r>
              <a:rPr lang="en-US" dirty="0" smtClean="0"/>
              <a:t>Particularly when loop filters across </a:t>
            </a:r>
            <a:r>
              <a:rPr lang="en-US" dirty="0" err="1" smtClean="0"/>
              <a:t>subpicture</a:t>
            </a:r>
            <a:r>
              <a:rPr lang="en-US" dirty="0" smtClean="0"/>
              <a:t> is allowed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1815" y="1825625"/>
            <a:ext cx="3150350" cy="223344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47965" y="4533900"/>
            <a:ext cx="312420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2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description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418040" cy="4351338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Decoder stores column buffer. After decoding SP 1, column buffer is updated with the reconstructed </a:t>
            </a:r>
            <a:r>
              <a:rPr lang="en-US" dirty="0" err="1" smtClean="0"/>
              <a:t>pels</a:t>
            </a:r>
            <a:r>
              <a:rPr lang="en-US" dirty="0" smtClean="0"/>
              <a:t> of the right most column.</a:t>
            </a:r>
          </a:p>
          <a:p>
            <a:r>
              <a:rPr lang="en-US" dirty="0" smtClean="0"/>
              <a:t>This column buffer is updated after completion of SP 2, then SP 3, and so forth.</a:t>
            </a:r>
          </a:p>
          <a:p>
            <a:endParaRPr lang="en-US" dirty="0" smtClean="0"/>
          </a:p>
          <a:p>
            <a:r>
              <a:rPr lang="en-US" dirty="0" smtClean="0"/>
              <a:t>For decoding SP 5, particularly block E, block A is needed. For that, a simple method can be used by moving the data from line buffer to column buffer. Same goes to handle block F and so forth.</a:t>
            </a:r>
          </a:p>
          <a:p>
            <a:endParaRPr lang="en-US" dirty="0" smtClean="0"/>
          </a:p>
          <a:p>
            <a:r>
              <a:rPr lang="en-US" dirty="0" smtClean="0"/>
              <a:t>This works because we know exactly the order of the </a:t>
            </a:r>
            <a:r>
              <a:rPr lang="en-US" dirty="0" err="1" smtClean="0"/>
              <a:t>subpictures</a:t>
            </a:r>
            <a:r>
              <a:rPr lang="en-US" dirty="0" smtClean="0"/>
              <a:t>. What will come next after the current </a:t>
            </a:r>
            <a:r>
              <a:rPr lang="en-US" dirty="0" err="1" smtClean="0"/>
              <a:t>subpicture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6250" y="2416500"/>
            <a:ext cx="3596210" cy="247679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355470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description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098635" cy="435133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Based on the current spec, different </a:t>
            </a:r>
            <a:r>
              <a:rPr lang="en-US" dirty="0" err="1" smtClean="0"/>
              <a:t>bitstream</a:t>
            </a:r>
            <a:r>
              <a:rPr lang="en-US" dirty="0" smtClean="0"/>
              <a:t> my have different order of </a:t>
            </a:r>
            <a:r>
              <a:rPr lang="en-US" dirty="0" err="1" smtClean="0"/>
              <a:t>subpicture</a:t>
            </a:r>
            <a:r>
              <a:rPr lang="en-US" dirty="0" smtClean="0"/>
              <a:t>, depending on how it is </a:t>
            </a:r>
            <a:r>
              <a:rPr lang="en-US" dirty="0" err="1" smtClean="0"/>
              <a:t>signalled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simple method for the implementation cannot be used anymore.</a:t>
            </a:r>
          </a:p>
          <a:p>
            <a:r>
              <a:rPr lang="en-US" dirty="0" smtClean="0"/>
              <a:t>Moving / copying data from line buffer to column buffer cannot be done since we don’t know which </a:t>
            </a:r>
            <a:r>
              <a:rPr lang="en-US" dirty="0" err="1" smtClean="0"/>
              <a:t>subpicture</a:t>
            </a:r>
            <a:r>
              <a:rPr lang="en-US" dirty="0" smtClean="0"/>
              <a:t> will come next.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7787" y="2303875"/>
            <a:ext cx="4318778" cy="31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597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Allowing non-raster scan order of </a:t>
            </a:r>
            <a:r>
              <a:rPr lang="en-US" dirty="0" err="1" smtClean="0"/>
              <a:t>subpicture</a:t>
            </a:r>
            <a:r>
              <a:rPr lang="en-US" dirty="0" smtClean="0"/>
              <a:t> is needed since </a:t>
            </a:r>
            <a:r>
              <a:rPr lang="en-US" dirty="0" err="1" smtClean="0"/>
              <a:t>subpicture</a:t>
            </a:r>
            <a:r>
              <a:rPr lang="en-US" dirty="0" smtClean="0"/>
              <a:t> structure can be irregular.</a:t>
            </a:r>
          </a:p>
          <a:p>
            <a:endParaRPr lang="en-US" dirty="0" smtClean="0"/>
          </a:p>
          <a:p>
            <a:r>
              <a:rPr lang="en-US" dirty="0" smtClean="0"/>
              <a:t>Current use-case scenarios where </a:t>
            </a:r>
            <a:r>
              <a:rPr lang="en-US" dirty="0" err="1" smtClean="0"/>
              <a:t>subpicture</a:t>
            </a:r>
            <a:r>
              <a:rPr lang="en-US" dirty="0" smtClean="0"/>
              <a:t> is needed only need regular shaped </a:t>
            </a:r>
            <a:r>
              <a:rPr lang="en-US" dirty="0" err="1" smtClean="0"/>
              <a:t>subpictures</a:t>
            </a:r>
            <a:r>
              <a:rPr lang="en-US" dirty="0"/>
              <a:t> </a:t>
            </a:r>
            <a:r>
              <a:rPr lang="en-US" dirty="0" smtClean="0"/>
              <a:t>(e.g., use-cases in 360</a:t>
            </a:r>
            <a:r>
              <a:rPr lang="en-US" baseline="30000" dirty="0" smtClean="0"/>
              <a:t>0</a:t>
            </a:r>
            <a:r>
              <a:rPr lang="en-US" dirty="0" smtClean="0"/>
              <a:t> videos, teleconferencing, </a:t>
            </a:r>
            <a:r>
              <a:rPr lang="en-US" dirty="0" err="1" smtClean="0"/>
              <a:t>etc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61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Considering that handling non-raster scan </a:t>
            </a:r>
            <a:r>
              <a:rPr lang="en-US" dirty="0" err="1" smtClean="0"/>
              <a:t>subpicture</a:t>
            </a:r>
            <a:r>
              <a:rPr lang="en-US" dirty="0" smtClean="0"/>
              <a:t> order requires additional complexity in the implementation, </a:t>
            </a:r>
            <a:r>
              <a:rPr lang="en-US" dirty="0" smtClean="0">
                <a:solidFill>
                  <a:srgbClr val="FF0000"/>
                </a:solidFill>
              </a:rPr>
              <a:t>non-raster scan </a:t>
            </a:r>
            <a:r>
              <a:rPr lang="en-US" dirty="0" err="1" smtClean="0">
                <a:solidFill>
                  <a:srgbClr val="FF0000"/>
                </a:solidFill>
              </a:rPr>
              <a:t>subpicture</a:t>
            </a:r>
            <a:r>
              <a:rPr lang="en-US" dirty="0" smtClean="0">
                <a:solidFill>
                  <a:srgbClr val="FF0000"/>
                </a:solidFill>
              </a:rPr>
              <a:t> order should be allowed in the case when raster scan order is not possible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To do that, we suggest two options:</a:t>
            </a:r>
          </a:p>
          <a:p>
            <a:pPr lvl="1"/>
            <a:r>
              <a:rPr lang="en-US" dirty="0" smtClean="0"/>
              <a:t>Add a constraint</a:t>
            </a:r>
          </a:p>
          <a:p>
            <a:pPr lvl="1"/>
            <a:r>
              <a:rPr lang="en-US" dirty="0" smtClean="0"/>
              <a:t>Add a GCI flag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30969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Option 1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5" y="2483895"/>
            <a:ext cx="103917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3405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 Option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97330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dirty="0" smtClean="0"/>
              <a:t>Certain application use, this flag can be required to be a certain value so that implementation can be certain. For example, for application that handles 360</a:t>
            </a:r>
            <a:r>
              <a:rPr lang="en-US" baseline="30000" dirty="0" smtClean="0"/>
              <a:t>0</a:t>
            </a:r>
            <a:r>
              <a:rPr lang="en-US" dirty="0" smtClean="0"/>
              <a:t> with </a:t>
            </a:r>
            <a:r>
              <a:rPr lang="en-US" dirty="0" err="1" smtClean="0"/>
              <a:t>subpictures</a:t>
            </a:r>
            <a:r>
              <a:rPr lang="en-US" dirty="0" smtClean="0"/>
              <a:t> for </a:t>
            </a:r>
            <a:r>
              <a:rPr lang="en-US" dirty="0" err="1" smtClean="0"/>
              <a:t>cubemap</a:t>
            </a:r>
            <a:r>
              <a:rPr lang="en-US" dirty="0" smtClean="0"/>
              <a:t> projection, this flag can be required to be equal to 1 so that the current implementation can be used without worries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753" y="3068960"/>
            <a:ext cx="7200800" cy="364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7620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513</Words>
  <Application>Microsoft Office PowerPoint</Application>
  <PresentationFormat>Widescreen</PresentationFormat>
  <Paragraphs>42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Calibri Light</vt:lpstr>
      <vt:lpstr>Office Theme</vt:lpstr>
      <vt:lpstr>JVET-AA0099 AHG9: On subpictures order</vt:lpstr>
      <vt:lpstr>Overview</vt:lpstr>
      <vt:lpstr>Problem description (1)</vt:lpstr>
      <vt:lpstr>Problem description (2)</vt:lpstr>
      <vt:lpstr>Problem description (3)</vt:lpstr>
      <vt:lpstr>Observation</vt:lpstr>
      <vt:lpstr>Proposal (1)</vt:lpstr>
      <vt:lpstr>Proposal: Option 1</vt:lpstr>
      <vt:lpstr>Proposal: Option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JVET-AA0099 AHG9: On subpictures order</dc:title>
  <dc:creator>Hendry_r1</dc:creator>
  <cp:lastModifiedBy>Hendry_r1</cp:lastModifiedBy>
  <cp:revision>8</cp:revision>
  <dcterms:created xsi:type="dcterms:W3CDTF">2022-07-18T05:58:40Z</dcterms:created>
  <dcterms:modified xsi:type="dcterms:W3CDTF">2022-07-18T07:12:36Z</dcterms:modified>
</cp:coreProperties>
</file>