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41"/>
  </p:notesMasterIdLst>
  <p:handoutMasterIdLst>
    <p:handoutMasterId r:id="rId42"/>
  </p:handoutMasterIdLst>
  <p:sldIdLst>
    <p:sldId id="259" r:id="rId19"/>
    <p:sldId id="728" r:id="rId20"/>
    <p:sldId id="731" r:id="rId21"/>
    <p:sldId id="732" r:id="rId22"/>
    <p:sldId id="735" r:id="rId23"/>
    <p:sldId id="733" r:id="rId24"/>
    <p:sldId id="738" r:id="rId25"/>
    <p:sldId id="739" r:id="rId26"/>
    <p:sldId id="737" r:id="rId27"/>
    <p:sldId id="736" r:id="rId28"/>
    <p:sldId id="740" r:id="rId29"/>
    <p:sldId id="747" r:id="rId30"/>
    <p:sldId id="767" r:id="rId31"/>
    <p:sldId id="754" r:id="rId32"/>
    <p:sldId id="768" r:id="rId33"/>
    <p:sldId id="753" r:id="rId34"/>
    <p:sldId id="766" r:id="rId35"/>
    <p:sldId id="773" r:id="rId36"/>
    <p:sldId id="774" r:id="rId37"/>
    <p:sldId id="727" r:id="rId38"/>
    <p:sldId id="764" r:id="rId39"/>
    <p:sldId id="765" r:id="rId40"/>
  </p:sldIdLst>
  <p:sldSz cx="12192000" cy="6858000"/>
  <p:notesSz cx="6858000" cy="9144000"/>
  <p:embeddedFontLst>
    <p:embeddedFont>
      <p:font typeface="Ericsson Hilda" pitchFamily="2" charset="0"/>
      <p:regular r:id="rId43"/>
      <p:bold r:id="rId44"/>
      <p:italic r:id="rId45"/>
      <p:boldItalic r:id="rId46"/>
    </p:embeddedFont>
    <p:embeddedFont>
      <p:font typeface="Ericsson Hilda Light" pitchFamily="2" charset="0"/>
      <p:regular r:id="rId47"/>
      <p:italic r:id="rId48"/>
    </p:embeddedFont>
    <p:embeddedFont>
      <p:font typeface="Ericsson Technical Icons" pitchFamily="2" charset="0"/>
      <p:regular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BA60FF"/>
    <a:srgbClr val="7F00FF"/>
    <a:srgbClr val="36FF3B"/>
    <a:srgbClr val="FF00FF"/>
    <a:srgbClr val="5F47FF"/>
    <a:srgbClr val="018300"/>
    <a:srgbClr val="19BF1A"/>
    <a:srgbClr val="CED04A"/>
    <a:srgbClr val="22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ED714-0E62-47D6-A3DD-FBA285F91E3C}" v="66" dt="2022-04-11T11:34:03.061"/>
    <p1510:client id="{3FEFBA06-0643-DD4D-9A4B-201E1131AAE6}" v="1253" dt="2022-04-11T12:24:27.296"/>
    <p1510:client id="{5D092017-77E1-BBB7-1665-DC22AF406E84}" v="13" dt="2022-04-11T11:49:46.764"/>
    <p1510:client id="{87A46640-0523-7D15-B6A1-A2AF9B96867D}" v="12" dt="2022-04-11T08:56:21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2"/>
    <p:restoredTop sz="94824"/>
  </p:normalViewPr>
  <p:slideViewPr>
    <p:cSldViewPr snapToGrid="0">
      <p:cViewPr varScale="1">
        <p:scale>
          <a:sx n="150" d="100"/>
          <a:sy n="150" d="100"/>
        </p:scale>
        <p:origin x="176" y="3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commentAuthors" Target="commentAuthors.xml"/><Relationship Id="rId55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customXml" Target="../customXml/item8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font" Target="fonts/font4.fntdata"/><Relationship Id="rId20" Type="http://schemas.openxmlformats.org/officeDocument/2006/relationships/slide" Target="slides/slide2.xml"/><Relationship Id="rId41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99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D287-7107-41C8-A81E-1B3D8B7C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E60E-E2D8-477E-8A36-2B32D24D1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4B43B-2B73-4DD4-B01B-3E340B2BF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D6EB4-133D-4926-8695-3B8A087844C2}" type="datetimeFigureOut">
              <a:rPr lang="sv-SE" smtClean="0"/>
              <a:t>2022-07-14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7AD7F-436C-4544-B5AC-9FCEA46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96291-F6A5-4706-BA5C-F6F907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66DE-E29B-4D74-BD20-C9D85ACE97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945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48180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52077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406748" cy="3457576"/>
          </a:xfrm>
        </p:spPr>
        <p:txBody>
          <a:bodyPr/>
          <a:lstStyle/>
          <a:p>
            <a:r>
              <a:rPr lang="en-US" dirty="0"/>
              <a:t>EE1-1.2: NN intra model without attention, partitioning and boundary strength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JVET-AA0081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SE" dirty="0"/>
              <a:t>Jacob Ström, Du Liu, Mitra Damghanian, Kenneth Andersson, Yun Li, </a:t>
            </a:r>
            <a:br>
              <a:rPr lang="en-SE" dirty="0"/>
            </a:br>
            <a:r>
              <a:rPr lang="en-SE" dirty="0"/>
              <a:t>Per Wennersten and Ruoyang Yu </a:t>
            </a:r>
          </a:p>
          <a:p>
            <a:endParaRPr lang="en-SE" dirty="0"/>
          </a:p>
          <a:p>
            <a:r>
              <a:rPr lang="en-SE" dirty="0"/>
              <a:t>Ericsson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Jacob </a:t>
            </a:r>
            <a:r>
              <a:rPr lang="en-US" dirty="0" err="1"/>
              <a:t>Ström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2022-04-20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F6F720-C4C4-D389-F20D-533F0B0A2935}"/>
              </a:ext>
            </a:extLst>
          </p:cNvPr>
          <p:cNvSpPr/>
          <p:nvPr/>
        </p:nvSpPr>
        <p:spPr bwMode="auto">
          <a:xfrm>
            <a:off x="7108723" y="6237287"/>
            <a:ext cx="4857135" cy="38965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064795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10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53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EE1-1.2.1 experiment: Remove partitioning and spatial attention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11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F019D-5185-D53C-7BE5-E1EB801D3499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F95DB1-DDE7-E867-D851-D50729563118}"/>
              </a:ext>
            </a:extLst>
          </p:cNvPr>
          <p:cNvCxnSpPr/>
          <p:nvPr/>
        </p:nvCxnSpPr>
        <p:spPr bwMode="auto">
          <a:xfrm>
            <a:off x="4397363" y="4781550"/>
            <a:ext cx="3338751" cy="151765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C4AB9DC-FE5C-053B-CB02-8F1DC47BE55A}"/>
              </a:ext>
            </a:extLst>
          </p:cNvPr>
          <p:cNvCxnSpPr>
            <a:cxnSpLocks/>
          </p:cNvCxnSpPr>
          <p:nvPr/>
        </p:nvCxnSpPr>
        <p:spPr bwMode="auto">
          <a:xfrm flipV="1">
            <a:off x="4397363" y="4798927"/>
            <a:ext cx="3338751" cy="150027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2674574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EE1-1.2.1 experiment: Remove partitioning and spatial attention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12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F019D-5185-D53C-7BE5-E1EB801D3499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F95DB1-DDE7-E867-D851-D50729563118}"/>
              </a:ext>
            </a:extLst>
          </p:cNvPr>
          <p:cNvCxnSpPr/>
          <p:nvPr/>
        </p:nvCxnSpPr>
        <p:spPr bwMode="auto">
          <a:xfrm>
            <a:off x="4397363" y="4781550"/>
            <a:ext cx="3338751" cy="151765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C4AB9DC-FE5C-053B-CB02-8F1DC47BE55A}"/>
              </a:ext>
            </a:extLst>
          </p:cNvPr>
          <p:cNvCxnSpPr>
            <a:cxnSpLocks/>
          </p:cNvCxnSpPr>
          <p:nvPr/>
        </p:nvCxnSpPr>
        <p:spPr bwMode="auto">
          <a:xfrm flipV="1">
            <a:off x="4397363" y="4798927"/>
            <a:ext cx="3338751" cy="150027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51" name="&quot;No&quot; Symbol 50">
            <a:extLst>
              <a:ext uri="{FF2B5EF4-FFF2-40B4-BE49-F238E27FC236}">
                <a16:creationId xmlns:a16="http://schemas.microsoft.com/office/drawing/2014/main" id="{4F829A36-C297-565E-B382-BFF59A3FC67C}"/>
              </a:ext>
            </a:extLst>
          </p:cNvPr>
          <p:cNvSpPr/>
          <p:nvPr/>
        </p:nvSpPr>
        <p:spPr bwMode="auto">
          <a:xfrm>
            <a:off x="581234" y="5183491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6375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EE1-1.2.1: No partitioning input, no attention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-7.56%. Loss against reference (-7.57%): 0.01%</a:t>
            </a:r>
          </a:p>
          <a:p>
            <a:pPr lvl="1"/>
            <a:r>
              <a:rPr lang="en-SE" dirty="0"/>
              <a:t>Training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415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635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24.84 10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756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EE1-1.2.2: No partitioning input, no boundary strength input, no attention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-7.48%. Loss against reference (-7.57%): 0.09%</a:t>
            </a:r>
          </a:p>
          <a:p>
            <a:pPr lvl="1"/>
            <a:r>
              <a:rPr lang="en-SE" dirty="0"/>
              <a:t>Training took 114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405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625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24.80 10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1766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6FA8A71-2905-24AF-1486-E48C4B1F5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376" y="1016794"/>
            <a:ext cx="4672413" cy="35043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2FAEA2-1E66-1626-581B-8E73F0CE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Summary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8A730-0B92-F05A-5590-2F2926F40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15</a:t>
            </a:fld>
            <a:endParaRPr lang="sv-S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014C8C-A03F-292B-1163-2DCFD124DCC7}"/>
              </a:ext>
            </a:extLst>
          </p:cNvPr>
          <p:cNvSpPr txBox="1"/>
          <p:nvPr/>
        </p:nvSpPr>
        <p:spPr bwMode="auto">
          <a:xfrm>
            <a:off x="7810550" y="4911676"/>
            <a:ext cx="4003675" cy="154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Complexity savings: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2000" dirty="0"/>
              <a:t>EE1-1.2.1: -2.1%, BDR: +0.01%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2000" dirty="0"/>
              <a:t>EE1-1.2.2: -3.7% BDR: +0.09%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210BFD-3C7F-2761-9FB4-7C530D8A7B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83" y="1098549"/>
            <a:ext cx="6734964" cy="509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82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F46F9-FCF0-643A-6433-6FDD81165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14355-A030-54DE-C6A9-DD60A38AA4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4794940" cy="4392612"/>
          </a:xfrm>
        </p:spPr>
        <p:txBody>
          <a:bodyPr/>
          <a:lstStyle/>
          <a:p>
            <a:r>
              <a:rPr lang="en-SE" dirty="0"/>
              <a:t>Adopt one of the EE models as the intra model in the software. </a:t>
            </a:r>
          </a:p>
          <a:p>
            <a:endParaRPr lang="en-SE" dirty="0"/>
          </a:p>
          <a:p>
            <a:r>
              <a:rPr lang="en-SE" dirty="0"/>
              <a:t>Thanks to Nokia for crosschecking!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662E5-237D-8FBE-6002-1596D9289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16</a:t>
            </a:fld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FE10D1-3B09-D1E5-13D7-969BDC3CF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931" y="1125420"/>
            <a:ext cx="6671070" cy="49507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DAF5D6-4F43-1079-C45F-6E380B9F6B06}"/>
              </a:ext>
            </a:extLst>
          </p:cNvPr>
          <p:cNvSpPr txBox="1"/>
          <p:nvPr/>
        </p:nvSpPr>
        <p:spPr bwMode="auto">
          <a:xfrm>
            <a:off x="1036441" y="4832350"/>
            <a:ext cx="4003675" cy="154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Complexity savings: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2000" dirty="0"/>
              <a:t>EE1-1.2.1: -2.1%, BDR: +0.01%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2000" dirty="0"/>
              <a:t>EE1-1.2.2: -3.7% BDR: +0.09%</a:t>
            </a:r>
          </a:p>
        </p:txBody>
      </p:sp>
    </p:spTree>
    <p:extLst>
      <p:ext uri="{BB962C8B-B14F-4D97-AF65-F5344CB8AC3E}">
        <p14:creationId xmlns:p14="http://schemas.microsoft.com/office/powerpoint/2010/main" val="3119718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73BCC-A33C-3016-CF48-D1175E2D1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EE1-1.2.1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9F885-B918-72E3-FA98-F5FEAF2F9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17</a:t>
            </a:fld>
            <a:endParaRPr lang="sv-SE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B1EF18-6A3D-C4F3-38FA-C874956911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62919"/>
              </p:ext>
            </p:extLst>
          </p:nvPr>
        </p:nvGraphicFramePr>
        <p:xfrm>
          <a:off x="1098550" y="1864519"/>
          <a:ext cx="2908300" cy="14573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024622702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141962084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809239077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4815442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941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580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979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69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869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040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225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512808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DEA1931-1F10-9E70-A7DB-A38DF97C4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802534"/>
              </p:ext>
            </p:extLst>
          </p:nvPr>
        </p:nvGraphicFramePr>
        <p:xfrm>
          <a:off x="3409950" y="4290219"/>
          <a:ext cx="2908300" cy="14573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323899081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277124369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2993845105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6190779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651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890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852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787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231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834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4029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86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49369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F909790-05C6-D824-3AC4-B94F327E9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264893"/>
              </p:ext>
            </p:extLst>
          </p:nvPr>
        </p:nvGraphicFramePr>
        <p:xfrm>
          <a:off x="6318250" y="1824038"/>
          <a:ext cx="2908300" cy="14573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40785475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507823176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3663534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752935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559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432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2566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174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314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824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018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723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66516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C0FECA8-5D40-0743-726E-52203DDF146E}"/>
              </a:ext>
            </a:extLst>
          </p:cNvPr>
          <p:cNvSpPr txBox="1"/>
          <p:nvPr/>
        </p:nvSpPr>
        <p:spPr bwMode="auto">
          <a:xfrm>
            <a:off x="479425" y="19776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8F990-16E7-29D0-3B84-26F3D83D9390}"/>
              </a:ext>
            </a:extLst>
          </p:cNvPr>
          <p:cNvSpPr txBox="1"/>
          <p:nvPr/>
        </p:nvSpPr>
        <p:spPr bwMode="auto">
          <a:xfrm>
            <a:off x="5638800" y="186451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5881AD-2272-4F3E-4930-AEC34EF65217}"/>
              </a:ext>
            </a:extLst>
          </p:cNvPr>
          <p:cNvSpPr txBox="1"/>
          <p:nvPr/>
        </p:nvSpPr>
        <p:spPr bwMode="auto">
          <a:xfrm>
            <a:off x="2355850" y="429021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LDB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6BDF37-34A2-4354-7C0C-6672D562287D}"/>
              </a:ext>
            </a:extLst>
          </p:cNvPr>
          <p:cNvSpPr txBox="1"/>
          <p:nvPr/>
        </p:nvSpPr>
        <p:spPr bwMode="auto">
          <a:xfrm>
            <a:off x="7810500" y="49784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RA/LDB are not crosschecked</a:t>
            </a:r>
          </a:p>
        </p:txBody>
      </p:sp>
    </p:spTree>
    <p:extLst>
      <p:ext uri="{BB962C8B-B14F-4D97-AF65-F5344CB8AC3E}">
        <p14:creationId xmlns:p14="http://schemas.microsoft.com/office/powerpoint/2010/main" val="1194190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73BCC-A33C-3016-CF48-D1175E2D1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EE1-1.2.2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9F885-B918-72E3-FA98-F5FEAF2F9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18</a:t>
            </a:fld>
            <a:endParaRPr lang="sv-S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0FECA8-5D40-0743-726E-52203DDF146E}"/>
              </a:ext>
            </a:extLst>
          </p:cNvPr>
          <p:cNvSpPr txBox="1"/>
          <p:nvPr/>
        </p:nvSpPr>
        <p:spPr bwMode="auto">
          <a:xfrm>
            <a:off x="479425" y="19776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8F990-16E7-29D0-3B84-26F3D83D9390}"/>
              </a:ext>
            </a:extLst>
          </p:cNvPr>
          <p:cNvSpPr txBox="1"/>
          <p:nvPr/>
        </p:nvSpPr>
        <p:spPr bwMode="auto">
          <a:xfrm>
            <a:off x="5638800" y="186451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5881AD-2272-4F3E-4930-AEC34EF65217}"/>
              </a:ext>
            </a:extLst>
          </p:cNvPr>
          <p:cNvSpPr txBox="1"/>
          <p:nvPr/>
        </p:nvSpPr>
        <p:spPr bwMode="auto">
          <a:xfrm>
            <a:off x="2355850" y="429021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LDB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A210B8-AEAF-127D-5415-8CF3CC024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493293"/>
              </p:ext>
            </p:extLst>
          </p:nvPr>
        </p:nvGraphicFramePr>
        <p:xfrm>
          <a:off x="1358900" y="1839118"/>
          <a:ext cx="2908300" cy="14573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3703061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611190492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152004281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9659482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916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6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381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846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864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781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768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677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6367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186AA3-F20A-02A9-11E6-FAB69D53A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720672"/>
              </p:ext>
            </p:extLst>
          </p:nvPr>
        </p:nvGraphicFramePr>
        <p:xfrm>
          <a:off x="6381750" y="1874837"/>
          <a:ext cx="2908300" cy="129540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053010907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55406884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22762501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879035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31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195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63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817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333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688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2059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54668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0388497-1A7D-A6EF-3700-1705277F8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558924"/>
              </p:ext>
            </p:extLst>
          </p:nvPr>
        </p:nvGraphicFramePr>
        <p:xfrm>
          <a:off x="3473450" y="4098925"/>
          <a:ext cx="2908300" cy="14573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59293147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4246932159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448175772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5722929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62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41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031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804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8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929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360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915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90472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CDF1FEA-DED3-161C-C83C-498017D2FA96}"/>
              </a:ext>
            </a:extLst>
          </p:cNvPr>
          <p:cNvSpPr txBox="1"/>
          <p:nvPr/>
        </p:nvSpPr>
        <p:spPr bwMode="auto">
          <a:xfrm>
            <a:off x="7810500" y="49784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RA/LDB are not crosschecked</a:t>
            </a:r>
          </a:p>
        </p:txBody>
      </p:sp>
    </p:spTree>
    <p:extLst>
      <p:ext uri="{BB962C8B-B14F-4D97-AF65-F5344CB8AC3E}">
        <p14:creationId xmlns:p14="http://schemas.microsoft.com/office/powerpoint/2010/main" val="412098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20EB6-BB06-1DA8-427F-4A374DEB5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Ablation study of NN loopfilter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61EB9-1EBC-62EA-8C39-B6C25398CA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investigate questions such as</a:t>
            </a:r>
          </a:p>
          <a:p>
            <a:pPr lvl="1"/>
            <a:r>
              <a:rPr lang="en-SE" dirty="0"/>
              <a:t>How much does training time affect BD-rate results?</a:t>
            </a:r>
          </a:p>
          <a:p>
            <a:pPr lvl="1"/>
            <a:r>
              <a:rPr lang="en-SE" dirty="0"/>
              <a:t>What happens when we remove input X from NN loop filter?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9C25E-7BCB-A5BA-9511-84255E3F5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888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E623E5-80C5-7E04-6990-17063E782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21"/>
          <a:stretch/>
        </p:blipFill>
        <p:spPr>
          <a:xfrm>
            <a:off x="929013" y="84768"/>
            <a:ext cx="10333973" cy="65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43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9839BF-D788-2B7F-6D99-3642C6E0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194" y="0"/>
            <a:ext cx="971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06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/>
              <a:t>I</a:t>
            </a:r>
            <a:r>
              <a:rPr lang="en-SE" dirty="0"/>
              <a:t>ntra-luma model</a:t>
            </a:r>
          </a:p>
          <a:p>
            <a:pPr lvl="1"/>
            <a:r>
              <a:rPr lang="en-SE" dirty="0"/>
              <a:t>Intra-chroma model</a:t>
            </a:r>
          </a:p>
          <a:p>
            <a:pPr lvl="1"/>
            <a:r>
              <a:rPr lang="en-SE" dirty="0"/>
              <a:t>Inter-luma model</a:t>
            </a:r>
          </a:p>
          <a:p>
            <a:pPr lvl="1"/>
            <a:r>
              <a:rPr lang="en-SE" dirty="0"/>
              <a:t>Inter-chroma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65257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 (EE1-1.6)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I</a:t>
            </a:r>
            <a:r>
              <a:rPr lang="en-SE" dirty="0">
                <a:solidFill>
                  <a:srgbClr val="00B050"/>
                </a:solidFill>
              </a:rPr>
              <a:t>ntra-luma model &lt;-- retrained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Intra-chroma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Inter-luma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Inter-chroma model &lt;- untouched</a:t>
            </a:r>
          </a:p>
          <a:p>
            <a:r>
              <a:rPr lang="en-SE" dirty="0"/>
              <a:t>The untouched models are just copied from the directory of JVET-Y0143</a:t>
            </a:r>
          </a:p>
          <a:p>
            <a:r>
              <a:rPr lang="en-SE" dirty="0"/>
              <a:t>We concentrated on the BDR performance for the AI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397775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Trained for 378 epochs </a:t>
            </a:r>
          </a:p>
          <a:p>
            <a:pPr lvl="1"/>
            <a:r>
              <a:rPr lang="en-SE" dirty="0"/>
              <a:t>Switch from learning rate 10</a:t>
            </a:r>
            <a:r>
              <a:rPr lang="en-SE" baseline="30000" dirty="0"/>
              <a:t>-4</a:t>
            </a:r>
            <a:r>
              <a:rPr lang="en-SE" dirty="0"/>
              <a:t> to 10</a:t>
            </a:r>
            <a:r>
              <a:rPr lang="en-SE" baseline="30000" dirty="0"/>
              <a:t>-5</a:t>
            </a:r>
            <a:r>
              <a:rPr lang="en-SE" dirty="0"/>
              <a:t> at epoch 371</a:t>
            </a:r>
          </a:p>
          <a:p>
            <a:pPr lvl="1"/>
            <a:r>
              <a:rPr lang="en-SE" dirty="0"/>
              <a:t>BDR-Y improved from -7.38% to -7.57% (delta -0.19%)</a:t>
            </a:r>
          </a:p>
          <a:p>
            <a:r>
              <a:rPr lang="en-SE" dirty="0"/>
              <a:t>This is the same training procedure as the “long training” from JVET-Z0106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66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389940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025962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379710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22812908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2" ma:contentTypeDescription="Create a new document." ma:contentTypeScope="" ma:versionID="f106c7ef4a41c87f0f02ce206dcc9b6d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7b874d698b48d3fe5ad30aae553797e8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8D6601-9FC3-4288-8EBA-E3BE48ABD03C}">
  <ds:schemaRefs/>
</ds:datastoreItem>
</file>

<file path=customXml/itemProps10.xml><?xml version="1.0" encoding="utf-8"?>
<ds:datastoreItem xmlns:ds="http://schemas.openxmlformats.org/officeDocument/2006/customXml" ds:itemID="{7E6C7596-ABB9-4C75-92F5-E12E7F20E3FD}">
  <ds:schemaRefs/>
</ds:datastoreItem>
</file>

<file path=customXml/itemProps11.xml><?xml version="1.0" encoding="utf-8"?>
<ds:datastoreItem xmlns:ds="http://schemas.openxmlformats.org/officeDocument/2006/customXml" ds:itemID="{847502A6-7CBE-43AF-BDF6-4D4423521D8C}">
  <ds:schemaRefs/>
</ds:datastoreItem>
</file>

<file path=customXml/itemProps12.xml><?xml version="1.0" encoding="utf-8"?>
<ds:datastoreItem xmlns:ds="http://schemas.openxmlformats.org/officeDocument/2006/customXml" ds:itemID="{7FD85D02-2108-4532-82D7-2E64CA628BC3}">
  <ds:schemaRefs/>
</ds:datastoreItem>
</file>

<file path=customXml/itemProps13.xml><?xml version="1.0" encoding="utf-8"?>
<ds:datastoreItem xmlns:ds="http://schemas.openxmlformats.org/officeDocument/2006/customXml" ds:itemID="{A1FF4561-B667-44CF-9A2C-F8A1B6FF5C47}">
  <ds:schemaRefs/>
</ds:datastoreItem>
</file>

<file path=customXml/itemProps14.xml><?xml version="1.0" encoding="utf-8"?>
<ds:datastoreItem xmlns:ds="http://schemas.openxmlformats.org/officeDocument/2006/customXml" ds:itemID="{70778FEF-06FC-4DB1-BFFB-D073D54F81CB}">
  <ds:schemaRefs/>
</ds:datastoreItem>
</file>

<file path=customXml/itemProps15.xml><?xml version="1.0" encoding="utf-8"?>
<ds:datastoreItem xmlns:ds="http://schemas.openxmlformats.org/officeDocument/2006/customXml" ds:itemID="{CD0CAF26-BEC4-4571-8021-112977853125}">
  <ds:schemaRefs/>
</ds:datastoreItem>
</file>

<file path=customXml/itemProps16.xml><?xml version="1.0" encoding="utf-8"?>
<ds:datastoreItem xmlns:ds="http://schemas.openxmlformats.org/officeDocument/2006/customXml" ds:itemID="{B8080765-0972-4831-AD8E-2B22D19840EE}">
  <ds:schemaRefs/>
</ds:datastoreItem>
</file>

<file path=customXml/itemProps17.xml><?xml version="1.0" encoding="utf-8"?>
<ds:datastoreItem xmlns:ds="http://schemas.openxmlformats.org/officeDocument/2006/customXml" ds:itemID="{148489CD-643B-4F30-B4BB-A68CE2E07571}">
  <ds:schemaRefs>
    <ds:schemaRef ds:uri="7880890e-bdfe-44d3-bb23-b32cfefcf3d2"/>
    <ds:schemaRef ds:uri="9a92e56b-3e23-4a59-8847-2fe7905ae97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22D38AD-8010-4CD3-BD6B-117CB8DF70A4}">
  <ds:schemaRefs/>
</ds:datastoreItem>
</file>

<file path=customXml/itemProps3.xml><?xml version="1.0" encoding="utf-8"?>
<ds:datastoreItem xmlns:ds="http://schemas.openxmlformats.org/officeDocument/2006/customXml" ds:itemID="{E19ABE3C-F981-4E12-9DFA-D4A1FA183F4F}">
  <ds:schemaRefs/>
</ds:datastoreItem>
</file>

<file path=customXml/itemProps4.xml><?xml version="1.0" encoding="utf-8"?>
<ds:datastoreItem xmlns:ds="http://schemas.openxmlformats.org/officeDocument/2006/customXml" ds:itemID="{38E1074E-5485-4228-9473-5D0D4D30579A}">
  <ds:schemaRefs/>
</ds:datastoreItem>
</file>

<file path=customXml/itemProps5.xml><?xml version="1.0" encoding="utf-8"?>
<ds:datastoreItem xmlns:ds="http://schemas.openxmlformats.org/officeDocument/2006/customXml" ds:itemID="{EDC79293-5833-4C02-867A-6E83E44822C0}">
  <ds:schemaRefs>
    <ds:schemaRef ds:uri="7880890e-bdfe-44d3-bb23-b32cfefcf3d2"/>
    <ds:schemaRef ds:uri="9a92e56b-3e23-4a59-8847-2fe7905ae97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03AF3FDC-ACD1-46F3-A43E-782322DF9816}">
  <ds:schemaRefs/>
</ds:datastoreItem>
</file>

<file path=customXml/itemProps7.xml><?xml version="1.0" encoding="utf-8"?>
<ds:datastoreItem xmlns:ds="http://schemas.openxmlformats.org/officeDocument/2006/customXml" ds:itemID="{1D0030DF-A20F-46E4-9000-DA7013A8443E}">
  <ds:schemaRefs/>
</ds:datastoreItem>
</file>

<file path=customXml/itemProps8.xml><?xml version="1.0" encoding="utf-8"?>
<ds:datastoreItem xmlns:ds="http://schemas.openxmlformats.org/officeDocument/2006/customXml" ds:itemID="{683FEB75-8CFA-449C-A6B1-B1E4A86A58A1}">
  <ds:schemaRefs/>
</ds:datastoreItem>
</file>

<file path=customXml/itemProps9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2157</TotalTime>
  <Words>1248</Words>
  <Application>Microsoft Macintosh PowerPoint</Application>
  <PresentationFormat>Widescreen</PresentationFormat>
  <Paragraphs>370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Ericsson Technical Icons</vt:lpstr>
      <vt:lpstr>Arial</vt:lpstr>
      <vt:lpstr>Ericsson Hilda</vt:lpstr>
      <vt:lpstr>Ericsson Hilda Light</vt:lpstr>
      <vt:lpstr>PresentationTemplate2017</vt:lpstr>
      <vt:lpstr>EE1-1.2: NN intra model without attention, partitioning and boundary strength  JVET-AA0081</vt:lpstr>
      <vt:lpstr>Ablation study of NN loopfilter</vt:lpstr>
      <vt:lpstr>Based on JVET-Y0143</vt:lpstr>
      <vt:lpstr>Based on JVET-Y0143 (EE1-1.6)</vt:lpstr>
      <vt:lpstr>Training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EE1-1.2.1 experiment: Remove partitioning and spatial attention</vt:lpstr>
      <vt:lpstr>EE1-1.2.1 experiment: Remove partitioning and spatial attention</vt:lpstr>
      <vt:lpstr>EE1-1.2.1: No partitioning input, no attention</vt:lpstr>
      <vt:lpstr>EE1-1.2.2: No partitioning input, no boundary strength input, no attention</vt:lpstr>
      <vt:lpstr>Summary Results</vt:lpstr>
      <vt:lpstr>Proposal</vt:lpstr>
      <vt:lpstr>EE1-1.2.1 results</vt:lpstr>
      <vt:lpstr>EE1-1.2.2 results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16</cp:revision>
  <dcterms:created xsi:type="dcterms:W3CDTF">2019-11-04T13:17:40Z</dcterms:created>
  <dcterms:modified xsi:type="dcterms:W3CDTF">2022-07-14T17:42:39Z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</Properties>
</file>