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4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485" r:id="rId2"/>
    <p:sldId id="486" r:id="rId3"/>
    <p:sldId id="487" r:id="rId4"/>
    <p:sldId id="488" r:id="rId5"/>
    <p:sldId id="481" r:id="rId6"/>
    <p:sldId id="484" r:id="rId7"/>
    <p:sldId id="479" r:id="rId8"/>
    <p:sldId id="490" r:id="rId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4C97"/>
    <a:srgbClr val="000000"/>
    <a:srgbClr val="9F1115"/>
    <a:srgbClr val="1E4BA7"/>
    <a:srgbClr val="FFFFFF"/>
    <a:srgbClr val="004181"/>
    <a:srgbClr val="E6E6E6"/>
    <a:srgbClr val="5374B1"/>
    <a:srgbClr val="1548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81" d="100"/>
          <a:sy n="81" d="100"/>
        </p:scale>
        <p:origin x="90" y="5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1" d="100"/>
          <a:sy n="51" d="100"/>
        </p:scale>
        <p:origin x="2692" y="5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  <a:t>2022/7/15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2345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AB45E-A16E-4ECE-8561-605081E31EFB}" type="datetimeFigureOut">
              <a:rPr lang="zh-CN" altLang="en-US" smtClean="0"/>
              <a:t>2022/7/15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8613AD-59D8-4D01-82C6-706CC7DEA6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753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" y="252420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1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449765"/>
            <a:ext cx="78867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138519" y="4329493"/>
            <a:ext cx="7372070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68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38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06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67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43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12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18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349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/>
          <p:cNvSpPr/>
          <p:nvPr userDrawn="1"/>
        </p:nvSpPr>
        <p:spPr>
          <a:xfrm>
            <a:off x="1272988" y="908051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5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图片 92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268383" y="5989847"/>
            <a:ext cx="2228965" cy="708024"/>
          </a:xfrm>
          <a:prstGeom prst="rect">
            <a:avLst/>
          </a:prstGeom>
        </p:spPr>
      </p:pic>
      <p:cxnSp>
        <p:nvCxnSpPr>
          <p:cNvPr id="94" name="直接连接符 93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2022/7/15</a:t>
            </a:fld>
            <a:endParaRPr lang="zh-CN" altLang="en-US"/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6" name="矩形 35"/>
          <p:cNvSpPr/>
          <p:nvPr userDrawn="1"/>
        </p:nvSpPr>
        <p:spPr>
          <a:xfrm>
            <a:off x="5827061" y="370713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1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 userDrawn="1"/>
        </p:nvSpPr>
        <p:spPr>
          <a:xfrm>
            <a:off x="0" y="5914668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41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5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图片 6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268383" y="5989847"/>
            <a:ext cx="2228965" cy="708024"/>
          </a:xfrm>
          <a:prstGeom prst="rect">
            <a:avLst/>
          </a:prstGeom>
        </p:spPr>
      </p:pic>
      <p:sp>
        <p:nvSpPr>
          <p:cNvPr id="30" name="矩形 29"/>
          <p:cNvSpPr/>
          <p:nvPr userDrawn="1"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1" name="矩形 30"/>
          <p:cNvSpPr/>
          <p:nvPr userDrawn="1"/>
        </p:nvSpPr>
        <p:spPr>
          <a:xfrm>
            <a:off x="5791201" y="370713"/>
            <a:ext cx="3333176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1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3" name="矩形 32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472106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2022/7/15</a:t>
            </a:fld>
            <a:endParaRPr lang="zh-CN" altLang="en-US"/>
          </a:p>
        </p:txBody>
      </p:sp>
      <p:sp>
        <p:nvSpPr>
          <p:cNvPr id="4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472106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472106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50" name="直接连接符 4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8" y="1122363"/>
            <a:ext cx="7632848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9577" y="4064553"/>
            <a:ext cx="6858000" cy="1655763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68" indent="0" algn="ctr">
              <a:buNone/>
              <a:defRPr sz="1125"/>
            </a:lvl2pPr>
            <a:lvl3pPr marL="514338" indent="0" algn="ctr">
              <a:buNone/>
              <a:defRPr sz="1015"/>
            </a:lvl3pPr>
            <a:lvl4pPr marL="771506" indent="0" algn="ctr">
              <a:buNone/>
              <a:defRPr sz="900"/>
            </a:lvl4pPr>
            <a:lvl5pPr marL="1028674" indent="0" algn="ctr">
              <a:buNone/>
              <a:defRPr sz="900"/>
            </a:lvl5pPr>
            <a:lvl6pPr marL="1285843" indent="0" algn="ctr">
              <a:buNone/>
              <a:defRPr sz="900"/>
            </a:lvl6pPr>
            <a:lvl7pPr marL="1543012" indent="0" algn="ctr">
              <a:buNone/>
              <a:defRPr sz="900"/>
            </a:lvl7pPr>
            <a:lvl8pPr marL="1800180" indent="0" algn="ctr">
              <a:buNone/>
              <a:defRPr sz="900"/>
            </a:lvl8pPr>
            <a:lvl9pPr marL="2057349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 userDrawn="1"/>
        </p:nvSpPr>
        <p:spPr>
          <a:xfrm>
            <a:off x="0" y="5914668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6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5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图片 52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268383" y="5989847"/>
            <a:ext cx="2228965" cy="708024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11276" y="370713"/>
            <a:ext cx="341310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1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19624" y="1268029"/>
            <a:ext cx="9144000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4629307"/>
            <a:ext cx="9144000" cy="1655763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68" indent="0" algn="ctr">
              <a:buNone/>
              <a:defRPr sz="1125"/>
            </a:lvl2pPr>
            <a:lvl3pPr marL="514338" indent="0" algn="ctr">
              <a:buNone/>
              <a:defRPr sz="1015"/>
            </a:lvl3pPr>
            <a:lvl4pPr marL="771506" indent="0" algn="ctr">
              <a:buNone/>
              <a:defRPr sz="900"/>
            </a:lvl4pPr>
            <a:lvl5pPr marL="1028674" indent="0" algn="ctr">
              <a:buNone/>
              <a:defRPr sz="900"/>
            </a:lvl5pPr>
            <a:lvl6pPr marL="1285843" indent="0" algn="ctr">
              <a:buNone/>
              <a:defRPr sz="900"/>
            </a:lvl6pPr>
            <a:lvl7pPr marL="1543012" indent="0" algn="ctr">
              <a:buNone/>
              <a:defRPr sz="900"/>
            </a:lvl7pPr>
            <a:lvl8pPr marL="1800180" indent="0" algn="ctr">
              <a:buNone/>
              <a:defRPr sz="900"/>
            </a:lvl8pPr>
            <a:lvl9pPr marL="2057349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7" name="矩形 46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2022/7/15</a:t>
            </a:fld>
            <a:endParaRPr lang="zh-CN" altLang="en-US"/>
          </a:p>
        </p:txBody>
      </p:sp>
      <p:sp>
        <p:nvSpPr>
          <p:cNvPr id="4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21" name="直接连接符 20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208353" y="763931"/>
            <a:ext cx="8712105" cy="5637863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2022/7/15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2022/7/15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2022/7/15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208353" y="128851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819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08353" y="763931"/>
            <a:ext cx="8712105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47210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t>2022/7/15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952750" y="6472106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3" y="636609"/>
            <a:ext cx="6690167" cy="0"/>
          </a:xfrm>
          <a:prstGeom prst="line">
            <a:avLst/>
          </a:prstGeom>
          <a:ln w="381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 userDrawn="1"/>
        </p:nvSpPr>
        <p:spPr>
          <a:xfrm>
            <a:off x="7443136" y="6364721"/>
            <a:ext cx="1517012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8" cstate="print"/>
          <a:stretch>
            <a:fillRect/>
          </a:stretch>
        </p:blipFill>
        <p:spPr>
          <a:xfrm>
            <a:off x="7381553" y="6479308"/>
            <a:ext cx="314009" cy="299056"/>
          </a:xfrm>
          <a:prstGeom prst="rect">
            <a:avLst/>
          </a:prstGeom>
        </p:spPr>
      </p:pic>
      <p:pic>
        <p:nvPicPr>
          <p:cNvPr id="37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4898" y="6562476"/>
            <a:ext cx="910657" cy="1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47210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</p:sldLayoutIdLst>
  <p:txStyles>
    <p:titleStyle>
      <a:lvl1pPr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891"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783"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674"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566"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902" indent="-128902" algn="l" defTabSz="514338" rtl="0" eaLnBrk="1" fontAlgn="base" hangingPunct="1">
        <a:lnSpc>
          <a:spcPct val="90000"/>
        </a:lnSpc>
        <a:spcBef>
          <a:spcPts val="56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6070" indent="-128902" algn="l" defTabSz="514338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3239" indent="-128902" algn="l" defTabSz="514338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408" indent="-128902" algn="l" defTabSz="514338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576" indent="-128902" algn="l" defTabSz="514338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745" indent="-128902" algn="l" defTabSz="514338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13" indent="-128902" algn="l" defTabSz="514338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082" indent="-128902" algn="l" defTabSz="514338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251" indent="-128902" algn="l" defTabSz="514338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68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38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06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674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43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12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180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349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DEC0EA-72CF-46C9-A5FF-C04636DC164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JVET-AA0073: </a:t>
            </a:r>
            <a:br>
              <a:rPr lang="en-US" altLang="zh-CN" dirty="0"/>
            </a:br>
            <a:r>
              <a:rPr lang="en-US" altLang="zh-CN" dirty="0"/>
              <a:t>Modification of LFNST for MIP coded block</a:t>
            </a:r>
            <a:endParaRPr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FFEEFEF-2282-456D-BB7F-04030C398C5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err="1"/>
              <a:t>Junyan</a:t>
            </a:r>
            <a:r>
              <a:rPr lang="en-US" altLang="zh-CN" dirty="0"/>
              <a:t> </a:t>
            </a:r>
            <a:r>
              <a:rPr lang="en-US" altLang="zh-CN" dirty="0" err="1"/>
              <a:t>Huo</a:t>
            </a:r>
            <a:r>
              <a:rPr lang="en-US" altLang="zh-CN" dirty="0"/>
              <a:t>, </a:t>
            </a:r>
            <a:r>
              <a:rPr lang="en-US" altLang="zh-CN" dirty="0" err="1"/>
              <a:t>Wenhan</a:t>
            </a:r>
            <a:r>
              <a:rPr lang="en-US" altLang="zh-CN" dirty="0"/>
              <a:t> </a:t>
            </a:r>
            <a:r>
              <a:rPr lang="en-US" altLang="zh-CN" dirty="0" err="1"/>
              <a:t>Qiao</a:t>
            </a:r>
            <a:r>
              <a:rPr lang="en-US" altLang="zh-CN" dirty="0"/>
              <a:t>, </a:t>
            </a:r>
            <a:r>
              <a:rPr lang="en-US" altLang="zh-CN" dirty="0" err="1"/>
              <a:t>Xue</a:t>
            </a:r>
            <a:r>
              <a:rPr lang="en-US" altLang="zh-CN" dirty="0"/>
              <a:t> Hao,</a:t>
            </a:r>
          </a:p>
          <a:p>
            <a:r>
              <a:rPr lang="en-US" altLang="zh-CN" dirty="0" err="1"/>
              <a:t>Yanzhuo</a:t>
            </a:r>
            <a:r>
              <a:rPr lang="en-US" altLang="zh-CN" dirty="0"/>
              <a:t> Ma, </a:t>
            </a:r>
            <a:r>
              <a:rPr lang="en-US" altLang="zh-CN" dirty="0" err="1"/>
              <a:t>Fuzheng</a:t>
            </a:r>
            <a:r>
              <a:rPr lang="en-US" altLang="zh-CN" dirty="0"/>
              <a:t> Yang,</a:t>
            </a:r>
          </a:p>
          <a:p>
            <a:r>
              <a:rPr lang="en-CA" altLang="zh-CN" dirty="0"/>
              <a:t>Jing Ren</a:t>
            </a:r>
            <a:r>
              <a:rPr lang="en-US" altLang="zh-CN" sz="1800" dirty="0"/>
              <a:t>, </a:t>
            </a:r>
            <a:r>
              <a:rPr lang="en-US" altLang="zh-CN" dirty="0"/>
              <a:t>Ming Li, </a:t>
            </a:r>
          </a:p>
          <a:p>
            <a:r>
              <a:rPr lang="en-US" altLang="zh-CN" dirty="0"/>
              <a:t>July. 2022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6180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EE9C2C-6622-4A57-80AC-FED8A94F3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LFNST in ECM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ED663C5-BC3B-4C55-B383-F0EA3B77E4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8352" y="665318"/>
            <a:ext cx="8752767" cy="597131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zh-CN" dirty="0"/>
              <a:t>LFNST setting for intra pred. mode [-14, 80]</a:t>
            </a:r>
          </a:p>
          <a:p>
            <a:pPr lvl="1">
              <a:lnSpc>
                <a:spcPct val="100000"/>
              </a:lnSpc>
            </a:pPr>
            <a:r>
              <a:rPr lang="en-US" altLang="zh-CN" dirty="0"/>
              <a:t>Applied to blocks of 4xN/Nx4 (N≥4), 8xN/Nx8 (N≥8), and </a:t>
            </a:r>
            <a:r>
              <a:rPr lang="en-US" altLang="zh-CN" dirty="0" err="1"/>
              <a:t>MxN</a:t>
            </a:r>
            <a:r>
              <a:rPr lang="en-US" altLang="zh-CN" dirty="0"/>
              <a:t> (M, N≥16)</a:t>
            </a:r>
          </a:p>
          <a:p>
            <a:pPr lvl="1">
              <a:lnSpc>
                <a:spcPct val="100000"/>
              </a:lnSpc>
            </a:pPr>
            <a:r>
              <a:rPr lang="en-US" altLang="zh-CN" dirty="0"/>
              <a:t>if </a:t>
            </a:r>
            <a:r>
              <a:rPr lang="en-US" altLang="zh-CN" dirty="0" err="1"/>
              <a:t>predModeIntra</a:t>
            </a:r>
            <a:r>
              <a:rPr lang="en-US" altLang="zh-CN" dirty="0"/>
              <a:t> ≥ 34, the transpose flag is set to 1; otherwise, the transpose flag is 0</a:t>
            </a:r>
          </a:p>
          <a:p>
            <a:pPr lvl="1">
              <a:lnSpc>
                <a:spcPct val="100000"/>
              </a:lnSpc>
            </a:pPr>
            <a:r>
              <a:rPr lang="en-US" altLang="zh-CN" dirty="0"/>
              <a:t>Transform set determination according to </a:t>
            </a:r>
            <a:r>
              <a:rPr lang="en-US" altLang="zh-CN" dirty="0" err="1"/>
              <a:t>predModeIntra</a:t>
            </a:r>
            <a:endParaRPr lang="en-US" altLang="zh-CN" dirty="0"/>
          </a:p>
          <a:p>
            <a:pPr lvl="1">
              <a:lnSpc>
                <a:spcPct val="100000"/>
              </a:lnSpc>
            </a:pPr>
            <a:endParaRPr lang="en-US" altLang="zh-CN" dirty="0"/>
          </a:p>
          <a:p>
            <a:pPr lvl="1">
              <a:lnSpc>
                <a:spcPct val="100000"/>
              </a:lnSpc>
            </a:pPr>
            <a:endParaRPr lang="en-US" altLang="zh-CN" dirty="0"/>
          </a:p>
          <a:p>
            <a:pPr lvl="1">
              <a:lnSpc>
                <a:spcPct val="150000"/>
              </a:lnSpc>
            </a:pPr>
            <a:endParaRPr lang="en-US" altLang="zh-CN" dirty="0"/>
          </a:p>
          <a:p>
            <a:pPr lvl="1">
              <a:lnSpc>
                <a:spcPct val="150000"/>
              </a:lnSpc>
            </a:pPr>
            <a:endParaRPr lang="en-US" altLang="zh-CN" sz="700" dirty="0"/>
          </a:p>
          <a:p>
            <a:pPr>
              <a:lnSpc>
                <a:spcPct val="100000"/>
              </a:lnSpc>
              <a:spcBef>
                <a:spcPts val="1800"/>
              </a:spcBef>
            </a:pPr>
            <a:r>
              <a:rPr lang="en-US" altLang="zh-CN" dirty="0"/>
              <a:t>LFNST setting for MIP</a:t>
            </a:r>
          </a:p>
          <a:p>
            <a:pPr lvl="1">
              <a:lnSpc>
                <a:spcPct val="100000"/>
              </a:lnSpc>
            </a:pPr>
            <a:r>
              <a:rPr lang="en-US" altLang="zh-CN" dirty="0"/>
              <a:t>MIP blocks have restrictions:</a:t>
            </a:r>
          </a:p>
          <a:p>
            <a:pPr lvl="2">
              <a:lnSpc>
                <a:spcPct val="100000"/>
              </a:lnSpc>
            </a:pPr>
            <a:r>
              <a:rPr lang="en-US" altLang="zh-CN" sz="1600" dirty="0"/>
              <a:t>only for </a:t>
            </a:r>
            <a:r>
              <a:rPr lang="en-US" altLang="zh-CN" sz="1600" dirty="0" err="1"/>
              <a:t>MxN</a:t>
            </a:r>
            <a:r>
              <a:rPr lang="en-US" altLang="zh-CN" sz="1600" dirty="0"/>
              <a:t> (M, N≥16)</a:t>
            </a:r>
          </a:p>
          <a:p>
            <a:pPr lvl="2">
              <a:lnSpc>
                <a:spcPct val="100000"/>
              </a:lnSpc>
            </a:pPr>
            <a:r>
              <a:rPr lang="en-US" altLang="zh-CN" sz="1600" dirty="0"/>
              <a:t>the transpose flag is 0</a:t>
            </a:r>
          </a:p>
          <a:p>
            <a:pPr lvl="2">
              <a:lnSpc>
                <a:spcPct val="100000"/>
              </a:lnSpc>
            </a:pPr>
            <a:r>
              <a:rPr lang="en-US" altLang="zh-CN" sz="1600" dirty="0" err="1"/>
              <a:t>predModeIntra</a:t>
            </a:r>
            <a:r>
              <a:rPr lang="en-US" altLang="zh-CN" sz="1600" dirty="0"/>
              <a:t> is set to PLANAR.</a:t>
            </a:r>
          </a:p>
          <a:p>
            <a:pPr lvl="2">
              <a:lnSpc>
                <a:spcPct val="100000"/>
              </a:lnSpc>
            </a:pPr>
            <a:endParaRPr lang="en-US" altLang="zh-CN" sz="1600" dirty="0"/>
          </a:p>
          <a:p>
            <a:pPr lvl="0"/>
            <a:r>
              <a:rPr lang="en-US" altLang="zh-CN" dirty="0">
                <a:solidFill>
                  <a:prstClr val="black"/>
                </a:solidFill>
              </a:rPr>
              <a:t>Test of LFNST setting for MIP</a:t>
            </a:r>
          </a:p>
          <a:p>
            <a:pPr lvl="1"/>
            <a:r>
              <a:rPr lang="en-US" altLang="zh-CN" dirty="0">
                <a:solidFill>
                  <a:prstClr val="black"/>
                </a:solidFill>
              </a:rPr>
              <a:t>MIP blocks sizes are extended directly:</a:t>
            </a:r>
          </a:p>
          <a:p>
            <a:pPr lvl="2"/>
            <a:r>
              <a:rPr lang="en-US" altLang="zh-CN" b="1" dirty="0">
                <a:solidFill>
                  <a:srgbClr val="0000FF"/>
                </a:solidFill>
              </a:rPr>
              <a:t>for block </a:t>
            </a:r>
            <a:r>
              <a:rPr lang="en-US" altLang="zh-CN" b="1" dirty="0" err="1">
                <a:solidFill>
                  <a:srgbClr val="0000FF"/>
                </a:solidFill>
              </a:rPr>
              <a:t>MxN</a:t>
            </a:r>
            <a:r>
              <a:rPr lang="en-US" altLang="zh-CN" b="1" dirty="0">
                <a:solidFill>
                  <a:srgbClr val="0000FF"/>
                </a:solidFill>
              </a:rPr>
              <a:t> (M, N≥4)</a:t>
            </a:r>
          </a:p>
          <a:p>
            <a:pPr lvl="2"/>
            <a:r>
              <a:rPr lang="en-US" altLang="zh-CN" dirty="0">
                <a:solidFill>
                  <a:prstClr val="black"/>
                </a:solidFill>
              </a:rPr>
              <a:t>the transpose flag is 0</a:t>
            </a:r>
          </a:p>
          <a:p>
            <a:pPr lvl="2"/>
            <a:r>
              <a:rPr lang="en-US" altLang="zh-CN" dirty="0" err="1">
                <a:solidFill>
                  <a:prstClr val="black"/>
                </a:solidFill>
              </a:rPr>
              <a:t>predModeIntra</a:t>
            </a:r>
            <a:r>
              <a:rPr lang="en-US" altLang="zh-CN" dirty="0">
                <a:solidFill>
                  <a:prstClr val="black"/>
                </a:solidFill>
              </a:rPr>
              <a:t> is set to PLANAR.</a:t>
            </a:r>
          </a:p>
          <a:p>
            <a:pPr lvl="2"/>
            <a:endParaRPr lang="en-US" altLang="zh-CN" dirty="0">
              <a:solidFill>
                <a:prstClr val="black"/>
              </a:solidFill>
            </a:endParaRPr>
          </a:p>
          <a:p>
            <a:pPr lvl="2"/>
            <a:r>
              <a:rPr lang="en-US" altLang="zh-CN" dirty="0">
                <a:solidFill>
                  <a:prstClr val="black"/>
                </a:solidFill>
              </a:rPr>
              <a:t>Small coding loss, 4% complexity increase</a:t>
            </a:r>
          </a:p>
          <a:p>
            <a:pPr lvl="2">
              <a:lnSpc>
                <a:spcPct val="100000"/>
              </a:lnSpc>
            </a:pPr>
            <a:endParaRPr lang="en-US" altLang="zh-CN" sz="1600" dirty="0"/>
          </a:p>
        </p:txBody>
      </p:sp>
      <p:pic>
        <p:nvPicPr>
          <p:cNvPr id="7" name="그림 25">
            <a:extLst>
              <a:ext uri="{FF2B5EF4-FFF2-40B4-BE49-F238E27FC236}">
                <a16:creationId xmlns:a16="http://schemas.microsoft.com/office/drawing/2014/main" id="{35713238-B61A-4899-996F-1028E6036F2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" y="1962514"/>
            <a:ext cx="8473440" cy="1119719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712C46D2-1F98-4435-B404-B572FE8601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6987493"/>
              </p:ext>
            </p:extLst>
          </p:nvPr>
        </p:nvGraphicFramePr>
        <p:xfrm>
          <a:off x="5229175" y="4595371"/>
          <a:ext cx="3579545" cy="2150989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211189">
                  <a:extLst>
                    <a:ext uri="{9D8B030D-6E8A-4147-A177-3AD203B41FA5}">
                      <a16:colId xmlns:a16="http://schemas.microsoft.com/office/drawing/2014/main" val="2446065232"/>
                    </a:ext>
                  </a:extLst>
                </a:gridCol>
                <a:gridCol w="793950">
                  <a:extLst>
                    <a:ext uri="{9D8B030D-6E8A-4147-A177-3AD203B41FA5}">
                      <a16:colId xmlns:a16="http://schemas.microsoft.com/office/drawing/2014/main" val="3747517088"/>
                    </a:ext>
                  </a:extLst>
                </a:gridCol>
                <a:gridCol w="787203">
                  <a:extLst>
                    <a:ext uri="{9D8B030D-6E8A-4147-A177-3AD203B41FA5}">
                      <a16:colId xmlns:a16="http://schemas.microsoft.com/office/drawing/2014/main" val="2177956072"/>
                    </a:ext>
                  </a:extLst>
                </a:gridCol>
                <a:gridCol w="787203">
                  <a:extLst>
                    <a:ext uri="{9D8B030D-6E8A-4147-A177-3AD203B41FA5}">
                      <a16:colId xmlns:a16="http://schemas.microsoft.com/office/drawing/2014/main" val="155140656"/>
                    </a:ext>
                  </a:extLst>
                </a:gridCol>
              </a:tblGrid>
              <a:tr h="450261"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kern="1200" dirty="0">
                          <a:effectLst/>
                        </a:rPr>
                        <a:t>All Intra  Main 10</a:t>
                      </a: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200" dirty="0">
                          <a:effectLst/>
                        </a:rPr>
                        <a:t>Over ECM-4.0</a:t>
                      </a:r>
                      <a:endParaRPr lang="en-US" altLang="zh-CN" sz="12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78336700"/>
                  </a:ext>
                </a:extLst>
              </a:tr>
              <a:tr h="188481">
                <a:tc>
                  <a:txBody>
                    <a:bodyPr/>
                    <a:lstStyle/>
                    <a:p>
                      <a:endParaRPr lang="zh-CN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effectLst/>
                        </a:rPr>
                        <a:t>Y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 err="1">
                          <a:effectLst/>
                        </a:rPr>
                        <a:t>EncT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 err="1">
                          <a:effectLst/>
                        </a:rPr>
                        <a:t>DecT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0723375"/>
                  </a:ext>
                </a:extLst>
              </a:tr>
              <a:tr h="188481">
                <a:tc>
                  <a:txBody>
                    <a:bodyPr/>
                    <a:lstStyle/>
                    <a:p>
                      <a:pPr marL="0" algn="ctr" defTabSz="51433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kern="1200" dirty="0">
                          <a:effectLst/>
                        </a:rPr>
                        <a:t>Class A1</a:t>
                      </a:r>
                      <a:endParaRPr lang="zh-CN" altLang="en-US" sz="1200" b="1" kern="1200" dirty="0">
                        <a:solidFill>
                          <a:schemeClr val="lt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0.02 %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u="none" strike="noStrike" kern="1200" dirty="0">
                          <a:effectLst/>
                        </a:rPr>
                        <a:t>103%</a:t>
                      </a:r>
                      <a:endParaRPr lang="zh-CN" alt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u="none" strike="noStrike" kern="1200" dirty="0">
                          <a:effectLst/>
                        </a:rPr>
                        <a:t>100%</a:t>
                      </a:r>
                      <a:endParaRPr lang="zh-CN" alt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2510232"/>
                  </a:ext>
                </a:extLst>
              </a:tr>
              <a:tr h="188481">
                <a:tc>
                  <a:txBody>
                    <a:bodyPr/>
                    <a:lstStyle/>
                    <a:p>
                      <a:pPr marL="0" algn="ctr" defTabSz="51433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kern="1200" dirty="0">
                          <a:effectLst/>
                        </a:rPr>
                        <a:t>Class A2</a:t>
                      </a:r>
                      <a:endParaRPr lang="zh-CN" altLang="en-US" sz="1200" b="1" kern="1200" dirty="0">
                        <a:solidFill>
                          <a:schemeClr val="lt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0.00 %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u="none" strike="noStrike" kern="1200" dirty="0">
                          <a:effectLst/>
                        </a:rPr>
                        <a:t>103</a:t>
                      </a:r>
                      <a:r>
                        <a:rPr lang="en-US" altLang="zh-CN" sz="1200" u="none" strike="noStrike" kern="1200" dirty="0">
                          <a:effectLst/>
                        </a:rPr>
                        <a:t>%</a:t>
                      </a:r>
                      <a:endParaRPr lang="zh-CN" alt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200" u="none" strike="noStrike" kern="1200" dirty="0">
                          <a:effectLst/>
                        </a:rPr>
                        <a:t>100%</a:t>
                      </a:r>
                      <a:endParaRPr lang="zh-CN" alt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4297171"/>
                  </a:ext>
                </a:extLst>
              </a:tr>
              <a:tr h="188481">
                <a:tc>
                  <a:txBody>
                    <a:bodyPr/>
                    <a:lstStyle/>
                    <a:p>
                      <a:pPr marL="0" algn="ctr" defTabSz="51433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kern="1200" dirty="0">
                          <a:effectLst/>
                        </a:rPr>
                        <a:t>Class B</a:t>
                      </a:r>
                      <a:endParaRPr lang="zh-CN" altLang="en-US" sz="1200" b="1" kern="1200" dirty="0">
                        <a:solidFill>
                          <a:schemeClr val="lt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0.01 %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u="none" strike="noStrike" kern="1200" dirty="0">
                          <a:effectLst/>
                        </a:rPr>
                        <a:t>104%</a:t>
                      </a:r>
                      <a:endParaRPr lang="zh-CN" alt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u="none" strike="noStrike" kern="1200" dirty="0">
                          <a:effectLst/>
                        </a:rPr>
                        <a:t>100%</a:t>
                      </a:r>
                      <a:endParaRPr lang="zh-CN" alt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1104309"/>
                  </a:ext>
                </a:extLst>
              </a:tr>
              <a:tr h="188481">
                <a:tc>
                  <a:txBody>
                    <a:bodyPr/>
                    <a:lstStyle/>
                    <a:p>
                      <a:pPr marL="0" algn="ctr" defTabSz="51433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kern="1200" dirty="0">
                          <a:effectLst/>
                        </a:rPr>
                        <a:t>Class C</a:t>
                      </a:r>
                      <a:endParaRPr lang="zh-CN" altLang="en-US" sz="1200" b="1" kern="1200" dirty="0">
                        <a:solidFill>
                          <a:schemeClr val="lt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0.03 %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u="none" strike="noStrike" kern="1200" dirty="0">
                          <a:effectLst/>
                        </a:rPr>
                        <a:t>104%</a:t>
                      </a:r>
                      <a:endParaRPr lang="zh-CN" alt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u="none" strike="noStrike" kern="1200" dirty="0">
                          <a:effectLst/>
                        </a:rPr>
                        <a:t>100%</a:t>
                      </a:r>
                      <a:endParaRPr lang="zh-CN" alt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2435561"/>
                  </a:ext>
                </a:extLst>
              </a:tr>
              <a:tr h="188481">
                <a:tc>
                  <a:txBody>
                    <a:bodyPr/>
                    <a:lstStyle/>
                    <a:p>
                      <a:pPr marL="0" algn="ctr" defTabSz="51433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kern="1200" dirty="0">
                          <a:effectLst/>
                        </a:rPr>
                        <a:t>Class E</a:t>
                      </a:r>
                      <a:endParaRPr lang="zh-CN" altLang="en-US" sz="1200" b="1" kern="1200" dirty="0">
                        <a:solidFill>
                          <a:schemeClr val="lt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0.04 %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u="none" strike="noStrike" kern="1200" dirty="0">
                          <a:effectLst/>
                        </a:rPr>
                        <a:t>104%</a:t>
                      </a:r>
                      <a:endParaRPr lang="zh-CN" alt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u="none" strike="noStrike" kern="1200" dirty="0">
                          <a:effectLst/>
                        </a:rPr>
                        <a:t>99%</a:t>
                      </a:r>
                      <a:endParaRPr lang="zh-CN" alt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3258769"/>
                  </a:ext>
                </a:extLst>
              </a:tr>
              <a:tr h="188481">
                <a:tc>
                  <a:txBody>
                    <a:bodyPr/>
                    <a:lstStyle/>
                    <a:p>
                      <a:pPr marL="0" algn="ctr" defTabSz="51433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kern="1200" dirty="0">
                          <a:effectLst/>
                        </a:rPr>
                        <a:t>Overall </a:t>
                      </a:r>
                      <a:endParaRPr lang="zh-CN" altLang="en-US" sz="1200" b="1" kern="1200" dirty="0">
                        <a:solidFill>
                          <a:schemeClr val="lt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0.02 %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200" b="1" u="none" strike="noStrike" kern="1200" dirty="0">
                          <a:effectLst/>
                        </a:rPr>
                        <a:t>104%</a:t>
                      </a:r>
                      <a:endParaRPr lang="zh-CN" altLang="en-US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u="none" strike="noStrike" kern="1200" dirty="0">
                          <a:effectLst/>
                        </a:rPr>
                        <a:t>100</a:t>
                      </a:r>
                      <a:r>
                        <a:rPr lang="en-US" altLang="zh-CN" sz="1200" b="1" u="none" strike="noStrike" kern="1200" dirty="0">
                          <a:effectLst/>
                        </a:rPr>
                        <a:t>%</a:t>
                      </a:r>
                      <a:endParaRPr lang="zh-CN" altLang="en-US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5012870"/>
                  </a:ext>
                </a:extLst>
              </a:tr>
              <a:tr h="188481">
                <a:tc>
                  <a:txBody>
                    <a:bodyPr/>
                    <a:lstStyle/>
                    <a:p>
                      <a:pPr marL="0" algn="ctr" defTabSz="51433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kern="1200" dirty="0">
                          <a:effectLst/>
                        </a:rPr>
                        <a:t>Class D</a:t>
                      </a:r>
                      <a:endParaRPr lang="zh-CN" altLang="en-US" sz="1200" b="1" kern="1200" dirty="0">
                        <a:solidFill>
                          <a:schemeClr val="lt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0.02 %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u="none" strike="noStrike" kern="1200" dirty="0">
                          <a:effectLst/>
                        </a:rPr>
                        <a:t>103%</a:t>
                      </a:r>
                      <a:endParaRPr lang="zh-CN" alt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u="none" strike="noStrike" kern="1200" dirty="0">
                          <a:effectLst/>
                        </a:rPr>
                        <a:t>99%</a:t>
                      </a:r>
                      <a:endParaRPr lang="zh-CN" alt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5823446"/>
                  </a:ext>
                </a:extLst>
              </a:tr>
              <a:tr h="188481">
                <a:tc>
                  <a:txBody>
                    <a:bodyPr/>
                    <a:lstStyle/>
                    <a:p>
                      <a:pPr marL="0" algn="ctr" defTabSz="51433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kern="1200" dirty="0">
                          <a:effectLst/>
                        </a:rPr>
                        <a:t>Class F</a:t>
                      </a:r>
                      <a:endParaRPr lang="zh-CN" altLang="en-US" sz="1200" b="1" kern="1200" dirty="0">
                        <a:solidFill>
                          <a:schemeClr val="lt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-0.06 %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u="none" strike="noStrike" kern="1200" dirty="0">
                          <a:effectLst/>
                        </a:rPr>
                        <a:t>103%</a:t>
                      </a:r>
                      <a:endParaRPr lang="zh-CN" alt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u="none" strike="noStrike" kern="1200" dirty="0">
                          <a:effectLst/>
                        </a:rPr>
                        <a:t>102%</a:t>
                      </a:r>
                      <a:endParaRPr lang="zh-CN" alt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49749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50656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5A9199-9C5B-4710-9234-409E230234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 Method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ABB6EA8-6156-4E1D-8BF5-B478F10AE8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Derive an intra prediction mode for MIP blocks</a:t>
            </a:r>
          </a:p>
          <a:p>
            <a:pPr lvl="1">
              <a:lnSpc>
                <a:spcPct val="100000"/>
              </a:lnSpc>
            </a:pPr>
            <a:r>
              <a:rPr lang="en-US" altLang="zh-CN" sz="1800" dirty="0"/>
              <a:t>Using DIMD to derive the intra prediction mode</a:t>
            </a:r>
          </a:p>
          <a:p>
            <a:pPr lvl="2">
              <a:lnSpc>
                <a:spcPct val="100000"/>
              </a:lnSpc>
            </a:pPr>
            <a:r>
              <a:rPr lang="en-US" altLang="zh-CN" sz="1600" dirty="0" err="1"/>
              <a:t>HoG</a:t>
            </a:r>
            <a:r>
              <a:rPr lang="en-US" altLang="zh-CN" sz="1600" dirty="0"/>
              <a:t> is built based on the gradients of </a:t>
            </a:r>
            <a:r>
              <a:rPr lang="en-US" altLang="zh-CN" sz="1600" b="1" dirty="0">
                <a:solidFill>
                  <a:srgbClr val="0000FF"/>
                </a:solidFill>
              </a:rPr>
              <a:t>prediction samples before </a:t>
            </a:r>
            <a:r>
              <a:rPr lang="en-US" altLang="zh-CN" sz="1600" b="1" dirty="0" err="1">
                <a:solidFill>
                  <a:srgbClr val="0000FF"/>
                </a:solidFill>
              </a:rPr>
              <a:t>upsampling</a:t>
            </a:r>
            <a:r>
              <a:rPr lang="en-US" altLang="zh-CN" sz="1600" b="1" dirty="0">
                <a:solidFill>
                  <a:srgbClr val="0000FF"/>
                </a:solidFill>
              </a:rPr>
              <a:t> </a:t>
            </a:r>
          </a:p>
          <a:p>
            <a:pPr lvl="2">
              <a:lnSpc>
                <a:spcPct val="100000"/>
              </a:lnSpc>
            </a:pPr>
            <a:r>
              <a:rPr lang="en-US" altLang="zh-CN" sz="1600" dirty="0"/>
              <a:t>The prediction mode with the largest amplitude value is used as the DIMD mode</a:t>
            </a:r>
          </a:p>
          <a:p>
            <a:pPr lvl="1">
              <a:lnSpc>
                <a:spcPct val="100000"/>
              </a:lnSpc>
            </a:pPr>
            <a:r>
              <a:rPr lang="en-US" altLang="zh-CN" sz="1800" dirty="0"/>
              <a:t>Select the transform set and the transpose flag of the prediction mode for MIP</a:t>
            </a:r>
          </a:p>
          <a:p>
            <a:pPr lvl="1">
              <a:lnSpc>
                <a:spcPct val="100000"/>
              </a:lnSpc>
            </a:pPr>
            <a:endParaRPr lang="en-US" altLang="zh-CN" sz="1800" dirty="0"/>
          </a:p>
          <a:p>
            <a:pPr lvl="1">
              <a:lnSpc>
                <a:spcPct val="100000"/>
              </a:lnSpc>
            </a:pPr>
            <a:endParaRPr lang="en-US" altLang="zh-CN" sz="1800" dirty="0"/>
          </a:p>
          <a:p>
            <a:pPr lvl="1">
              <a:lnSpc>
                <a:spcPct val="100000"/>
              </a:lnSpc>
            </a:pPr>
            <a:endParaRPr lang="en-US" altLang="zh-CN" sz="1800" dirty="0"/>
          </a:p>
          <a:p>
            <a:pPr lvl="1">
              <a:lnSpc>
                <a:spcPct val="100000"/>
              </a:lnSpc>
            </a:pPr>
            <a:endParaRPr lang="en-US" altLang="zh-CN" sz="1800" dirty="0"/>
          </a:p>
          <a:p>
            <a:pPr lvl="1">
              <a:lnSpc>
                <a:spcPct val="100000"/>
              </a:lnSpc>
            </a:pPr>
            <a:endParaRPr lang="en-US" altLang="zh-CN" sz="1800" dirty="0"/>
          </a:p>
          <a:p>
            <a:pPr lvl="1">
              <a:lnSpc>
                <a:spcPct val="100000"/>
              </a:lnSpc>
            </a:pPr>
            <a:endParaRPr lang="en-US" altLang="zh-CN" sz="1800" dirty="0"/>
          </a:p>
          <a:p>
            <a:pPr marL="257168" lvl="1" indent="0">
              <a:lnSpc>
                <a:spcPct val="100000"/>
              </a:lnSpc>
              <a:buNone/>
            </a:pPr>
            <a:endParaRPr lang="en-US" altLang="zh-CN" sz="1800" dirty="0"/>
          </a:p>
          <a:p>
            <a:pPr lvl="1">
              <a:lnSpc>
                <a:spcPct val="100000"/>
              </a:lnSpc>
            </a:pPr>
            <a:r>
              <a:rPr lang="en-US" altLang="zh-CN" sz="1800" dirty="0"/>
              <a:t>make LFNST enable for all MIP coded blocks with width and height ≥ 4</a:t>
            </a:r>
          </a:p>
          <a:p>
            <a:pPr lvl="1">
              <a:lnSpc>
                <a:spcPct val="100000"/>
              </a:lnSpc>
            </a:pPr>
            <a:endParaRPr lang="en-US" altLang="zh-CN" dirty="0"/>
          </a:p>
          <a:p>
            <a:pPr lvl="1">
              <a:lnSpc>
                <a:spcPct val="100000"/>
              </a:lnSpc>
            </a:pPr>
            <a:endParaRPr lang="en-US" altLang="zh-CN" dirty="0"/>
          </a:p>
          <a:p>
            <a:r>
              <a:rPr lang="en-US" altLang="zh-CN" dirty="0"/>
              <a:t>The previous method in JVET-Z0048</a:t>
            </a:r>
          </a:p>
          <a:p>
            <a:pPr lvl="1">
              <a:lnSpc>
                <a:spcPct val="100000"/>
              </a:lnSpc>
            </a:pPr>
            <a:endParaRPr lang="en-US" altLang="zh-CN" sz="1800" dirty="0"/>
          </a:p>
          <a:p>
            <a:pPr lvl="1"/>
            <a:endParaRPr lang="en-US" altLang="zh-CN" dirty="0"/>
          </a:p>
        </p:txBody>
      </p:sp>
      <p:sp>
        <p:nvSpPr>
          <p:cNvPr id="31" name="Rectangle 2">
            <a:extLst>
              <a:ext uri="{FF2B5EF4-FFF2-40B4-BE49-F238E27FC236}">
                <a16:creationId xmlns:a16="http://schemas.microsoft.com/office/drawing/2014/main" id="{40B510B3-52D0-4848-8C27-548A8DC7AD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171" y="218952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1B38F7DA-1BBA-4DEF-905B-620095A9FE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8456" y="2363815"/>
            <a:ext cx="6446254" cy="215717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2E17665-9B89-48EA-A8ED-1317E29038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266" y="5722771"/>
            <a:ext cx="8552381" cy="9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8294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r>
              <a:rPr lang="en-CA" altLang="zh-CN" dirty="0"/>
              <a:t>Experimental results</a:t>
            </a:r>
            <a:r>
              <a:rPr lang="zh-CN" altLang="en-US" dirty="0"/>
              <a:t>（</a:t>
            </a:r>
            <a:r>
              <a:rPr lang="en-US" altLang="zh-CN" dirty="0"/>
              <a:t>comparisons</a:t>
            </a:r>
            <a:r>
              <a:rPr lang="zh-CN" altLang="en-US" dirty="0"/>
              <a:t>）</a:t>
            </a: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E1877949-0AC5-4B8C-A51A-85406E9CF3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9497272"/>
              </p:ext>
            </p:extLst>
          </p:nvPr>
        </p:nvGraphicFramePr>
        <p:xfrm>
          <a:off x="2465112" y="3429000"/>
          <a:ext cx="4213776" cy="2530270"/>
        </p:xfrm>
        <a:graphic>
          <a:graphicData uri="http://schemas.openxmlformats.org/drawingml/2006/table">
            <a:tbl>
              <a:tblPr firstRow="1" firstCol="1" bandRow="1"/>
              <a:tblGrid>
                <a:gridCol w="903663">
                  <a:extLst>
                    <a:ext uri="{9D8B030D-6E8A-4147-A177-3AD203B41FA5}">
                      <a16:colId xmlns:a16="http://schemas.microsoft.com/office/drawing/2014/main" val="696735899"/>
                    </a:ext>
                  </a:extLst>
                </a:gridCol>
                <a:gridCol w="1103371">
                  <a:extLst>
                    <a:ext uri="{9D8B030D-6E8A-4147-A177-3AD203B41FA5}">
                      <a16:colId xmlns:a16="http://schemas.microsoft.com/office/drawing/2014/main" val="294004258"/>
                    </a:ext>
                  </a:extLst>
                </a:gridCol>
                <a:gridCol w="1103371">
                  <a:extLst>
                    <a:ext uri="{9D8B030D-6E8A-4147-A177-3AD203B41FA5}">
                      <a16:colId xmlns:a16="http://schemas.microsoft.com/office/drawing/2014/main" val="836812576"/>
                    </a:ext>
                  </a:extLst>
                </a:gridCol>
                <a:gridCol w="1103371">
                  <a:extLst>
                    <a:ext uri="{9D8B030D-6E8A-4147-A177-3AD203B41FA5}">
                      <a16:colId xmlns:a16="http://schemas.microsoft.com/office/drawing/2014/main" val="3979684740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vs. ECM 4.0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Test 1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Test 2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Test 3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909176"/>
                  </a:ext>
                </a:extLst>
              </a:tr>
              <a:tr h="2164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A1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0.02 %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-0.04 %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-0.07 %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6779810"/>
                  </a:ext>
                </a:extLst>
              </a:tr>
              <a:tr h="2164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A2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0.00 %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-0.04 %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-0.08 %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7675236"/>
                  </a:ext>
                </a:extLst>
              </a:tr>
              <a:tr h="2164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B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0.01 %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-0.06 %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-0.09 %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609255"/>
                  </a:ext>
                </a:extLst>
              </a:tr>
              <a:tr h="2164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C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0.03 %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-0.11 %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-0.14 %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924342"/>
                  </a:ext>
                </a:extLst>
              </a:tr>
              <a:tr h="2164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E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0.04 %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-0.12 %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-0.12 %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5836472"/>
                  </a:ext>
                </a:extLst>
              </a:tr>
              <a:tr h="2164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0.02 %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-0.07 %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-0.11 %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4430293"/>
                  </a:ext>
                </a:extLst>
              </a:tr>
              <a:tr h="2164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EncT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104 %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104 %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105 %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7975482"/>
                  </a:ext>
                </a:extLst>
              </a:tr>
              <a:tr h="2164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DecT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0457676"/>
                  </a:ext>
                </a:extLst>
              </a:tr>
              <a:tr h="2164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D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0.02 %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-0.11 %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-0.15 %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1832471"/>
                  </a:ext>
                </a:extLst>
              </a:tr>
              <a:tr h="2164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F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-0.06 %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-0.15 %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-0.21 %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1181416"/>
                  </a:ext>
                </a:extLst>
              </a:tr>
            </a:tbl>
          </a:graphicData>
        </a:graphic>
      </p:graphicFrame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5A4B20E6-602F-4BC6-A686-7AE5E2F9F2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5409991"/>
              </p:ext>
            </p:extLst>
          </p:nvPr>
        </p:nvGraphicFramePr>
        <p:xfrm>
          <a:off x="1001486" y="1223954"/>
          <a:ext cx="6804216" cy="18186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01054">
                  <a:extLst>
                    <a:ext uri="{9D8B030D-6E8A-4147-A177-3AD203B41FA5}">
                      <a16:colId xmlns:a16="http://schemas.microsoft.com/office/drawing/2014/main" val="3383791825"/>
                    </a:ext>
                  </a:extLst>
                </a:gridCol>
                <a:gridCol w="1701054">
                  <a:extLst>
                    <a:ext uri="{9D8B030D-6E8A-4147-A177-3AD203B41FA5}">
                      <a16:colId xmlns:a16="http://schemas.microsoft.com/office/drawing/2014/main" val="797294070"/>
                    </a:ext>
                  </a:extLst>
                </a:gridCol>
                <a:gridCol w="1701054">
                  <a:extLst>
                    <a:ext uri="{9D8B030D-6E8A-4147-A177-3AD203B41FA5}">
                      <a16:colId xmlns:a16="http://schemas.microsoft.com/office/drawing/2014/main" val="1367375247"/>
                    </a:ext>
                  </a:extLst>
                </a:gridCol>
                <a:gridCol w="1701054">
                  <a:extLst>
                    <a:ext uri="{9D8B030D-6E8A-4147-A177-3AD203B41FA5}">
                      <a16:colId xmlns:a16="http://schemas.microsoft.com/office/drawing/2014/main" val="655250165"/>
                    </a:ext>
                  </a:extLst>
                </a:gridCol>
              </a:tblGrid>
              <a:tr h="45466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MIP Modes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 LFNST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Upsampling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of MIP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Block Size</a:t>
                      </a:r>
                      <a:r>
                        <a:rPr lang="en-US" altLang="zh-CN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of LFNST for MIP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23056516"/>
                  </a:ext>
                </a:extLst>
              </a:tr>
              <a:tr h="45466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Test 1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PLANAR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2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—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CN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≥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9990383"/>
                  </a:ext>
                </a:extLst>
              </a:tr>
              <a:tr h="454660">
                <a:tc>
                  <a:txBody>
                    <a:bodyPr/>
                    <a:lstStyle/>
                    <a:p>
                      <a:pPr marL="0" marR="0" lvl="0" indent="0" algn="l" defTabSz="514338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Test 2 </a:t>
                      </a:r>
                      <a:r>
                        <a:rPr lang="en-US" altLang="zh-CN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(JVET-Z0048)</a:t>
                      </a:r>
                      <a:endParaRPr lang="zh-CN" altLang="zh-CN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DIMD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  <a:endParaRPr lang="zh-CN" sz="2000" b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CN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≥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38771129"/>
                  </a:ext>
                </a:extLst>
              </a:tr>
              <a:tr h="454660">
                <a:tc>
                  <a:txBody>
                    <a:bodyPr/>
                    <a:lstStyle/>
                    <a:p>
                      <a:pPr marL="0" marR="0" lvl="0" indent="0" algn="l" defTabSz="514338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Test 3 </a:t>
                      </a:r>
                      <a:r>
                        <a:rPr lang="en-US" altLang="zh-CN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(JVET-AA0073)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DIMD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˟</a:t>
                      </a:r>
                      <a:endParaRPr lang="zh-CN" sz="28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CN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≥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669523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28117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r>
              <a:rPr lang="en-CA" altLang="zh-CN" dirty="0"/>
              <a:t>Experimental results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4045268"/>
              </p:ext>
            </p:extLst>
          </p:nvPr>
        </p:nvGraphicFramePr>
        <p:xfrm>
          <a:off x="843753" y="742941"/>
          <a:ext cx="6628466" cy="27702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7703">
                  <a:extLst>
                    <a:ext uri="{9D8B030D-6E8A-4147-A177-3AD203B41FA5}">
                      <a16:colId xmlns:a16="http://schemas.microsoft.com/office/drawing/2014/main" val="1298559805"/>
                    </a:ext>
                  </a:extLst>
                </a:gridCol>
                <a:gridCol w="1021095">
                  <a:extLst>
                    <a:ext uri="{9D8B030D-6E8A-4147-A177-3AD203B41FA5}">
                      <a16:colId xmlns:a16="http://schemas.microsoft.com/office/drawing/2014/main" val="505173337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621670248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318632266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45799004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643378182"/>
                    </a:ext>
                  </a:extLst>
                </a:gridCol>
              </a:tblGrid>
              <a:tr h="255655"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r>
                        <a:rPr lang="en-US" sz="1500" dirty="0">
                          <a:effectLst/>
                        </a:rPr>
                        <a:t>All Intra  Main 10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57828074"/>
                  </a:ext>
                </a:extLst>
              </a:tr>
              <a:tr h="447040">
                <a:tc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Over ECM-5.0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>
                          <a:effectLst/>
                        </a:rPr>
                        <a:t>　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>
                          <a:effectLst/>
                        </a:rPr>
                        <a:t>　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15106650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endParaRPr lang="zh-CN" sz="15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Y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U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V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 err="1">
                          <a:effectLst/>
                        </a:rPr>
                        <a:t>EncT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DecT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38947319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A1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-0.06%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-0.02%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-0.23%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105%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08394110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A2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-0.08%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-0.09%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105</a:t>
                      </a: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</a:t>
                      </a: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38661339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Class B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-0.09%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-0.12%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-0.13%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105%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37062000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C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-0.14%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-0.16%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-0.03%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104%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86590108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E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-0.17%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0.06%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-0.13%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105%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79469425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b="1" dirty="0">
                          <a:effectLst/>
                        </a:rPr>
                        <a:t>Overall </a:t>
                      </a:r>
                      <a:endParaRPr lang="zh-CN" sz="15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-0.11%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-0.08%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-0.12%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105%</a:t>
                      </a:r>
                      <a:endParaRPr lang="zh-CN" alt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</a:t>
                      </a: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%</a:t>
                      </a:r>
                      <a:endParaRPr lang="zh-CN" alt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70287205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Class D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-0.15%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0.05%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-0.04%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104%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96017798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F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-0.09%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0.02%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-0.04%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103%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102%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21906154"/>
                  </a:ext>
                </a:extLst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9648404"/>
              </p:ext>
            </p:extLst>
          </p:nvPr>
        </p:nvGraphicFramePr>
        <p:xfrm>
          <a:off x="843751" y="3645249"/>
          <a:ext cx="6628466" cy="29616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66381">
                  <a:extLst>
                    <a:ext uri="{9D8B030D-6E8A-4147-A177-3AD203B41FA5}">
                      <a16:colId xmlns:a16="http://schemas.microsoft.com/office/drawing/2014/main" val="3572418488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674797368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857555899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761595016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050235940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47103335"/>
                    </a:ext>
                  </a:extLst>
                </a:gridCol>
              </a:tblGrid>
              <a:tr h="447040"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Random Access Main10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sz="15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12618808"/>
                  </a:ext>
                </a:extLst>
              </a:tr>
              <a:tr h="447040">
                <a:tc>
                  <a:txBody>
                    <a:bodyPr/>
                    <a:lstStyle/>
                    <a:p>
                      <a:endParaRPr lang="zh-CN" sz="15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>
                          <a:effectLst/>
                        </a:rPr>
                        <a:t>　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500" dirty="0">
                          <a:effectLst/>
                        </a:rPr>
                        <a:t>Over ECM-5.0</a:t>
                      </a:r>
                      <a:endParaRPr lang="zh-CN" altLang="zh-CN" sz="15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>
                          <a:effectLst/>
                        </a:rPr>
                        <a:t>　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>
                          <a:effectLst/>
                        </a:rPr>
                        <a:t>　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84897807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endParaRPr lang="zh-CN" sz="15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Y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U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V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EncT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DecT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89029836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A1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-0.09%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-0.01%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-0.21%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58857695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A2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</a:t>
                      </a: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0.06%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0.02%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0.04%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09234347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B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-0.06%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-0.14%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-0.21%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57136389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C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-0.08%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-0.06%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-0.07%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61492781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E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5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5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5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5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5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37138220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Overall 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-0.07%</a:t>
                      </a:r>
                      <a:endParaRPr lang="zh-CN" alt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-0.06%</a:t>
                      </a:r>
                      <a:endParaRPr lang="zh-CN" alt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-0.12%</a:t>
                      </a:r>
                      <a:endParaRPr lang="zh-CN" alt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72152814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D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-0.07%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-0.04%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0.06%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90946877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F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-0.04%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-0.05%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-0.17%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726160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6834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6555D9-875C-41E2-BB28-C2899D097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8A971AD-EB4C-4671-A967-EF0AD9466C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Propose to modify LFNST for MIP coded blocks</a:t>
            </a:r>
          </a:p>
          <a:p>
            <a:pPr lvl="1"/>
            <a:r>
              <a:rPr lang="en-US" altLang="zh-CN" dirty="0"/>
              <a:t>Use DIMD to select LFNST transform set and LFNST transpose flag </a:t>
            </a:r>
          </a:p>
          <a:p>
            <a:pPr lvl="1"/>
            <a:r>
              <a:rPr lang="en-US" altLang="zh-CN" dirty="0"/>
              <a:t>Make LFNST enable for all MIP coded blocks with width and height ≥ 4</a:t>
            </a:r>
          </a:p>
          <a:p>
            <a:pPr lvl="1"/>
            <a:endParaRPr lang="en-US" altLang="zh-CN" dirty="0"/>
          </a:p>
          <a:p>
            <a:pPr lvl="1"/>
            <a:r>
              <a:rPr lang="en-US" altLang="zh-CN" dirty="0"/>
              <a:t>Derive DIMD using the MIP samples before </a:t>
            </a:r>
            <a:r>
              <a:rPr lang="en-US" altLang="zh-CN" dirty="0" err="1"/>
              <a:t>upsampling</a:t>
            </a:r>
            <a:endParaRPr lang="en-US" altLang="zh-CN" dirty="0"/>
          </a:p>
          <a:p>
            <a:pPr marL="257168" lvl="1" indent="0">
              <a:buNone/>
            </a:pP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r>
              <a:rPr lang="en-US" altLang="zh-CN" dirty="0"/>
              <a:t>On top of ECM-5.0</a:t>
            </a:r>
          </a:p>
          <a:p>
            <a:pPr lvl="1"/>
            <a:r>
              <a:rPr lang="en-US" altLang="zh-CN" dirty="0"/>
              <a:t>AI:  -0.11%, -0.08%, -0.12%,105%,100% </a:t>
            </a:r>
          </a:p>
          <a:p>
            <a:pPr lvl="1"/>
            <a:r>
              <a:rPr lang="en-US" altLang="zh-CN" dirty="0"/>
              <a:t>RA: </a:t>
            </a:r>
            <a:r>
              <a:rPr lang="en-US" altLang="zh-CN" sz="1800" kern="1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-0.</a:t>
            </a:r>
            <a:r>
              <a:rPr lang="en-US" altLang="zh-CN" sz="1800" kern="1100" dirty="0">
                <a:latin typeface="Times New Roman" panose="02020603050405020304" pitchFamily="18" charset="0"/>
                <a:ea typeface="宋体" panose="02010600030101010101" pitchFamily="2" charset="-122"/>
              </a:rPr>
              <a:t>07</a:t>
            </a:r>
            <a:r>
              <a:rPr lang="en-US" altLang="zh-CN" sz="1800" kern="1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%</a:t>
            </a:r>
            <a:r>
              <a:rPr lang="en-US" altLang="zh-CN" dirty="0"/>
              <a:t>, </a:t>
            </a:r>
            <a:r>
              <a:rPr lang="en-US" altLang="zh-CN" sz="1800" kern="1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-0.06%</a:t>
            </a:r>
            <a:r>
              <a:rPr lang="en-US" altLang="zh-CN" dirty="0"/>
              <a:t>, </a:t>
            </a:r>
            <a:r>
              <a:rPr lang="en-US" altLang="zh-CN" sz="1800" kern="1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-0.12%, xx%, xx% 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r>
              <a:rPr lang="en-US" altLang="zh-CN" dirty="0"/>
              <a:t>Recommend to investigate in EE2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62999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 txBox="1"/>
          <p:nvPr/>
        </p:nvSpPr>
        <p:spPr bwMode="auto">
          <a:xfrm>
            <a:off x="-223540" y="2117412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kern="0" dirty="0">
                <a:solidFill>
                  <a:srgbClr val="1E4BA7"/>
                </a:solidFill>
                <a:ea typeface="PMingLiU" panose="02020500000000000000" pitchFamily="18" charset="-120"/>
              </a:rPr>
              <a:t>Thank you</a:t>
            </a:r>
            <a:r>
              <a:rPr lang="zh-CN" altLang="en-US" sz="5400" kern="0" dirty="0">
                <a:solidFill>
                  <a:srgbClr val="1E4BA7"/>
                </a:solidFill>
                <a:ea typeface="PMingLiU" panose="02020500000000000000" pitchFamily="18" charset="-120"/>
              </a:rPr>
              <a:t> </a:t>
            </a:r>
            <a:endParaRPr lang="zh-TW" altLang="en-US" sz="5400" kern="0" dirty="0">
              <a:solidFill>
                <a:srgbClr val="1E4BA7"/>
              </a:solidFill>
              <a:ea typeface="PMingLiU" panose="02020500000000000000" pitchFamily="18" charset="-12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r>
              <a:rPr lang="en-CA" altLang="zh-CN" dirty="0"/>
              <a:t>Experimental results</a:t>
            </a:r>
            <a:r>
              <a:rPr lang="zh-CN" altLang="en-US" dirty="0"/>
              <a:t>（</a:t>
            </a:r>
            <a:r>
              <a:rPr lang="en-US" altLang="zh-CN" dirty="0"/>
              <a:t>comparisons</a:t>
            </a:r>
            <a:r>
              <a:rPr lang="zh-CN" altLang="en-US" dirty="0"/>
              <a:t>）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2848AC19-D876-495C-9282-53DB93B0DC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5268387"/>
              </p:ext>
            </p:extLst>
          </p:nvPr>
        </p:nvGraphicFramePr>
        <p:xfrm>
          <a:off x="1703279" y="3534466"/>
          <a:ext cx="5317147" cy="2530270"/>
        </p:xfrm>
        <a:graphic>
          <a:graphicData uri="http://schemas.openxmlformats.org/drawingml/2006/table">
            <a:tbl>
              <a:tblPr firstRow="1" firstCol="1" bandRow="1"/>
              <a:tblGrid>
                <a:gridCol w="903663">
                  <a:extLst>
                    <a:ext uri="{9D8B030D-6E8A-4147-A177-3AD203B41FA5}">
                      <a16:colId xmlns:a16="http://schemas.microsoft.com/office/drawing/2014/main" val="696735899"/>
                    </a:ext>
                  </a:extLst>
                </a:gridCol>
                <a:gridCol w="1103371">
                  <a:extLst>
                    <a:ext uri="{9D8B030D-6E8A-4147-A177-3AD203B41FA5}">
                      <a16:colId xmlns:a16="http://schemas.microsoft.com/office/drawing/2014/main" val="213881382"/>
                    </a:ext>
                  </a:extLst>
                </a:gridCol>
                <a:gridCol w="1103371">
                  <a:extLst>
                    <a:ext uri="{9D8B030D-6E8A-4147-A177-3AD203B41FA5}">
                      <a16:colId xmlns:a16="http://schemas.microsoft.com/office/drawing/2014/main" val="836812576"/>
                    </a:ext>
                  </a:extLst>
                </a:gridCol>
                <a:gridCol w="1103371">
                  <a:extLst>
                    <a:ext uri="{9D8B030D-6E8A-4147-A177-3AD203B41FA5}">
                      <a16:colId xmlns:a16="http://schemas.microsoft.com/office/drawing/2014/main" val="2850125411"/>
                    </a:ext>
                  </a:extLst>
                </a:gridCol>
                <a:gridCol w="1103371">
                  <a:extLst>
                    <a:ext uri="{9D8B030D-6E8A-4147-A177-3AD203B41FA5}">
                      <a16:colId xmlns:a16="http://schemas.microsoft.com/office/drawing/2014/main" val="3979684740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vs. ECM 4.0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Test 1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Test 2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Test 3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Test 4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909176"/>
                  </a:ext>
                </a:extLst>
              </a:tr>
              <a:tr h="2164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A1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0.02 %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-0.04 %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-0.02 %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-0.07 %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6779810"/>
                  </a:ext>
                </a:extLst>
              </a:tr>
              <a:tr h="2164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A2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0.00 %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-0.04 %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-0.02 %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-0.08 %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7675236"/>
                  </a:ext>
                </a:extLst>
              </a:tr>
              <a:tr h="2164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B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0.01 %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-0.06 %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-0.01 %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-0.09 %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609255"/>
                  </a:ext>
                </a:extLst>
              </a:tr>
              <a:tr h="2164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C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0.03 %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-0.11 %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-0.01 %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-0.14 %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924342"/>
                  </a:ext>
                </a:extLst>
              </a:tr>
              <a:tr h="2164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E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0.04 %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-0.12 %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0.00 %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-0.12 %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5836472"/>
                  </a:ext>
                </a:extLst>
              </a:tr>
              <a:tr h="2164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0.02 %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-0.07 %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-0.02 %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-0.11 %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4430293"/>
                  </a:ext>
                </a:extLst>
              </a:tr>
              <a:tr h="2164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EncT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104 %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104 %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100 %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105 %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7975482"/>
                  </a:ext>
                </a:extLst>
              </a:tr>
              <a:tr h="2164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DecT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100 %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100 %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0457676"/>
                  </a:ext>
                </a:extLst>
              </a:tr>
              <a:tr h="2164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D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0.02 %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-0.11 %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-0.02 %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-0.15 %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1832471"/>
                  </a:ext>
                </a:extLst>
              </a:tr>
              <a:tr h="2164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F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-0.06 %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-0.15 %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-0.05 %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-0.21 %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1181416"/>
                  </a:ext>
                </a:extLst>
              </a:tr>
            </a:tbl>
          </a:graphicData>
        </a:graphic>
      </p:graphicFrame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D29CC997-DAC2-44F4-A733-F88D942FFB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2284221"/>
              </p:ext>
            </p:extLst>
          </p:nvPr>
        </p:nvGraphicFramePr>
        <p:xfrm>
          <a:off x="1128150" y="908378"/>
          <a:ext cx="6467404" cy="22733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16851">
                  <a:extLst>
                    <a:ext uri="{9D8B030D-6E8A-4147-A177-3AD203B41FA5}">
                      <a16:colId xmlns:a16="http://schemas.microsoft.com/office/drawing/2014/main" val="3383791825"/>
                    </a:ext>
                  </a:extLst>
                </a:gridCol>
                <a:gridCol w="1616851">
                  <a:extLst>
                    <a:ext uri="{9D8B030D-6E8A-4147-A177-3AD203B41FA5}">
                      <a16:colId xmlns:a16="http://schemas.microsoft.com/office/drawing/2014/main" val="797294070"/>
                    </a:ext>
                  </a:extLst>
                </a:gridCol>
                <a:gridCol w="1616851">
                  <a:extLst>
                    <a:ext uri="{9D8B030D-6E8A-4147-A177-3AD203B41FA5}">
                      <a16:colId xmlns:a16="http://schemas.microsoft.com/office/drawing/2014/main" val="1367375247"/>
                    </a:ext>
                  </a:extLst>
                </a:gridCol>
                <a:gridCol w="1616851">
                  <a:extLst>
                    <a:ext uri="{9D8B030D-6E8A-4147-A177-3AD203B41FA5}">
                      <a16:colId xmlns:a16="http://schemas.microsoft.com/office/drawing/2014/main" val="655250165"/>
                    </a:ext>
                  </a:extLst>
                </a:gridCol>
              </a:tblGrid>
              <a:tr h="45466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MIP Modes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 LFNST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Upsampling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of MIP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Block Size</a:t>
                      </a:r>
                      <a:r>
                        <a:rPr lang="en-US" altLang="zh-CN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of LFNST for MIP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23056516"/>
                  </a:ext>
                </a:extLst>
              </a:tr>
              <a:tr h="45466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Test 1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PLANAR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2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—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CN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≥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73235377"/>
                  </a:ext>
                </a:extLst>
              </a:tr>
              <a:tr h="45466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(JVET-Z0048)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Test 2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DIMD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CN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≥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38771129"/>
                  </a:ext>
                </a:extLst>
              </a:tr>
              <a:tr h="45466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Test 3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DIMD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CN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≥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00015076"/>
                  </a:ext>
                </a:extLst>
              </a:tr>
              <a:tr h="45466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(JVET-AA0073)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Test 4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DIMD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CN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≥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669523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4337803"/>
      </p:ext>
    </p:extLst>
  </p:cSld>
  <p:clrMapOvr>
    <a:masterClrMapping/>
  </p:clrMapOvr>
</p:sld>
</file>

<file path=ppt/theme/theme1.xml><?xml version="1.0" encoding="utf-8"?>
<a:theme xmlns:a="http://schemas.openxmlformats.org/drawingml/2006/main" name="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>
          <a:noFill/>
        </a:ln>
      </a:spPr>
      <a:bodyPr vert="horz" wrap="square" lIns="91440" tIns="45720" rIns="91440" bIns="45720" numCol="1" anchor="t" anchorCtr="0" compatLnSpc="1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543</TotalTime>
  <Words>1008</Words>
  <Application>Microsoft Office PowerPoint</Application>
  <PresentationFormat>全屏显示(4:3)</PresentationFormat>
  <Paragraphs>361</Paragraphs>
  <Slides>8</Slides>
  <Notes>0</Notes>
  <HiddenSlides>1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4" baseType="lpstr">
      <vt:lpstr>等线</vt:lpstr>
      <vt:lpstr>Arial</vt:lpstr>
      <vt:lpstr>Arial Black</vt:lpstr>
      <vt:lpstr>Eras Demi ITC</vt:lpstr>
      <vt:lpstr>Times New Roman</vt:lpstr>
      <vt:lpstr>新实验室模板</vt:lpstr>
      <vt:lpstr>JVET-AA0073:  Modification of LFNST for MIP coded block</vt:lpstr>
      <vt:lpstr>LFNST in ECM</vt:lpstr>
      <vt:lpstr>Proposed Method</vt:lpstr>
      <vt:lpstr>Experimental results（comparisons）</vt:lpstr>
      <vt:lpstr>Experimental results</vt:lpstr>
      <vt:lpstr>Conclusion</vt:lpstr>
      <vt:lpstr>PowerPoint 演示文稿</vt:lpstr>
      <vt:lpstr>Experimental results（comparisons）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CCLM DM adaption</dc:title>
  <dc:creator>ma yz</dc:creator>
  <cp:lastModifiedBy>hao17803000220@163.com</cp:lastModifiedBy>
  <cp:revision>666</cp:revision>
  <dcterms:created xsi:type="dcterms:W3CDTF">2018-12-28T13:08:00Z</dcterms:created>
  <dcterms:modified xsi:type="dcterms:W3CDTF">2022-07-14T16:03:29Z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