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5" r:id="rId2"/>
    <p:sldId id="486" r:id="rId3"/>
    <p:sldId id="487" r:id="rId4"/>
    <p:sldId id="481" r:id="rId5"/>
    <p:sldId id="484" r:id="rId6"/>
    <p:sldId id="47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JVET-AA0073: </a:t>
            </a:r>
            <a:br>
              <a:rPr lang="en-US" altLang="zh-CN" dirty="0"/>
            </a:br>
            <a:r>
              <a:rPr lang="en-US" altLang="zh-CN" dirty="0"/>
              <a:t>Modification of LFNST for MIP coded block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FFEEFEF-2282-456D-BB7F-04030C398C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Junyan</a:t>
            </a:r>
            <a:r>
              <a:rPr lang="en-US" altLang="zh-CN" dirty="0"/>
              <a:t> </a:t>
            </a:r>
            <a:r>
              <a:rPr lang="en-US" altLang="zh-CN" dirty="0" err="1"/>
              <a:t>Huo</a:t>
            </a:r>
            <a:r>
              <a:rPr lang="en-US" altLang="zh-CN" dirty="0"/>
              <a:t>, </a:t>
            </a:r>
            <a:r>
              <a:rPr lang="en-US" altLang="zh-CN" dirty="0" err="1"/>
              <a:t>Wenhan</a:t>
            </a:r>
            <a:r>
              <a:rPr lang="en-US" altLang="zh-CN" dirty="0"/>
              <a:t> </a:t>
            </a:r>
            <a:r>
              <a:rPr lang="en-US" altLang="zh-CN" dirty="0" err="1"/>
              <a:t>Qiao</a:t>
            </a:r>
            <a:r>
              <a:rPr lang="en-US" altLang="zh-CN" dirty="0"/>
              <a:t>, </a:t>
            </a:r>
            <a:r>
              <a:rPr lang="en-US" altLang="zh-CN" dirty="0" err="1"/>
              <a:t>Xue</a:t>
            </a:r>
            <a:r>
              <a:rPr lang="en-US" altLang="zh-CN" dirty="0"/>
              <a:t> Hao,</a:t>
            </a:r>
          </a:p>
          <a:p>
            <a:r>
              <a:rPr lang="en-US" altLang="zh-CN" dirty="0" err="1"/>
              <a:t>Yanzhuo</a:t>
            </a:r>
            <a:r>
              <a:rPr lang="en-US" altLang="zh-CN" dirty="0"/>
              <a:t> Ma, </a:t>
            </a:r>
            <a:r>
              <a:rPr lang="en-US" altLang="zh-CN" dirty="0" err="1"/>
              <a:t>Fuzheng</a:t>
            </a:r>
            <a:r>
              <a:rPr lang="en-US" altLang="zh-CN" dirty="0"/>
              <a:t> Yang,</a:t>
            </a:r>
          </a:p>
          <a:p>
            <a:r>
              <a:rPr lang="en-CA" altLang="zh-CN" dirty="0"/>
              <a:t>Jing Ren</a:t>
            </a:r>
            <a:r>
              <a:rPr lang="en-US" altLang="zh-CN" sz="1800" dirty="0"/>
              <a:t>, </a:t>
            </a:r>
            <a:r>
              <a:rPr lang="en-US" altLang="zh-CN" dirty="0"/>
              <a:t>Ming Li, </a:t>
            </a:r>
          </a:p>
          <a:p>
            <a:r>
              <a:rPr lang="en-US" altLang="zh-CN" dirty="0"/>
              <a:t>July. 2022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E9C2C-6622-4A57-80AC-FED8A94F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MIP and LFNST in ECM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D663C5-BC3B-4C55-B383-F0EA3B77E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MIP prediction process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LFNST Transform set determination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LFNST Transpose flag determination</a:t>
            </a:r>
          </a:p>
          <a:p>
            <a:pPr lvl="1"/>
            <a:r>
              <a:rPr lang="en-US" altLang="zh-CN" dirty="0"/>
              <a:t>if </a:t>
            </a:r>
            <a:r>
              <a:rPr lang="en-US" altLang="zh-CN" dirty="0" err="1"/>
              <a:t>predModeIntra</a:t>
            </a:r>
            <a:r>
              <a:rPr lang="en-US" altLang="zh-CN" dirty="0"/>
              <a:t> is less than or equal to 34, the flag is set to 0</a:t>
            </a:r>
          </a:p>
          <a:p>
            <a:pPr lvl="1"/>
            <a:r>
              <a:rPr lang="en-US" altLang="zh-CN" dirty="0"/>
              <a:t>otherwise, the flag is set to 1</a:t>
            </a:r>
          </a:p>
          <a:p>
            <a:r>
              <a:rPr lang="en-US" altLang="zh-CN" dirty="0"/>
              <a:t>LFNST setting for MIP blocks</a:t>
            </a:r>
          </a:p>
          <a:p>
            <a:pPr lvl="1"/>
            <a:r>
              <a:rPr lang="en-US" altLang="zh-CN" dirty="0" err="1"/>
              <a:t>predModeIntra</a:t>
            </a:r>
            <a:r>
              <a:rPr lang="en-US" altLang="zh-CN" dirty="0"/>
              <a:t> is set to PLANAR, and the transform set is 0 and the transpose flag is 0</a:t>
            </a:r>
          </a:p>
          <a:p>
            <a:r>
              <a:rPr lang="en-US" altLang="zh-CN" dirty="0"/>
              <a:t>LFNST setting for block sizes</a:t>
            </a:r>
          </a:p>
          <a:p>
            <a:pPr lvl="1"/>
            <a:r>
              <a:rPr lang="en-US" altLang="zh-CN" dirty="0"/>
              <a:t>Enable for an MIP blocks with its width and height greater than or equal to 16</a:t>
            </a:r>
          </a:p>
          <a:p>
            <a:pPr lvl="1"/>
            <a:endParaRPr lang="zh-CN" altLang="en-US" dirty="0"/>
          </a:p>
        </p:txBody>
      </p:sp>
      <p:pic>
        <p:nvPicPr>
          <p:cNvPr id="4" name="그림 25">
            <a:extLst>
              <a:ext uri="{FF2B5EF4-FFF2-40B4-BE49-F238E27FC236}">
                <a16:creationId xmlns:a16="http://schemas.microsoft.com/office/drawing/2014/main" id="{B5F5D97A-5556-45E1-AAE2-DFB418C986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3" y="2934121"/>
            <a:ext cx="8934115" cy="1297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29E7405-7BC2-46B6-9947-4E5AF3BAF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32" y="1081030"/>
            <a:ext cx="7914286" cy="1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06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A9199-9C5B-4710-9234-409E2302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BB6EA8-6156-4E1D-8BF5-B478F10AE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Derive an intra prediction mode for MIP blocks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Using DIMD to derive the intra prediction mode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 err="1"/>
              <a:t>HoG</a:t>
            </a:r>
            <a:r>
              <a:rPr lang="en-US" altLang="zh-CN" sz="1600" dirty="0"/>
              <a:t> is built based on the gradients of prediction samples </a:t>
            </a:r>
            <a:r>
              <a:rPr lang="en-US" altLang="zh-CN" sz="1600" b="1" dirty="0"/>
              <a:t>before </a:t>
            </a:r>
            <a:r>
              <a:rPr lang="en-US" altLang="zh-CN" sz="1600" b="1" dirty="0" err="1"/>
              <a:t>upsampling</a:t>
            </a:r>
            <a:r>
              <a:rPr lang="en-US" altLang="zh-CN" sz="1600" b="1" dirty="0"/>
              <a:t> </a:t>
            </a:r>
          </a:p>
          <a:p>
            <a:pPr lvl="2">
              <a:lnSpc>
                <a:spcPct val="100000"/>
              </a:lnSpc>
            </a:pPr>
            <a:r>
              <a:rPr lang="en-US" altLang="zh-CN" sz="1600" dirty="0"/>
              <a:t>The prediction mode with the largest amplitude value is used as the DIMD mode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Select the transform set and the transpose flag of the prediction mode for MIP</a:t>
            </a:r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marL="257168" lvl="1" indent="0">
              <a:lnSpc>
                <a:spcPct val="100000"/>
              </a:lnSpc>
              <a:buNone/>
            </a:pPr>
            <a:endParaRPr lang="en-US" altLang="zh-CN" sz="1800" dirty="0"/>
          </a:p>
          <a:p>
            <a:pPr marL="257168" lvl="1" indent="0">
              <a:lnSpc>
                <a:spcPct val="100000"/>
              </a:lnSpc>
              <a:buNone/>
            </a:pPr>
            <a:endParaRPr lang="en-US" altLang="zh-CN" sz="1800" dirty="0"/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make LFNST enable for all MIP coded blocks width and height equal to or greater than 4</a:t>
            </a:r>
            <a:endParaRPr lang="en-US" altLang="zh-CN" dirty="0"/>
          </a:p>
          <a:p>
            <a:r>
              <a:rPr lang="en-US" altLang="zh-CN" dirty="0"/>
              <a:t>The Method in JVET-Z0048</a:t>
            </a:r>
          </a:p>
          <a:p>
            <a:pPr lvl="1">
              <a:lnSpc>
                <a:spcPct val="100000"/>
              </a:lnSpc>
            </a:pPr>
            <a:endParaRPr lang="en-US" altLang="zh-CN" sz="1800" dirty="0"/>
          </a:p>
          <a:p>
            <a:pPr lvl="1"/>
            <a:endParaRPr lang="en-US" altLang="zh-CN" dirty="0"/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40B510B3-52D0-4848-8C27-548A8DC7A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71" y="21895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1B38F7DA-1BBA-4DEF-905B-620095A9F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996" y="2363814"/>
            <a:ext cx="7285714" cy="24380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2E17665-9B89-48EA-A8ED-1317E2903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66" y="5738673"/>
            <a:ext cx="8552381" cy="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29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667954"/>
              </p:ext>
            </p:extLst>
          </p:nvPr>
        </p:nvGraphicFramePr>
        <p:xfrm>
          <a:off x="843753" y="742941"/>
          <a:ext cx="6628466" cy="2770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1298559805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5051733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2167024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31863226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4579900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643378182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7828074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ECM-5.0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510665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894731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-0.23%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839411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661339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B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062000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659010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794694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b="1" dirty="0">
                          <a:effectLst/>
                        </a:rPr>
                        <a:t>Overall </a:t>
                      </a:r>
                      <a:endParaRPr lang="zh-CN" sz="15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105%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</a:t>
                      </a: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%</a:t>
                      </a:r>
                      <a:endParaRPr lang="zh-CN" alt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028720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D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6017798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103%</a:t>
                      </a:r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190615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796304"/>
              </p:ext>
            </p:extLst>
          </p:nvPr>
        </p:nvGraphicFramePr>
        <p:xfrm>
          <a:off x="843751" y="3645249"/>
          <a:ext cx="6628466" cy="2961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357241848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7479736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5755589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761595016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0502359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47103335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261880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489780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89029836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857695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923434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136389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1492781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5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138220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215281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0946877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F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#VALUE!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2616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to modify LFNST for MIP coded blocks</a:t>
            </a:r>
          </a:p>
          <a:p>
            <a:pPr lvl="1"/>
            <a:r>
              <a:rPr lang="en-US" altLang="zh-CN" dirty="0"/>
              <a:t>Use DIMD to select LFNST transform set and LFNST transpose flag </a:t>
            </a:r>
          </a:p>
          <a:p>
            <a:pPr lvl="1"/>
            <a:r>
              <a:rPr lang="en-US" altLang="zh-CN" dirty="0"/>
              <a:t>Make LFNST enable for all MIP coded blocks with width and height equal or greater than 4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On top of ECM-5.0</a:t>
            </a:r>
          </a:p>
          <a:p>
            <a:pPr lvl="1"/>
            <a:r>
              <a:rPr lang="en-US" altLang="zh-CN" dirty="0"/>
              <a:t>AI:  -0.11%, -0.08%, -0.12%</a:t>
            </a:r>
          </a:p>
          <a:p>
            <a:pPr lvl="1"/>
            <a:r>
              <a:rPr lang="en-US" altLang="zh-CN" dirty="0"/>
              <a:t>RA: 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-0.xx%</a:t>
            </a:r>
            <a:r>
              <a:rPr lang="en-US" altLang="zh-CN" dirty="0"/>
              <a:t>, </a:t>
            </a:r>
            <a:r>
              <a:rPr lang="en-US" altLang="zh-CN" sz="1800" kern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-0.xx</a:t>
            </a:r>
            <a:r>
              <a:rPr lang="en-US" altLang="zh-CN" sz="1800" kern="1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%</a:t>
            </a:r>
            <a:r>
              <a:rPr lang="en-US" altLang="zh-CN"/>
              <a:t>, </a:t>
            </a:r>
            <a:r>
              <a:rPr lang="en-US" altLang="zh-CN" sz="1800" kern="1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-0.xx%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</TotalTime>
  <Words>545</Words>
  <Application>Microsoft Office PowerPoint</Application>
  <PresentationFormat>全屏显示(4:3)</PresentationFormat>
  <Paragraphs>171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Arial Black</vt:lpstr>
      <vt:lpstr>Eras Demi ITC</vt:lpstr>
      <vt:lpstr>Times New Roman</vt:lpstr>
      <vt:lpstr>新实验室模板</vt:lpstr>
      <vt:lpstr>JVET-AA0073:  Modification of LFNST for MIP coded block</vt:lpstr>
      <vt:lpstr>MIP and LFNST in ECM</vt:lpstr>
      <vt:lpstr>Proposed Method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hao17803000220@163.com</cp:lastModifiedBy>
  <cp:revision>567</cp:revision>
  <dcterms:created xsi:type="dcterms:W3CDTF">2018-12-28T13:08:00Z</dcterms:created>
  <dcterms:modified xsi:type="dcterms:W3CDTF">2022-07-06T13:52:04Z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