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8" r:id="rId5"/>
    <p:sldId id="272" r:id="rId6"/>
    <p:sldId id="273" r:id="rId7"/>
    <p:sldId id="269" r:id="rId8"/>
    <p:sldId id="270" r:id="rId9"/>
    <p:sldId id="267" r:id="rId10"/>
    <p:sldId id="265" r:id="rId1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0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243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918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7742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172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89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5558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553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701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51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802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96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1FC3B-0155-48A8-B545-5BE5A0C5BEB8}" type="datetimeFigureOut">
              <a:rPr lang="ko-KR" altLang="en-US" smtClean="0"/>
              <a:t>2022-04-25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44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47984" y="2191603"/>
            <a:ext cx="86353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smtClean="0">
                <a:latin typeface="Arial Black" panose="020B0A04020102020204" pitchFamily="34" charset="0"/>
              </a:rPr>
              <a:t>JVET-Z0219: </a:t>
            </a:r>
          </a:p>
          <a:p>
            <a:r>
              <a:rPr lang="en-CA" altLang="ko-KR" sz="2400" b="1"/>
              <a:t>Non-EE2: SPS flag to control </a:t>
            </a:r>
            <a:endParaRPr lang="en-CA" altLang="ko-KR" sz="2400" b="1" smtClean="0"/>
          </a:p>
          <a:p>
            <a:r>
              <a:rPr lang="en-CA" altLang="ko-KR" sz="2400" b="1" smtClean="0"/>
              <a:t>TM-based </a:t>
            </a:r>
            <a:r>
              <a:rPr lang="en-CA" altLang="ko-KR" sz="2400" b="1"/>
              <a:t>merge/amvp and multi-pass DMVR </a:t>
            </a:r>
            <a:r>
              <a:rPr lang="en-CA" altLang="ko-KR" sz="2400" b="1" smtClean="0"/>
              <a:t>separately</a:t>
            </a:r>
            <a:r>
              <a:rPr lang="en-CA" altLang="ko-KR" sz="2400" b="1"/>
              <a:t>.</a:t>
            </a:r>
            <a:endParaRPr lang="en-US" altLang="ko-KR" sz="2400" smtClean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7697" y="3524471"/>
            <a:ext cx="5286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latin typeface="Arial Black" panose="020B0A04020102020204" pitchFamily="34" charset="0"/>
              </a:rPr>
              <a:t>Hyeongmun Jang (hm.jang@lge.com)</a:t>
            </a:r>
          </a:p>
        </p:txBody>
      </p:sp>
      <p:cxnSp>
        <p:nvCxnSpPr>
          <p:cNvPr id="3" name="직선 연결선 2"/>
          <p:cNvCxnSpPr>
            <a:stCxn id="5" idx="1"/>
            <a:endCxn id="5" idx="3"/>
          </p:cNvCxnSpPr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316395" y="6305570"/>
            <a:ext cx="2850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990033"/>
                </a:solidFill>
                <a:latin typeface="Arial Black" panose="020B0A04020102020204" pitchFamily="34" charset="0"/>
              </a:rPr>
              <a:t>LG Electronics Inc.</a:t>
            </a:r>
          </a:p>
        </p:txBody>
      </p:sp>
    </p:spTree>
    <p:extLst>
      <p:ext uri="{BB962C8B-B14F-4D97-AF65-F5344CB8AC3E}">
        <p14:creationId xmlns:p14="http://schemas.microsoft.com/office/powerpoint/2010/main" val="9206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Conclusion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70456" y="79241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1134534" y="3502562"/>
            <a:ext cx="92809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 smtClean="0"/>
              <a:t>It is recommend </a:t>
            </a:r>
            <a:r>
              <a:rPr lang="en-US" altLang="ko-KR" b="1" smtClean="0"/>
              <a:t>to consider to provide TM off functionality in ECM</a:t>
            </a:r>
            <a:endParaRPr lang="en-US" altLang="ko-KR" b="1" dirty="0" smtClean="0"/>
          </a:p>
        </p:txBody>
      </p:sp>
    </p:spTree>
    <p:extLst>
      <p:ext uri="{BB962C8B-B14F-4D97-AF65-F5344CB8AC3E}">
        <p14:creationId xmlns:p14="http://schemas.microsoft.com/office/powerpoint/2010/main" val="7075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5"/>
          <p:cNvSpPr txBox="1"/>
          <p:nvPr/>
        </p:nvSpPr>
        <p:spPr>
          <a:xfrm>
            <a:off x="200788" y="201708"/>
            <a:ext cx="12618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Summary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en-US" altLang="ko-KR" sz="16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ko-KR">
              <a:solidFill>
                <a:schemeClr val="tx1"/>
              </a:solidFill>
            </a:endParaRP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endParaRPr lang="en-US" altLang="ko-KR" smtClean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18558" y="961014"/>
            <a:ext cx="1150619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smtClean="0"/>
              <a:t>In order to support “pure” TM-off functionality in ECM-4.0, 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mtClean="0"/>
              <a:t>Suggest to add one SPS to control TM </a:t>
            </a:r>
            <a:r>
              <a:rPr lang="en-US" altLang="ko-KR" smtClean="0"/>
              <a:t>MRG/AMVP separately with multi-pass DMVR</a:t>
            </a:r>
            <a:endParaRPr lang="en-US" altLang="ko-KR" smtClean="0"/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mtClean="0"/>
              <a:t>Suggest low-level modification </a:t>
            </a:r>
            <a:r>
              <a:rPr lang="en-US" altLang="ko-KR" smtClean="0"/>
              <a:t>to </a:t>
            </a:r>
            <a:r>
              <a:rPr lang="en-US" altLang="ko-KR" smtClean="0"/>
              <a:t>enable bm </a:t>
            </a:r>
            <a:r>
              <a:rPr lang="en-US" altLang="ko-KR" smtClean="0"/>
              <a:t>merge </a:t>
            </a:r>
            <a:r>
              <a:rPr lang="en-US" altLang="ko-KR" smtClean="0"/>
              <a:t>when </a:t>
            </a:r>
            <a:r>
              <a:rPr lang="en-US" altLang="ko-KR" smtClean="0"/>
              <a:t>the TM MRG is disabled by the </a:t>
            </a:r>
            <a:r>
              <a:rPr lang="en-US" altLang="ko-KR" smtClean="0"/>
              <a:t>SPS </a:t>
            </a:r>
            <a:r>
              <a:rPr lang="en-US" altLang="ko-KR" smtClean="0"/>
              <a:t>flag.</a:t>
            </a:r>
          </a:p>
        </p:txBody>
      </p:sp>
    </p:spTree>
    <p:extLst>
      <p:ext uri="{BB962C8B-B14F-4D97-AF65-F5344CB8AC3E}">
        <p14:creationId xmlns:p14="http://schemas.microsoft.com/office/powerpoint/2010/main" val="41909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Background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mtClean="0">
                <a:solidFill>
                  <a:schemeClr val="tx1"/>
                </a:solidFill>
              </a:rPr>
              <a:t/>
            </a:r>
            <a:br>
              <a:rPr lang="en-US" altLang="ko-KR" smtClean="0">
                <a:solidFill>
                  <a:schemeClr val="tx1"/>
                </a:solidFill>
              </a:rPr>
            </a:br>
            <a:endParaRPr lang="en-US" altLang="ko-KR" smtClean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95698" y="938154"/>
            <a:ext cx="11506199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ko-KR" b="1" smtClean="0"/>
              <a:t>In ECM-4.0, DMVD </a:t>
            </a:r>
            <a:r>
              <a:rPr lang="en-CA" altLang="ko-KR" b="1"/>
              <a:t>flag </a:t>
            </a:r>
            <a:r>
              <a:rPr lang="en-CA" altLang="ko-KR" b="1" smtClean="0"/>
              <a:t>in SPS controls </a:t>
            </a:r>
            <a:r>
              <a:rPr lang="en-CA" altLang="ko-KR" b="1"/>
              <a:t>TM based merge/amvp and multi-pass </a:t>
            </a:r>
            <a:r>
              <a:rPr lang="en-CA" altLang="ko-KR" b="1" smtClean="0"/>
              <a:t>DMVR together. </a:t>
            </a:r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smtClean="0"/>
              <a:t>Hence, disabling </a:t>
            </a:r>
            <a:r>
              <a:rPr lang="en-CA" altLang="ko-KR" smtClean="0"/>
              <a:t>“pure” TM </a:t>
            </a:r>
            <a:r>
              <a:rPr lang="en-CA" altLang="ko-KR"/>
              <a:t>based coding tool </a:t>
            </a:r>
            <a:r>
              <a:rPr lang="en-CA" altLang="ko-KR" smtClean="0"/>
              <a:t>is impossible while </a:t>
            </a:r>
            <a:r>
              <a:rPr lang="en-CA" altLang="ko-KR" smtClean="0"/>
              <a:t>multi-pass DMVR </a:t>
            </a:r>
            <a:r>
              <a:rPr lang="en-CA" altLang="ko-KR"/>
              <a:t>is enabled. </a:t>
            </a:r>
            <a:endParaRPr lang="en-CA" altLang="ko-KR" smtClean="0"/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CA" altLang="ko-KR" smtClean="0"/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smtClean="0"/>
              <a:t>For </a:t>
            </a:r>
            <a:r>
              <a:rPr lang="en-CA" altLang="ko-KR"/>
              <a:t>the investigation of future coding tools, </a:t>
            </a:r>
            <a:endParaRPr lang="en-CA" altLang="ko-KR" smtClean="0"/>
          </a:p>
          <a:p>
            <a:pPr marL="742950" lvl="1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smtClean="0"/>
              <a:t>It is also important that </a:t>
            </a:r>
            <a:r>
              <a:rPr lang="en-CA" altLang="ko-KR" smtClean="0"/>
              <a:t>investigate </a:t>
            </a:r>
            <a:r>
              <a:rPr lang="en-CA" altLang="ko-KR" smtClean="0"/>
              <a:t>compression </a:t>
            </a:r>
            <a:r>
              <a:rPr lang="en-CA" altLang="ko-KR" smtClean="0"/>
              <a:t>benefits </a:t>
            </a:r>
            <a:r>
              <a:rPr lang="en-CA" altLang="ko-KR" smtClean="0"/>
              <a:t>without </a:t>
            </a:r>
            <a:r>
              <a:rPr lang="en-CA" altLang="ko-KR" smtClean="0"/>
              <a:t>template matching. </a:t>
            </a:r>
            <a:endParaRPr lang="en-CA" altLang="ko-KR" smtClean="0"/>
          </a:p>
          <a:p>
            <a:pPr marL="742950" lvl="1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smtClean="0"/>
              <a:t>Some </a:t>
            </a:r>
            <a:r>
              <a:rPr lang="en-CA" altLang="ko-KR"/>
              <a:t>specific applications might </a:t>
            </a:r>
            <a:r>
              <a:rPr lang="en-CA" altLang="ko-KR" smtClean="0"/>
              <a:t>demand </a:t>
            </a:r>
            <a:r>
              <a:rPr lang="en-CA" altLang="ko-KR"/>
              <a:t>disabling the template matching </a:t>
            </a:r>
            <a:r>
              <a:rPr lang="en-CA" altLang="ko-KR" smtClean="0"/>
              <a:t>for </a:t>
            </a:r>
            <a:r>
              <a:rPr lang="en-CA" altLang="ko-KR"/>
              <a:t>the purpose of low delay and low latency. </a:t>
            </a:r>
            <a:endParaRPr lang="ko-KR" altLang="ko-KR"/>
          </a:p>
        </p:txBody>
      </p:sp>
    </p:spTree>
    <p:extLst>
      <p:ext uri="{BB962C8B-B14F-4D97-AF65-F5344CB8AC3E}">
        <p14:creationId xmlns:p14="http://schemas.microsoft.com/office/powerpoint/2010/main" val="317667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44935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Proposed aspect 1 (SPS flag)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mtClean="0">
                <a:solidFill>
                  <a:schemeClr val="tx1"/>
                </a:solidFill>
              </a:rPr>
              <a:t/>
            </a:r>
            <a:br>
              <a:rPr lang="en-US" altLang="ko-KR" smtClean="0">
                <a:solidFill>
                  <a:schemeClr val="tx1"/>
                </a:solidFill>
              </a:rPr>
            </a:br>
            <a:endParaRPr lang="en-US" altLang="ko-KR" smtClean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95698" y="938154"/>
            <a:ext cx="11506199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ko-KR" b="1" smtClean="0"/>
              <a:t>Add </a:t>
            </a:r>
            <a:r>
              <a:rPr lang="en-CA" altLang="ko-KR" b="1"/>
              <a:t>one SPS flag </a:t>
            </a:r>
            <a:r>
              <a:rPr lang="en-CA" altLang="ko-KR" b="1" smtClean="0"/>
              <a:t>to separately control TM MRG/AMVP and multi-pass DMVR.</a:t>
            </a:r>
          </a:p>
          <a:p>
            <a:pPr marL="285750" indent="-285750" hangingPunct="0">
              <a:lnSpc>
                <a:spcPct val="150000"/>
              </a:lnSpc>
              <a:buFontTx/>
              <a:buChar char="-"/>
            </a:pPr>
            <a:r>
              <a:rPr lang="en-CA" altLang="ko-KR" smtClean="0"/>
              <a:t>The proposed SPS flag control TM MRG/AMVP</a:t>
            </a:r>
          </a:p>
          <a:p>
            <a:pPr marL="285750" indent="-285750" hangingPunct="0">
              <a:lnSpc>
                <a:spcPct val="150000"/>
              </a:lnSpc>
              <a:buFontTx/>
              <a:buChar char="-"/>
            </a:pPr>
            <a:r>
              <a:rPr lang="en-CA" altLang="ko-KR" smtClean="0"/>
              <a:t>Conventional DMVD SPS flag control multi-pass DMVR.</a:t>
            </a:r>
            <a:endParaRPr lang="en-CA" altLang="ko-KR"/>
          </a:p>
        </p:txBody>
      </p:sp>
    </p:spTree>
    <p:extLst>
      <p:ext uri="{BB962C8B-B14F-4D97-AF65-F5344CB8AC3E}">
        <p14:creationId xmlns:p14="http://schemas.microsoft.com/office/powerpoint/2010/main" val="84216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28007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Proposed aspect </a:t>
            </a:r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2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mtClean="0">
                <a:solidFill>
                  <a:schemeClr val="tx1"/>
                </a:solidFill>
              </a:rPr>
              <a:t/>
            </a:r>
            <a:br>
              <a:rPr lang="en-US" altLang="ko-KR" smtClean="0">
                <a:solidFill>
                  <a:schemeClr val="tx1"/>
                </a:solidFill>
              </a:rPr>
            </a:br>
            <a:endParaRPr lang="en-US" altLang="ko-KR" smtClean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95698" y="938154"/>
            <a:ext cx="11506199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ko-KR" b="1" smtClean="0"/>
              <a:t>Low-level modification is required in </a:t>
            </a:r>
            <a:r>
              <a:rPr lang="en-CA" altLang="ko-KR" b="1"/>
              <a:t>order to avoid disabling bm-merge when tm-merge is disabled in </a:t>
            </a:r>
            <a:r>
              <a:rPr lang="en-CA" altLang="ko-KR" b="1" smtClean="0"/>
              <a:t>SPS</a:t>
            </a:r>
            <a:endParaRPr lang="en-CA" altLang="ko-KR" b="1" smtClean="0"/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/>
              <a:t>bm_merge_flag </a:t>
            </a:r>
            <a:r>
              <a:rPr lang="en-CA" altLang="ko-KR" smtClean="0"/>
              <a:t>only can be signalled when </a:t>
            </a:r>
            <a:r>
              <a:rPr lang="en-CA" altLang="ko-KR"/>
              <a:t>tm_merge_flag is equal </a:t>
            </a:r>
            <a:r>
              <a:rPr lang="en-CA" altLang="ko-KR"/>
              <a:t>to </a:t>
            </a:r>
            <a:r>
              <a:rPr lang="en-CA" altLang="ko-KR" smtClean="0"/>
              <a:t>1. even though</a:t>
            </a:r>
            <a:r>
              <a:rPr lang="en-CA" altLang="ko-KR" smtClean="0"/>
              <a:t> tm-merge and bm-merge is mutually exclusive.</a:t>
            </a:r>
          </a:p>
          <a:p>
            <a:pPr marL="285750" indent="-28575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altLang="ko-KR" smtClean="0"/>
              <a:t>The problem is bm_merge_flag can not be parsed and forcefully disabled </a:t>
            </a:r>
            <a:r>
              <a:rPr lang="en-CA" altLang="ko-KR"/>
              <a:t>when TM is disabled by SPS flag</a:t>
            </a:r>
            <a:r>
              <a:rPr lang="en-CA" altLang="ko-KR" smtClean="0"/>
              <a:t>. </a:t>
            </a:r>
            <a:endParaRPr lang="en-CA" altLang="ko-KR" smtClean="0"/>
          </a:p>
          <a:p>
            <a:pPr hangingPunct="0">
              <a:lnSpc>
                <a:spcPct val="150000"/>
              </a:lnSpc>
            </a:pPr>
            <a:endParaRPr lang="ko-KR" altLang="ko-KR" b="1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2"/>
          <a:srcRect r="53443"/>
          <a:stretch/>
        </p:blipFill>
        <p:spPr>
          <a:xfrm>
            <a:off x="4180417" y="3100324"/>
            <a:ext cx="2654300" cy="370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5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44935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Proposed aspect </a:t>
            </a:r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2(method </a:t>
            </a:r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1)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mtClean="0">
                <a:solidFill>
                  <a:schemeClr val="tx1"/>
                </a:solidFill>
              </a:rPr>
              <a:t/>
            </a:r>
            <a:br>
              <a:rPr lang="en-US" altLang="ko-KR" smtClean="0">
                <a:solidFill>
                  <a:schemeClr val="tx1"/>
                </a:solidFill>
              </a:rPr>
            </a:br>
            <a:endParaRPr lang="en-US" altLang="ko-KR" smtClean="0">
              <a:solidFill>
                <a:schemeClr val="tx1"/>
              </a:solidFill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609" y="1952785"/>
            <a:ext cx="7039567" cy="4575015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>
            <a:off x="295698" y="938154"/>
            <a:ext cx="115061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ko-KR" b="1" smtClean="0"/>
              <a:t>Method 1 modifies bm_merge_flag parsing condition 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CA" altLang="ko-KR" smtClean="0"/>
              <a:t>bm_merge_flag is parsed when tm_merge_flag is equal to 0</a:t>
            </a:r>
            <a:r>
              <a:rPr lang="en-CA" altLang="ko-KR" smtClean="0"/>
              <a:t>. because this coding tools are mutually exculive. </a:t>
            </a:r>
            <a:r>
              <a:rPr lang="en-CA" altLang="ko-KR" b="1" smtClean="0"/>
              <a:t> </a:t>
            </a:r>
            <a:endParaRPr lang="ko-KR" altLang="ko-KR" b="1"/>
          </a:p>
        </p:txBody>
      </p:sp>
    </p:spTree>
    <p:extLst>
      <p:ext uri="{BB962C8B-B14F-4D97-AF65-F5344CB8AC3E}">
        <p14:creationId xmlns:p14="http://schemas.microsoft.com/office/powerpoint/2010/main" val="7434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84946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Proposed aspect </a:t>
            </a:r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2(</a:t>
            </a:r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method 2 : without </a:t>
            </a:r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bitstream change</a:t>
            </a:r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)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mtClean="0">
                <a:solidFill>
                  <a:schemeClr val="tx1"/>
                </a:solidFill>
              </a:rPr>
              <a:t/>
            </a:r>
            <a:br>
              <a:rPr lang="en-US" altLang="ko-KR" smtClean="0">
                <a:solidFill>
                  <a:schemeClr val="tx1"/>
                </a:solidFill>
              </a:rPr>
            </a:br>
            <a:endParaRPr lang="en-US" altLang="ko-KR" smtClean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95698" y="938154"/>
            <a:ext cx="115061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ko-KR" b="1" smtClean="0"/>
              <a:t>To </a:t>
            </a:r>
            <a:r>
              <a:rPr lang="en-CA" altLang="ko-KR" b="1"/>
              <a:t>avoid bitstream change by low-level modification, </a:t>
            </a:r>
            <a:r>
              <a:rPr lang="en-CA" altLang="ko-KR" b="1" smtClean="0"/>
              <a:t>alternative </a:t>
            </a:r>
            <a:r>
              <a:rPr lang="en-CA" altLang="ko-KR" b="1" smtClean="0"/>
              <a:t>implementation is </a:t>
            </a:r>
            <a:r>
              <a:rPr lang="en-CA" altLang="ko-KR" b="1" smtClean="0"/>
              <a:t>applied in method 2. </a:t>
            </a:r>
            <a:endParaRPr lang="ko-KR" altLang="ko-KR" b="1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16" y="1584485"/>
            <a:ext cx="5906207" cy="312197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0458" y="1480379"/>
            <a:ext cx="5431439" cy="500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60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43396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Simulation </a:t>
            </a:r>
            <a:r>
              <a:rPr lang="en-US" altLang="ko-KR" smtClean="0"/>
              <a:t>results with CTC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786923"/>
              </p:ext>
            </p:extLst>
          </p:nvPr>
        </p:nvGraphicFramePr>
        <p:xfrm>
          <a:off x="389621" y="2451879"/>
          <a:ext cx="11031751" cy="17320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/>
                <a:gridCol w="1008401"/>
                <a:gridCol w="1085970"/>
                <a:gridCol w="1085970"/>
                <a:gridCol w="1025638"/>
                <a:gridCol w="956688"/>
                <a:gridCol w="904975"/>
                <a:gridCol w="870500"/>
                <a:gridCol w="965306"/>
                <a:gridCol w="904975"/>
                <a:gridCol w="887736"/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</a:t>
                      </a:r>
                      <a:r>
                        <a:rPr lang="en-US" altLang="ko-KR" sz="900" kern="12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CTC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CTC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89622" y="1101256"/>
            <a:ext cx="115061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mtClean="0"/>
              <a:t>The proposed method 1 changes bitstream by low-level modification while the proposed method 2 does not. </a:t>
            </a:r>
          </a:p>
          <a:p>
            <a:endParaRPr lang="en-US" altLang="ko-KR" sz="1600"/>
          </a:p>
          <a:p>
            <a:r>
              <a:rPr lang="en-US" altLang="ko-KR" sz="1600" smtClean="0"/>
              <a:t>Therefore, the </a:t>
            </a:r>
            <a:r>
              <a:rPr lang="en-US" altLang="ko-KR" sz="1600" smtClean="0"/>
              <a:t>results </a:t>
            </a:r>
            <a:r>
              <a:rPr lang="en-US" altLang="ko-KR" sz="1600" smtClean="0"/>
              <a:t>of proposed </a:t>
            </a:r>
            <a:r>
              <a:rPr lang="en-US" altLang="ko-KR" sz="1600" smtClean="0"/>
              <a:t>method </a:t>
            </a:r>
            <a:r>
              <a:rPr lang="en-US" altLang="ko-KR" sz="1600" smtClean="0"/>
              <a:t>with CTC configuration is reported.</a:t>
            </a: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477852"/>
              </p:ext>
            </p:extLst>
          </p:nvPr>
        </p:nvGraphicFramePr>
        <p:xfrm>
          <a:off x="389621" y="4521668"/>
          <a:ext cx="11031751" cy="17320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/>
                <a:gridCol w="1008401"/>
                <a:gridCol w="1085970"/>
                <a:gridCol w="1085970"/>
                <a:gridCol w="1025638"/>
                <a:gridCol w="956688"/>
                <a:gridCol w="904975"/>
                <a:gridCol w="870500"/>
                <a:gridCol w="965306"/>
                <a:gridCol w="904975"/>
                <a:gridCol w="887736"/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</a:t>
                      </a:r>
                      <a:r>
                        <a:rPr lang="en-US" altLang="ko-KR" sz="900" kern="12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CTC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CTC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9621" y="2186271"/>
            <a:ext cx="44036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smtClean="0"/>
              <a:t>Simulation result : SPS flag + low-level change method 1</a:t>
            </a:r>
            <a:endParaRPr lang="ko-KR" altLang="en-US" sz="1200" b="1"/>
          </a:p>
        </p:txBody>
      </p:sp>
      <p:sp>
        <p:nvSpPr>
          <p:cNvPr id="13" name="TextBox 12"/>
          <p:cNvSpPr txBox="1"/>
          <p:nvPr/>
        </p:nvSpPr>
        <p:spPr>
          <a:xfrm>
            <a:off x="416327" y="4271755"/>
            <a:ext cx="44036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smtClean="0"/>
              <a:t>Simulation result : SPS flag + low-level change method 2</a:t>
            </a:r>
            <a:endParaRPr lang="ko-KR" altLang="en-US" sz="1200" b="1"/>
          </a:p>
        </p:txBody>
      </p:sp>
    </p:spTree>
    <p:extLst>
      <p:ext uri="{BB962C8B-B14F-4D97-AF65-F5344CB8AC3E}">
        <p14:creationId xmlns:p14="http://schemas.microsoft.com/office/powerpoint/2010/main" val="392671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83407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Simulation results </a:t>
            </a:r>
            <a:r>
              <a:rPr lang="en-US" altLang="ko-KR" smtClean="0"/>
              <a:t>with non-CTC(TM-off configuration)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610447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824079"/>
              </p:ext>
            </p:extLst>
          </p:nvPr>
        </p:nvGraphicFramePr>
        <p:xfrm>
          <a:off x="491378" y="5014854"/>
          <a:ext cx="11031751" cy="17320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/>
                <a:gridCol w="1008401"/>
                <a:gridCol w="1085970"/>
                <a:gridCol w="1085970"/>
                <a:gridCol w="1025638"/>
                <a:gridCol w="956688"/>
                <a:gridCol w="904975"/>
                <a:gridCol w="870500"/>
                <a:gridCol w="965306"/>
                <a:gridCol w="904975"/>
                <a:gridCol w="887736"/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</a:t>
                      </a:r>
                      <a:r>
                        <a:rPr lang="en-US" altLang="ko-KR" sz="900" kern="12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CTC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CTC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2.62%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72%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1.74%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85%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37460" y="767425"/>
            <a:ext cx="115061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smtClean="0"/>
              <a:t>Describe test condition to know current performance without “pure” tm processing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491378" y="1113841"/>
            <a:ext cx="5058522" cy="14645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>
                <a:latin typeface="Times New Roman" panose="02020603050405020304" pitchFamily="18" charset="0"/>
              </a:rPr>
              <a:t>DMVD        : 1</a:t>
            </a:r>
            <a:endParaRPr lang="ko-KR" altLang="ko-KR" sz="1000">
              <a:latin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>
                <a:latin typeface="Times New Roman" panose="02020603050405020304" pitchFamily="18" charset="0"/>
              </a:rPr>
              <a:t>AML          : </a:t>
            </a:r>
            <a:r>
              <a:rPr lang="en-CA" altLang="ko-KR" sz="1000" smtClean="0">
                <a:latin typeface="Times New Roman" panose="02020603050405020304" pitchFamily="18" charset="0"/>
              </a:rPr>
              <a:t>0	</a:t>
            </a:r>
            <a:endParaRPr lang="ko-KR" altLang="ko-KR" sz="1000">
              <a:latin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>
                <a:latin typeface="Times New Roman" panose="02020603050405020304" pitchFamily="18" charset="0"/>
              </a:rPr>
              <a:t>MVSD         : 0</a:t>
            </a:r>
            <a:endParaRPr lang="ko-KR" altLang="ko-KR" sz="1000">
              <a:latin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>
                <a:latin typeface="Times New Roman" panose="02020603050405020304" pitchFamily="18" charset="0"/>
              </a:rPr>
              <a:t>MMVD        : 0</a:t>
            </a:r>
            <a:endParaRPr lang="ko-KR" altLang="ko-KR" sz="1000">
              <a:latin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>
                <a:latin typeface="Times New Roman" panose="02020603050405020304" pitchFamily="18" charset="0"/>
              </a:rPr>
              <a:t>AffineMMVD   : 0</a:t>
            </a:r>
            <a:endParaRPr lang="ko-KR" altLang="ko-KR" sz="1000">
              <a:latin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000">
                <a:latin typeface="Times New Roman" panose="02020603050405020304" pitchFamily="18" charset="0"/>
              </a:rPr>
              <a:t>TM            : 0 # proposed SPS flag, if this value is equal to 0, tm based merge/amvp is disabled.</a:t>
            </a:r>
            <a:endParaRPr lang="ko-KR" altLang="ko-KR" sz="1000">
              <a:latin typeface="Times New Roman" panose="02020603050405020304" pitchFamily="18" charset="0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238239"/>
              </p:ext>
            </p:extLst>
          </p:nvPr>
        </p:nvGraphicFramePr>
        <p:xfrm>
          <a:off x="491378" y="2907746"/>
          <a:ext cx="11031751" cy="173206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/>
                <a:gridCol w="1008401"/>
                <a:gridCol w="1085970"/>
                <a:gridCol w="1085970"/>
                <a:gridCol w="1025638"/>
                <a:gridCol w="956688"/>
                <a:gridCol w="904975"/>
                <a:gridCol w="870500"/>
                <a:gridCol w="965306"/>
                <a:gridCol w="904975"/>
                <a:gridCol w="887736"/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</a:t>
                      </a:r>
                      <a:r>
                        <a:rPr lang="en-US" altLang="ko-KR" sz="900" kern="1200" baseline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CTC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CTC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2.61%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2.62%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71%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1.74%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70%</a:t>
                      </a:r>
                    </a:p>
                  </a:txBody>
                  <a:tcPr marL="9525" marR="9525" marT="9525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91378" y="2609954"/>
            <a:ext cx="44036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smtClean="0"/>
              <a:t>Simulation result : SPS flag + low-level change method 1</a:t>
            </a:r>
            <a:endParaRPr lang="ko-KR" altLang="en-US" sz="1200" b="1"/>
          </a:p>
        </p:txBody>
      </p:sp>
      <p:sp>
        <p:nvSpPr>
          <p:cNvPr id="13" name="TextBox 12"/>
          <p:cNvSpPr txBox="1"/>
          <p:nvPr/>
        </p:nvSpPr>
        <p:spPr>
          <a:xfrm>
            <a:off x="491378" y="4714221"/>
            <a:ext cx="44036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smtClean="0"/>
              <a:t>Simulation result : SPS flag + low-level change method 2</a:t>
            </a:r>
            <a:endParaRPr lang="ko-KR" altLang="en-US" sz="1200" b="1"/>
          </a:p>
        </p:txBody>
      </p:sp>
    </p:spTree>
    <p:extLst>
      <p:ext uri="{BB962C8B-B14F-4D97-AF65-F5344CB8AC3E}">
        <p14:creationId xmlns:p14="http://schemas.microsoft.com/office/powerpoint/2010/main" val="316969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1033</TotalTime>
  <Words>1187</Words>
  <Application>Microsoft Office PowerPoint</Application>
  <PresentationFormat>와이드스크린</PresentationFormat>
  <Paragraphs>456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6" baseType="lpstr">
      <vt:lpstr>LG스마트체 Regular</vt:lpstr>
      <vt:lpstr>맑은 고딕</vt:lpstr>
      <vt:lpstr>Arial</vt:lpstr>
      <vt:lpstr>Arial Black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Hyeongmun Jang</dc:creator>
  <cp:lastModifiedBy>Hyeongmun Jang</cp:lastModifiedBy>
  <cp:revision>40</cp:revision>
  <dcterms:created xsi:type="dcterms:W3CDTF">2022-04-15T01:24:39Z</dcterms:created>
  <dcterms:modified xsi:type="dcterms:W3CDTF">2022-04-25T04:31:44Z</dcterms:modified>
</cp:coreProperties>
</file>