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1" r:id="rId2"/>
    <p:sldMasterId id="2147483692" r:id="rId3"/>
  </p:sldMasterIdLst>
  <p:notesMasterIdLst>
    <p:notesMasterId r:id="rId15"/>
  </p:notesMasterIdLst>
  <p:sldIdLst>
    <p:sldId id="285" r:id="rId4"/>
    <p:sldId id="393" r:id="rId5"/>
    <p:sldId id="394" r:id="rId6"/>
    <p:sldId id="398" r:id="rId7"/>
    <p:sldId id="383" r:id="rId8"/>
    <p:sldId id="395" r:id="rId9"/>
    <p:sldId id="396" r:id="rId10"/>
    <p:sldId id="397" r:id="rId11"/>
    <p:sldId id="399" r:id="rId12"/>
    <p:sldId id="385" r:id="rId13"/>
    <p:sldId id="28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8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4/20/2022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FFEA-3BCD-4179-BF97-2C1CFD1AF2E1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0CE342A-3234-4F4B-9794-FC1C93DDC18F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96FE69-A8D9-453B-A4B0-E276D26B0784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70E3-2CBE-4393-8AB2-85DB44967E5B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6B26-327B-431F-A7CA-C7E1DAD48774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F4DAF-98E7-4E75-9480-D63FAB9C7D53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635-39C8-442D-94DC-99D254C3FC7C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0402-08B0-49F6-B4EE-40DBBEC678E2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C08A-EB1C-47BC-ADCC-2714C77C7663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9D07-9227-48D9-8AC3-FDEF015DC1F4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C9230-8D42-4D00-BB65-B21A87DD571C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12B0-1706-4816-A650-4AC334D05008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8D3DFDA-4410-48C0-9799-8E0BA8C1213C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6436C09-69C6-49F9-AA17-CF41C0C05702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A705A-10F2-4FBA-BDFD-7C8C4554A32A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F54AA882-17C5-47ED-A658-9B030FD6831E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55488705-26FA-47EA-90C7-7F40AFF4D5FC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April 20, 2022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A42A4-D235-4FDB-8D09-8CBD61ADECD9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8EED-418E-461F-9125-18BF3024B2E6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CC7F-4ADE-4D14-9144-C4C60194F023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34651-66D5-4DED-B3AB-10F02D343E98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46279-3E16-4359-8935-19DAE72C55D0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A76097-7203-4BB8-ACA4-D13D0E956B6B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5498E8A-7348-4735-93ED-AF25066CE1D7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499A-6A6C-442A-A11A-90AB55DF44FE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E39-4588-460B-9291-CE595C1540DA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FCE59-87CE-4F4A-9E2C-688338B21F67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1A38B-02DE-4A76-BE17-62FFAFCD628F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5B3-130D-4A51-ADC0-3217F4BC188A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62891D1-8881-4264-876C-23376BC13250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2D237-E560-404F-BC1E-14B42F1C834F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8C50-CA47-43DA-B985-B43AF9B37003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C646-A84E-48BF-B066-EB5F4998EF30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3E05FDB-2DEA-45C2-ACC5-CA5314937CDE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DF8305B-0A40-4B12-874C-1B53131BB4A5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AF91D-F8F0-4A4A-A4C5-70221B32CB30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6B78202A-A539-4EE0-9650-5D0A78AD92CF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C77B5444-9893-48A9-A180-553B704C9686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April 20, 2022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E8417-A2DD-4E25-BDF4-7CD72D21E481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238A8-7942-426F-A7BA-447F4C116CAA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7AFD7-585F-4AAF-A74B-71A591B46627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4385-4FB0-4ECC-8D2F-5758BE03C4E3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518D4B2-EDC7-40B2-8AE1-2BD0C109C04F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E7C4A7B-5277-474C-B847-61A49F535848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74092-B35E-47ED-B559-27D3ACB0194C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3D6B0-3B55-465C-9AAB-C20A72910575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EFEC1-C4CE-4BCF-A488-3F8C8B2612B2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330F9-1DAB-446B-8859-C49B14A4D4F3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144DE5AB-304A-4CBD-9808-BF3DA7E57A3B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April 20, 2022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CFC41-F2C8-4C71-BED1-DA625CFD2465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8FFA8-F549-47C4-9B24-51D075185B00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CF73-8386-44B7-86DD-664F6DB5A54A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F3DD-68E7-4F41-8439-0CF8B3922DD2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80874-E1D1-4FE5-A2D0-F56A9553F5B9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02B9-F13D-4904-A50E-3D32CE010BE0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A536-73DA-45FF-9E53-9C953C9E698B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667A5-4777-46B8-BE6D-2C61ECA17601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8F275-D0C3-40B4-BB14-41D2C44821B7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D9E789E-097D-427F-8D0D-F5E4735D21C6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E574CB82-7F67-4A1D-8E9F-B77D6CFD9D07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5FDDC885-ED35-40F7-8341-3F3BDC4BF035}" type="datetime4">
              <a:rPr lang="en-US" smtClean="0"/>
              <a:t>April 20,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Damian Ruiz Coll, Alexey Filippov, </a:t>
            </a:r>
          </a:p>
          <a:p>
            <a:pPr algn="ctr"/>
            <a:r>
              <a:rPr lang="en-US" sz="1800" b="0" dirty="0"/>
              <a:t>Vasily Rufitskiy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JVET-Z0184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EE2-3.5-related: Additional results of zero-vector candidates’ replacement in the IBC Merge/AMVP list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261223"/>
            <a:ext cx="11127105" cy="5139895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en-US" sz="2000" dirty="0"/>
              <a:t>Simple replacement of the current invalid zero-padding VBP in IBC by a valid set of candidates. 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Good trade-off between gain (-0.21%/-0.18) and run-time (101%) on ECM4.0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On top of EE2-3.2, EE2-3.3, and EE2-3.4 combinations reports some gains in AI/RA.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No encoding or decoding run-time increase (99%/101%)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No additional memory or complex processing is required.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Recommend adopting in the next ECM release or further study into EE2 in combination with new IBC tools.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0CDA8-1073-441A-BB4F-E87BC119D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E02CD6-1C40-4808-9F0A-1F95CF7A86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869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Zero-padding vector replacement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718" y="1417282"/>
            <a:ext cx="11093082" cy="1603375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JVET-Y0133 proposed two IBC tools (1)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BVP clipping and (2) zero-vector padding replacement.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(1) and (2) were studied in EE2 as EE2-3.5a test and EE2-3.5b test respectively, and their combination as EE2-3.5c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4E7F2E-FFDB-4CE4-80C0-8787F93FB1B9}"/>
              </a:ext>
            </a:extLst>
          </p:cNvPr>
          <p:cNvSpPr txBox="1"/>
          <p:nvPr/>
        </p:nvSpPr>
        <p:spPr>
          <a:xfrm>
            <a:off x="260718" y="2838450"/>
            <a:ext cx="11093082" cy="34699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01638" lvl="2">
              <a:lnSpc>
                <a:spcPct val="150000"/>
              </a:lnSpc>
              <a:spcBef>
                <a:spcPts val="1000"/>
              </a:spcBef>
            </a:pPr>
            <a:r>
              <a:rPr lang="en-US" b="1" u="sng" dirty="0"/>
              <a:t>EE2-3.6 test</a:t>
            </a:r>
            <a:r>
              <a:rPr lang="en-US" dirty="0"/>
              <a:t>:</a:t>
            </a:r>
          </a:p>
          <a:p>
            <a:pPr marL="685800" lvl="2">
              <a:lnSpc>
                <a:spcPct val="150000"/>
              </a:lnSpc>
              <a:spcBef>
                <a:spcPts val="1000"/>
              </a:spcBef>
            </a:pPr>
            <a:r>
              <a:rPr lang="en-US" dirty="0"/>
              <a:t>To reduce the number of combined tests, only EE2-3.5c was studied in combination with other 3 IBC tools:</a:t>
            </a:r>
          </a:p>
          <a:p>
            <a:pPr marL="971550" lvl="2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EE2-3.2: IBC with extended reference area</a:t>
            </a:r>
          </a:p>
          <a:p>
            <a:pPr marL="971550" lvl="2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EE2-3.3: Enlarged HMVP table </a:t>
            </a:r>
          </a:p>
          <a:p>
            <a:pPr marL="971550" lvl="2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EE2-3.4: Template Matching with IBC for both IBC Merge/AMVP mode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233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Zero-padding vector replacement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851" y="1415930"/>
            <a:ext cx="11349174" cy="944515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Zero-padding vectors are invalid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IBC merge mode. </a:t>
            </a:r>
            <a:r>
              <a:rPr lang="en-CA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 ECM4.0, BVP candidate validation is applied prior to being included in the list,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 consequently, all are dropped from the IBC Merge/AMVP list.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4E7F2E-FFDB-4CE4-80C0-8787F93FB1B9}"/>
              </a:ext>
            </a:extLst>
          </p:cNvPr>
          <p:cNvSpPr txBox="1"/>
          <p:nvPr/>
        </p:nvSpPr>
        <p:spPr>
          <a:xfrm>
            <a:off x="159875" y="2334576"/>
            <a:ext cx="11751274" cy="4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1363" lvl="2" indent="-339725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b="1" u="sng" dirty="0"/>
              <a:t>Method</a:t>
            </a:r>
            <a:r>
              <a:rPr lang="en-US" dirty="0"/>
              <a:t>: adaptive replacement of the 6 zero-vector according to the vector size and location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EF50EE7-9350-4042-8E70-51C81CA6B5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05114"/>
              </p:ext>
            </p:extLst>
          </p:nvPr>
        </p:nvGraphicFramePr>
        <p:xfrm>
          <a:off x="923925" y="2741493"/>
          <a:ext cx="3057525" cy="341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Visio" r:id="rId3" imgW="2476110" imgH="2758408" progId="Visio.Drawing.15">
                  <p:embed/>
                </p:oleObj>
              </mc:Choice>
              <mc:Fallback>
                <p:oleObj name="Visio" r:id="rId3" imgW="2476110" imgH="2758408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925" y="2741493"/>
                        <a:ext cx="3057525" cy="3419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2A4C6483-4B5C-4748-8723-EB190844AC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5111" y="2948121"/>
            <a:ext cx="3208020" cy="28727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C0C72A-7779-4DC2-818B-D09C757C92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2655" y="2903855"/>
            <a:ext cx="2385060" cy="358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72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Zero-padding vector replacement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4E7F2E-FFDB-4CE4-80C0-8787F93FB1B9}"/>
              </a:ext>
            </a:extLst>
          </p:cNvPr>
          <p:cNvSpPr txBox="1"/>
          <p:nvPr/>
        </p:nvSpPr>
        <p:spPr>
          <a:xfrm>
            <a:off x="198683" y="1484351"/>
            <a:ext cx="7278600" cy="4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1363" lvl="2" indent="-339725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b="1" u="sng" dirty="0"/>
              <a:t>EE2-3.5b results on top of ECM4.0</a:t>
            </a:r>
            <a:r>
              <a:rPr lang="en-US" dirty="0"/>
              <a:t>: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D8D9471-10E5-4EF4-945F-571ABD7EB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0475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294936-F995-42D3-907B-74BE55222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200" y="2048494"/>
            <a:ext cx="5753599" cy="374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016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5758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ECM-4.0 and combined EE2-3.2, EE2-3.3, and EE2-3.4 tests: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1346DA-0203-4594-BDD3-E3F66BB81E88}"/>
              </a:ext>
            </a:extLst>
          </p:cNvPr>
          <p:cNvSpPr txBox="1"/>
          <p:nvPr/>
        </p:nvSpPr>
        <p:spPr>
          <a:xfrm>
            <a:off x="436245" y="1886608"/>
            <a:ext cx="34818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TEST #1: </a:t>
            </a:r>
            <a:r>
              <a:rPr lang="en-US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EE2-3.2 + EE2-3.5b</a:t>
            </a:r>
            <a:endParaRPr lang="en-US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18F42E5-5B97-47F5-B9B4-EA7F46271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02" y="2515269"/>
            <a:ext cx="5061396" cy="332721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EF4BA18-4C60-4782-A4DA-73038E37C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504" y="2563925"/>
            <a:ext cx="5061396" cy="327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5758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ECM-4.0 and combined EE2-3.2, EE2-3.3, and EE2-3.4 tests: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1346DA-0203-4594-BDD3-E3F66BB81E88}"/>
              </a:ext>
            </a:extLst>
          </p:cNvPr>
          <p:cNvSpPr txBox="1"/>
          <p:nvPr/>
        </p:nvSpPr>
        <p:spPr>
          <a:xfrm>
            <a:off x="264794" y="1881950"/>
            <a:ext cx="35177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TEST #2</a:t>
            </a:r>
            <a:r>
              <a:rPr lang="en-US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s-ES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EE2-3.3 + EE2-3.5b</a:t>
            </a:r>
            <a:endParaRPr lang="en-US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6C47C06-A2FA-4E36-A296-2969471C1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281" y="2524490"/>
            <a:ext cx="5047037" cy="323408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FAC54F6-73FE-4B4E-A2B3-19BABFFA9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984" y="2480674"/>
            <a:ext cx="5047037" cy="327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201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5758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ECM-4.0 and combined EE2-3.2, EE2-3.3, and EE2-3.4 tests: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1346DA-0203-4594-BDD3-E3F66BB81E88}"/>
              </a:ext>
            </a:extLst>
          </p:cNvPr>
          <p:cNvSpPr txBox="1"/>
          <p:nvPr/>
        </p:nvSpPr>
        <p:spPr>
          <a:xfrm>
            <a:off x="474344" y="1886608"/>
            <a:ext cx="4354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TEST #3</a:t>
            </a:r>
            <a:r>
              <a:rPr lang="en-US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s-ES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EE2-3.2 + EE2-3.3 + EE2-3.5b</a:t>
            </a:r>
            <a:endParaRPr lang="en-US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4C34023-13D3-494E-BB87-8825E3ADF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99" y="2561948"/>
            <a:ext cx="5061395" cy="328053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F25DAEA-218F-4198-AB6C-C01A6E4F9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508" y="2612512"/>
            <a:ext cx="5061395" cy="322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65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5758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ECM-4.0 and combined EE2-3.2, EE2-3.3, and EE2-3.4 tests: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8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1346DA-0203-4594-BDD3-E3F66BB81E88}"/>
              </a:ext>
            </a:extLst>
          </p:cNvPr>
          <p:cNvSpPr txBox="1"/>
          <p:nvPr/>
        </p:nvSpPr>
        <p:spPr>
          <a:xfrm>
            <a:off x="541018" y="1886649"/>
            <a:ext cx="51922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TEST #4</a:t>
            </a:r>
            <a:r>
              <a:rPr lang="en-US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s-ES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EE2-3.2 + EE2-3.3 + EE2-3.4 + EE2-3.5b</a:t>
            </a:r>
            <a:endParaRPr lang="en-US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D14EAE5-8BBD-4A95-B793-E3C6F787A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97" y="2547994"/>
            <a:ext cx="5061395" cy="326909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0FA75AB-A81D-47E5-8D1E-B0C3C366CE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510" y="2547994"/>
            <a:ext cx="5287314" cy="327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67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5758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EE2-3.2 + EE2-3.3 + EE2-3.4 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JVET-Z0184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03BE445-DA81-49AF-8E07-3608173083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8618"/>
          <a:stretch/>
        </p:blipFill>
        <p:spPr>
          <a:xfrm>
            <a:off x="1090510" y="2355871"/>
            <a:ext cx="5469046" cy="23875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3749806-340D-4AF1-A04C-A1BDD41F52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545"/>
          <a:stretch/>
        </p:blipFill>
        <p:spPr>
          <a:xfrm>
            <a:off x="6273806" y="2355871"/>
            <a:ext cx="5461381" cy="238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93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13495</TotalTime>
  <Words>404</Words>
  <Application>Microsoft Office PowerPoint</Application>
  <PresentationFormat>Widescreen</PresentationFormat>
  <Paragraphs>58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Agency FB</vt:lpstr>
      <vt:lpstr>Arial</vt:lpstr>
      <vt:lpstr>Calibri</vt:lpstr>
      <vt:lpstr>Century Gothic</vt:lpstr>
      <vt:lpstr>Courier New</vt:lpstr>
      <vt:lpstr>Times New Roman</vt:lpstr>
      <vt:lpstr>Verdana</vt:lpstr>
      <vt:lpstr>Wingdings</vt:lpstr>
      <vt:lpstr>Office Theme</vt:lpstr>
      <vt:lpstr>1_Office Theme</vt:lpstr>
      <vt:lpstr>2_Office Theme</vt:lpstr>
      <vt:lpstr>Microsoft Visio Drawing</vt:lpstr>
      <vt:lpstr> JVET-Z0184  EE2-3.5-related: Additional results of zero-vector candidates’ replacement in the IBC Merge/AMVP list</vt:lpstr>
      <vt:lpstr>Zero-padding vector replacement</vt:lpstr>
      <vt:lpstr>Zero-padding vector replacement</vt:lpstr>
      <vt:lpstr>Zero-padding vector replacement</vt:lpstr>
      <vt:lpstr>Results</vt:lpstr>
      <vt:lpstr>Results</vt:lpstr>
      <vt:lpstr>Results</vt:lpstr>
      <vt:lpstr>Results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Damian Ruiz Coll</cp:lastModifiedBy>
  <cp:revision>469</cp:revision>
  <cp:lastPrinted>2019-07-30T14:28:07Z</cp:lastPrinted>
  <dcterms:created xsi:type="dcterms:W3CDTF">2020-02-24T15:31:07Z</dcterms:created>
  <dcterms:modified xsi:type="dcterms:W3CDTF">2022-04-21T15:04:43Z</dcterms:modified>
</cp:coreProperties>
</file>