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2"/>
  </p:notesMasterIdLst>
  <p:sldIdLst>
    <p:sldId id="256" r:id="rId3"/>
    <p:sldId id="291" r:id="rId4"/>
    <p:sldId id="292" r:id="rId5"/>
    <p:sldId id="293" r:id="rId6"/>
    <p:sldId id="294" r:id="rId7"/>
    <p:sldId id="275" r:id="rId8"/>
    <p:sldId id="276" r:id="rId9"/>
    <p:sldId id="280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91"/>
            <p14:sldId id="292"/>
            <p14:sldId id="293"/>
            <p14:sldId id="294"/>
            <p14:sldId id="275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2DC84D"/>
    <a:srgbClr val="5E5E5E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56" d="100"/>
          <a:sy n="56" d="100"/>
        </p:scale>
        <p:origin x="9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2022/4/20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/>
              <a:t>JVET-Z0124</a:t>
            </a:r>
            <a:br>
              <a:rPr kumimoji="1" lang="en-US" altLang="zh-CN" sz="6000" dirty="0" smtClean="0"/>
            </a:br>
            <a:r>
              <a:rPr kumimoji="1" lang="en-US" altLang="zh-CN" sz="6000" dirty="0" smtClean="0"/>
              <a:t/>
            </a:r>
            <a:br>
              <a:rPr kumimoji="1" lang="en-US" altLang="zh-CN" sz="6000" dirty="0" smtClean="0"/>
            </a:br>
            <a:r>
              <a:rPr kumimoji="1" lang="en-US" altLang="zh-CN" sz="6000" b="1" dirty="0" smtClean="0"/>
              <a:t>Non-</a:t>
            </a:r>
            <a:r>
              <a:rPr lang="en-US" altLang="zh-CN" sz="6000" b="1" dirty="0" smtClean="0"/>
              <a:t>EE2: Spatial GPM</a:t>
            </a:r>
            <a:br>
              <a:rPr lang="en-US" altLang="zh-CN" sz="6000" b="1" dirty="0" smtClean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 smtClean="0"/>
              <a:t>Yue Yu, Haoping Yu, Dong Wang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7357745" cy="9200693"/>
          </a:xfrm>
        </p:spPr>
        <p:txBody>
          <a:bodyPr>
            <a:normAutofit fontScale="925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GPM supports inter-inter and inter-intra but not intra-intra.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Current ECM supports more than 2 intra prediction modes for 1 block.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TIMD supports 2</a:t>
            </a:r>
            <a:r>
              <a:rPr lang="zh-CN" altLang="en-US" sz="3600" dirty="0" smtClean="0"/>
              <a:t>，</a:t>
            </a:r>
            <a:r>
              <a:rPr lang="en-US" altLang="zh-CN" sz="3600" dirty="0" smtClean="0"/>
              <a:t> and DIMD supports 3.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In </a:t>
            </a:r>
            <a:r>
              <a:rPr lang="en-US" altLang="zh-CN" sz="4000" dirty="0"/>
              <a:t>some </a:t>
            </a:r>
            <a:r>
              <a:rPr lang="en-US" altLang="zh-CN" sz="4000" dirty="0" smtClean="0"/>
              <a:t>blocks, </a:t>
            </a:r>
            <a:r>
              <a:rPr lang="en-US" altLang="zh-CN" sz="4000" dirty="0"/>
              <a:t>textures </a:t>
            </a:r>
            <a:r>
              <a:rPr lang="en-US" altLang="zh-CN" sz="4000" dirty="0" smtClean="0"/>
              <a:t>may </a:t>
            </a:r>
            <a:r>
              <a:rPr lang="en-US" altLang="zh-CN" sz="4000" dirty="0"/>
              <a:t>demonstrate different directions with diverse </a:t>
            </a:r>
            <a:r>
              <a:rPr lang="en-US" altLang="zh-CN" sz="4000" dirty="0" smtClean="0"/>
              <a:t>attributes.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This contribution proposes to extend GPM to intra prediction (SGPM).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9680" y="6616137"/>
            <a:ext cx="4498599" cy="44985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56708" y="11738421"/>
            <a:ext cx="533960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Figure 1 an example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of SGPM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153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1/3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1 partition mode and 2 intra prediction modes are needed, directly signaling takes significant overhead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Proposed signaling </a:t>
            </a:r>
            <a:r>
              <a:rPr lang="en-US" altLang="zh-CN" sz="3600" dirty="0"/>
              <a:t>method in SGPM </a:t>
            </a:r>
            <a:endParaRPr lang="en-US" altLang="zh-CN" sz="3600" dirty="0" smtClean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a candidate list is employed and only the candidate index is </a:t>
            </a:r>
            <a:r>
              <a:rPr lang="en-US" altLang="zh-CN" sz="3600" dirty="0" smtClean="0"/>
              <a:t>signaled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Each </a:t>
            </a:r>
            <a:r>
              <a:rPr lang="en-US" altLang="zh-CN" sz="3600" dirty="0"/>
              <a:t>candidate </a:t>
            </a:r>
            <a:r>
              <a:rPr lang="en-US" altLang="zh-CN" sz="3600" dirty="0" smtClean="0"/>
              <a:t>can </a:t>
            </a:r>
            <a:r>
              <a:rPr lang="en-US" altLang="zh-CN" sz="3600" dirty="0"/>
              <a:t>derive a combination of </a:t>
            </a:r>
            <a:r>
              <a:rPr lang="en-US" altLang="zh-CN" sz="3600" dirty="0" smtClean="0"/>
              <a:t>the 3 elements</a:t>
            </a:r>
            <a:endParaRPr lang="en-US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216" y="8066411"/>
            <a:ext cx="4144470" cy="4144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1550" y="8023802"/>
            <a:ext cx="14466570" cy="436491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585321" y="12177951"/>
            <a:ext cx="456375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Figure </a:t>
            </a:r>
            <a:r>
              <a:rPr lang="en-US" altLang="zh-CN" dirty="0">
                <a:solidFill>
                  <a:schemeClr val="accent6"/>
                </a:solidFill>
              </a:rPr>
              <a:t>2</a:t>
            </a: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SGPM signaling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587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2/3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14368244" cy="9200693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Proposed candidate </a:t>
            </a:r>
            <a:r>
              <a:rPr lang="en-US" altLang="zh-CN" sz="3600" dirty="0"/>
              <a:t>list construction method in SGPM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For </a:t>
            </a:r>
            <a:r>
              <a:rPr lang="en-US" altLang="zh-CN" sz="3200" dirty="0"/>
              <a:t>each possible combination of 1 partition mode and 2 intra prediction modes, a prediction is generated for the </a:t>
            </a:r>
            <a:r>
              <a:rPr lang="en-US" altLang="zh-CN" sz="3200" dirty="0" smtClean="0"/>
              <a:t>template.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The </a:t>
            </a:r>
            <a:r>
              <a:rPr lang="en-US" altLang="zh-CN" sz="3200" dirty="0"/>
              <a:t>partitioning </a:t>
            </a:r>
            <a:r>
              <a:rPr lang="en-US" altLang="zh-CN" sz="3200" dirty="0" smtClean="0"/>
              <a:t>weight is </a:t>
            </a:r>
            <a:r>
              <a:rPr lang="en-US" altLang="zh-CN" sz="3200" dirty="0"/>
              <a:t>extended to the </a:t>
            </a:r>
            <a:r>
              <a:rPr lang="en-US" altLang="zh-CN" sz="3200" dirty="0" smtClean="0"/>
              <a:t>template when combining 2 intra prediction. 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These </a:t>
            </a:r>
            <a:r>
              <a:rPr lang="en-US" altLang="zh-CN" sz="3200" dirty="0"/>
              <a:t>combinations are ranked with ascending order of their </a:t>
            </a:r>
            <a:r>
              <a:rPr lang="en-US" altLang="zh-CN" sz="3200" dirty="0" smtClean="0"/>
              <a:t>SATDs for the template, and the combinations with the smallest SATDs are taken as candidates.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The </a:t>
            </a:r>
            <a:r>
              <a:rPr lang="en-US" altLang="zh-CN" sz="3200" dirty="0"/>
              <a:t>length of the candidate list is set equal to </a:t>
            </a:r>
            <a:r>
              <a:rPr lang="en-US" altLang="zh-CN" sz="3200" dirty="0" smtClean="0"/>
              <a:t>16.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5025" y="4013670"/>
            <a:ext cx="8186538" cy="83593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488547" y="12090847"/>
            <a:ext cx="844301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Figure 3 template shape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and extended weight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9512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3/3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Decoding complexity reduction in SGPM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26 out of 64 partition modes are used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altLang="zh-CN" dirty="0" smtClean="0"/>
              <a:t>MPMs out of 67 intra prediction modes are used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1239" y="4495849"/>
            <a:ext cx="6638798" cy="667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135488" y="4528216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47637" y="4531629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70281" y="4528216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35488" y="5371857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42764" y="10303768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642764" y="617654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28789" y="617654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35488" y="617654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083061" y="5372109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28789" y="5362354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53323" y="5372109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447897" y="7007158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28789" y="700500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57773" y="7020183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453323" y="617654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100423" y="617654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305640" y="7831644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447687" y="7831644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06130" y="7007158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132695" y="10307170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292015" y="951846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642764" y="951846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811627" y="9518462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132695" y="9512150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816350" y="8641949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286920" y="8676627"/>
            <a:ext cx="720000" cy="720000"/>
          </a:xfrm>
          <a:prstGeom prst="rect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593004" y="11656034"/>
            <a:ext cx="572753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Figure 4 SGPM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partition modes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chemeClr val="accent6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4262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951062"/>
              </p:ext>
            </p:extLst>
          </p:nvPr>
        </p:nvGraphicFramePr>
        <p:xfrm>
          <a:off x="1295876" y="4074795"/>
          <a:ext cx="10625612" cy="8492734"/>
        </p:xfrm>
        <a:graphic>
          <a:graphicData uri="http://schemas.openxmlformats.org/drawingml/2006/table">
            <a:tbl>
              <a:tblPr/>
              <a:tblGrid>
                <a:gridCol w="2510952">
                  <a:extLst>
                    <a:ext uri="{9D8B030D-6E8A-4147-A177-3AD203B41FA5}">
                      <a16:colId xmlns:a16="http://schemas.microsoft.com/office/drawing/2014/main" val="2132273418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918470358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2058342324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061128768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775211683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082367322"/>
                    </a:ext>
                  </a:extLst>
                </a:gridCol>
              </a:tblGrid>
              <a:tr h="1558808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065340"/>
                  </a:ext>
                </a:extLst>
              </a:tr>
              <a:tr h="1558808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ECM-4.0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757538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473849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949500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920478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87905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850742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831198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057239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386576"/>
                  </a:ext>
                </a:extLst>
              </a:tr>
              <a:tr h="5358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54608"/>
                  </a:ext>
                </a:extLst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956574"/>
              </p:ext>
            </p:extLst>
          </p:nvPr>
        </p:nvGraphicFramePr>
        <p:xfrm>
          <a:off x="12804083" y="4074787"/>
          <a:ext cx="10625612" cy="8549659"/>
        </p:xfrm>
        <a:graphic>
          <a:graphicData uri="http://schemas.openxmlformats.org/drawingml/2006/table">
            <a:tbl>
              <a:tblPr/>
              <a:tblGrid>
                <a:gridCol w="2510952">
                  <a:extLst>
                    <a:ext uri="{9D8B030D-6E8A-4147-A177-3AD203B41FA5}">
                      <a16:colId xmlns:a16="http://schemas.microsoft.com/office/drawing/2014/main" val="1660722203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780679567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277407857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3685607081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560563265"/>
                    </a:ext>
                  </a:extLst>
                </a:gridCol>
                <a:gridCol w="1622932">
                  <a:extLst>
                    <a:ext uri="{9D8B030D-6E8A-4147-A177-3AD203B41FA5}">
                      <a16:colId xmlns:a16="http://schemas.microsoft.com/office/drawing/2014/main" val="930297364"/>
                    </a:ext>
                  </a:extLst>
                </a:gridCol>
              </a:tblGrid>
              <a:tr h="1398962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717995"/>
                  </a:ext>
                </a:extLst>
              </a:tr>
              <a:tr h="939728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ECM-4.0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  <a:p>
                      <a:pPr algn="ctr" fontAlgn="ctr"/>
                      <a:r>
                        <a:rPr lang="zh-CN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038829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322992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539852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313205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527480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258160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279801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210742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442622"/>
                  </a:ext>
                </a:extLst>
              </a:tr>
              <a:tr h="542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817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This contribution proposes a method to extend GPM in intra prediction, named SGPM. The proposed method employs a template-reordered candidate list and only signals the candidate index, where each candidate comprises a combination of the one partition mode and the two associated intra prediction modes</a:t>
            </a:r>
            <a:r>
              <a:rPr lang="en-US" altLang="zh-CN" sz="3600" dirty="0" smtClean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0.26% gain for AI and 0.13% gain for RA on average.</a:t>
            </a:r>
            <a:endParaRPr lang="en-US" altLang="zh-CN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There is a room to improve the running time because the current SGPM algorithm is not optimized yet</a:t>
            </a:r>
            <a:r>
              <a:rPr lang="en-US" altLang="zh-CN" sz="3600" dirty="0" smtClean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/>
              <a:t>It is recommended to further investigate SGPM in the next EE.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Thanks to </a:t>
            </a:r>
            <a:r>
              <a:rPr lang="en-US" altLang="zh-CN"/>
              <a:t>Kwai</a:t>
            </a:r>
            <a:r>
              <a:rPr lang="en-US" altLang="zh-CN" smtClean="0"/>
              <a:t> </a:t>
            </a:r>
            <a:r>
              <a:rPr lang="en-US" altLang="zh-CN" dirty="0" smtClean="0"/>
              <a:t>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5387</TotalTime>
  <Words>613</Words>
  <Application>Microsoft Office PowerPoint</Application>
  <PresentationFormat>自定义</PresentationFormat>
  <Paragraphs>163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宋体</vt:lpstr>
      <vt:lpstr>Arial</vt:lpstr>
      <vt:lpstr>Helvetica</vt:lpstr>
      <vt:lpstr>White 白底</vt:lpstr>
      <vt:lpstr>Black 黑底</vt:lpstr>
      <vt:lpstr>JVET-Z0124  Non-EE2: Spatial GPM  Fan Wang Yue Yu, Haoping Yu, Dong Wang</vt:lpstr>
      <vt:lpstr>Introduction   </vt:lpstr>
      <vt:lpstr>Proposed method 1/3</vt:lpstr>
      <vt:lpstr>Proposed method 2/3</vt:lpstr>
      <vt:lpstr>Proposed method 3/3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137</cp:revision>
  <dcterms:modified xsi:type="dcterms:W3CDTF">2022-04-20T21:43:41Z</dcterms:modified>
</cp:coreProperties>
</file>