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2"/>
  </p:notesMasterIdLst>
  <p:handoutMasterIdLst>
    <p:handoutMasterId r:id="rId23"/>
  </p:handoutMasterIdLst>
  <p:sldIdLst>
    <p:sldId id="278" r:id="rId5"/>
    <p:sldId id="312" r:id="rId6"/>
    <p:sldId id="296" r:id="rId7"/>
    <p:sldId id="313" r:id="rId8"/>
    <p:sldId id="314" r:id="rId9"/>
    <p:sldId id="315" r:id="rId10"/>
    <p:sldId id="316" r:id="rId11"/>
    <p:sldId id="297" r:id="rId12"/>
    <p:sldId id="317" r:id="rId13"/>
    <p:sldId id="307" r:id="rId14"/>
    <p:sldId id="303" r:id="rId15"/>
    <p:sldId id="308" r:id="rId16"/>
    <p:sldId id="304" r:id="rId17"/>
    <p:sldId id="309" r:id="rId18"/>
    <p:sldId id="318" r:id="rId19"/>
    <p:sldId id="305" r:id="rId20"/>
    <p:sldId id="306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ren D'Amore" initials="LD" lastIdx="1" clrIdx="0">
    <p:extLst>
      <p:ext uri="{19B8F6BF-5375-455C-9EA6-DF929625EA0E}">
        <p15:presenceInfo xmlns:p15="http://schemas.microsoft.com/office/powerpoint/2012/main" userId="S::damorelx@interdigital.com::ad7a6bfd-2e55-4dec-879a-1d45b1ede09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FB0"/>
    <a:srgbClr val="FFFFCC"/>
    <a:srgbClr val="E23BFC"/>
    <a:srgbClr val="751CB4"/>
    <a:srgbClr val="1C3EC3"/>
    <a:srgbClr val="11B0AE"/>
    <a:srgbClr val="08B095"/>
    <a:srgbClr val="3549C3"/>
    <a:srgbClr val="0A2C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0C71BB2-4542-470C-8E38-2AB8D76AF204}" v="18" dt="2022-04-27T07:27:06.98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114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hilippe de Lagrange" userId="db80d968-2652-49da-975f-d6b3aafd9aec" providerId="ADAL" clId="{20C71BB2-4542-470C-8E38-2AB8D76AF204}"/>
    <pc:docChg chg="undo custSel addSld modSld">
      <pc:chgData name="Philippe de Lagrange" userId="db80d968-2652-49da-975f-d6b3aafd9aec" providerId="ADAL" clId="{20C71BB2-4542-470C-8E38-2AB8D76AF204}" dt="2022-04-27T07:28:24.740" v="351" actId="207"/>
      <pc:docMkLst>
        <pc:docMk/>
      </pc:docMkLst>
      <pc:sldChg chg="addSp delSp modSp new mod">
        <pc:chgData name="Philippe de Lagrange" userId="db80d968-2652-49da-975f-d6b3aafd9aec" providerId="ADAL" clId="{20C71BB2-4542-470C-8E38-2AB8D76AF204}" dt="2022-04-27T07:28:24.740" v="351" actId="207"/>
        <pc:sldMkLst>
          <pc:docMk/>
          <pc:sldMk cId="875867446" sldId="318"/>
        </pc:sldMkLst>
        <pc:spChg chg="mod">
          <ac:chgData name="Philippe de Lagrange" userId="db80d968-2652-49da-975f-d6b3aafd9aec" providerId="ADAL" clId="{20C71BB2-4542-470C-8E38-2AB8D76AF204}" dt="2022-04-27T06:55:37.069" v="27" actId="20577"/>
          <ac:spMkLst>
            <pc:docMk/>
            <pc:sldMk cId="875867446" sldId="318"/>
            <ac:spMk id="2" creationId="{0476B854-2DEC-4CD9-8107-BE1D34D464EF}"/>
          </ac:spMkLst>
        </pc:spChg>
        <pc:spChg chg="add mod">
          <ac:chgData name="Philippe de Lagrange" userId="db80d968-2652-49da-975f-d6b3aafd9aec" providerId="ADAL" clId="{20C71BB2-4542-470C-8E38-2AB8D76AF204}" dt="2022-04-27T07:22:21.015" v="275" actId="20577"/>
          <ac:spMkLst>
            <pc:docMk/>
            <pc:sldMk cId="875867446" sldId="318"/>
            <ac:spMk id="16" creationId="{9E9A74CF-1DC2-4790-818C-21730083982A}"/>
          </ac:spMkLst>
        </pc:spChg>
        <pc:spChg chg="add mod">
          <ac:chgData name="Philippe de Lagrange" userId="db80d968-2652-49da-975f-d6b3aafd9aec" providerId="ADAL" clId="{20C71BB2-4542-470C-8E38-2AB8D76AF204}" dt="2022-04-27T07:22:17.572" v="272" actId="20577"/>
          <ac:spMkLst>
            <pc:docMk/>
            <pc:sldMk cId="875867446" sldId="318"/>
            <ac:spMk id="17" creationId="{A2A266B4-101C-4CE0-AF8A-A5918BE7CF37}"/>
          </ac:spMkLst>
        </pc:spChg>
        <pc:spChg chg="add mod">
          <ac:chgData name="Philippe de Lagrange" userId="db80d968-2652-49da-975f-d6b3aafd9aec" providerId="ADAL" clId="{20C71BB2-4542-470C-8E38-2AB8D76AF204}" dt="2022-04-27T07:22:28" v="281" actId="20577"/>
          <ac:spMkLst>
            <pc:docMk/>
            <pc:sldMk cId="875867446" sldId="318"/>
            <ac:spMk id="18" creationId="{7CC95EBD-623F-4C89-A99E-47110749DBCE}"/>
          </ac:spMkLst>
        </pc:spChg>
        <pc:spChg chg="add mod">
          <ac:chgData name="Philippe de Lagrange" userId="db80d968-2652-49da-975f-d6b3aafd9aec" providerId="ADAL" clId="{20C71BB2-4542-470C-8E38-2AB8D76AF204}" dt="2022-04-27T07:28:19.608" v="350" actId="208"/>
          <ac:spMkLst>
            <pc:docMk/>
            <pc:sldMk cId="875867446" sldId="318"/>
            <ac:spMk id="19" creationId="{FD591CFA-0C19-4EFC-AB7A-E0EEA4089B28}"/>
          </ac:spMkLst>
        </pc:spChg>
        <pc:spChg chg="add mod topLvl">
          <ac:chgData name="Philippe de Lagrange" userId="db80d968-2652-49da-975f-d6b3aafd9aec" providerId="ADAL" clId="{20C71BB2-4542-470C-8E38-2AB8D76AF204}" dt="2022-04-27T07:28:19.608" v="350" actId="208"/>
          <ac:spMkLst>
            <pc:docMk/>
            <pc:sldMk cId="875867446" sldId="318"/>
            <ac:spMk id="20" creationId="{3D2D97DC-0EE7-43EC-A93F-CE5053F65A27}"/>
          </ac:spMkLst>
        </pc:spChg>
        <pc:spChg chg="add mod">
          <ac:chgData name="Philippe de Lagrange" userId="db80d968-2652-49da-975f-d6b3aafd9aec" providerId="ADAL" clId="{20C71BB2-4542-470C-8E38-2AB8D76AF204}" dt="2022-04-27T07:28:24.740" v="351" actId="207"/>
          <ac:spMkLst>
            <pc:docMk/>
            <pc:sldMk cId="875867446" sldId="318"/>
            <ac:spMk id="21" creationId="{D3636E2B-498A-4CB3-83D9-6F9AFD297EA4}"/>
          </ac:spMkLst>
        </pc:spChg>
        <pc:spChg chg="add mod topLvl">
          <ac:chgData name="Philippe de Lagrange" userId="db80d968-2652-49da-975f-d6b3aafd9aec" providerId="ADAL" clId="{20C71BB2-4542-470C-8E38-2AB8D76AF204}" dt="2022-04-27T07:28:24.740" v="351" actId="207"/>
          <ac:spMkLst>
            <pc:docMk/>
            <pc:sldMk cId="875867446" sldId="318"/>
            <ac:spMk id="22" creationId="{1FF3F955-86C6-4276-997D-4785DC2FB63E}"/>
          </ac:spMkLst>
        </pc:spChg>
        <pc:spChg chg="mod">
          <ac:chgData name="Philippe de Lagrange" userId="db80d968-2652-49da-975f-d6b3aafd9aec" providerId="ADAL" clId="{20C71BB2-4542-470C-8E38-2AB8D76AF204}" dt="2022-04-27T07:22:56.690" v="289" actId="1076"/>
          <ac:spMkLst>
            <pc:docMk/>
            <pc:sldMk cId="875867446" sldId="318"/>
            <ac:spMk id="25" creationId="{EC41C051-9243-43BB-8E5C-F53CD3F3B4DE}"/>
          </ac:spMkLst>
        </pc:spChg>
        <pc:spChg chg="mod">
          <ac:chgData name="Philippe de Lagrange" userId="db80d968-2652-49da-975f-d6b3aafd9aec" providerId="ADAL" clId="{20C71BB2-4542-470C-8E38-2AB8D76AF204}" dt="2022-04-27T07:22:37.420" v="283"/>
          <ac:spMkLst>
            <pc:docMk/>
            <pc:sldMk cId="875867446" sldId="318"/>
            <ac:spMk id="26" creationId="{F551C323-AFCB-4D35-8FEE-8E4D4372DEF8}"/>
          </ac:spMkLst>
        </pc:spChg>
        <pc:spChg chg="mod topLvl">
          <ac:chgData name="Philippe de Lagrange" userId="db80d968-2652-49da-975f-d6b3aafd9aec" providerId="ADAL" clId="{20C71BB2-4542-470C-8E38-2AB8D76AF204}" dt="2022-04-27T07:28:05.659" v="348" actId="208"/>
          <ac:spMkLst>
            <pc:docMk/>
            <pc:sldMk cId="875867446" sldId="318"/>
            <ac:spMk id="28" creationId="{805DF0B3-4903-414D-B8F6-EF40DA61D13C}"/>
          </ac:spMkLst>
        </pc:spChg>
        <pc:spChg chg="mod topLvl">
          <ac:chgData name="Philippe de Lagrange" userId="db80d968-2652-49da-975f-d6b3aafd9aec" providerId="ADAL" clId="{20C71BB2-4542-470C-8E38-2AB8D76AF204}" dt="2022-04-27T07:27:42.875" v="347" actId="207"/>
          <ac:spMkLst>
            <pc:docMk/>
            <pc:sldMk cId="875867446" sldId="318"/>
            <ac:spMk id="29" creationId="{3CF90C30-6A58-4F8C-BAF0-A93DE9135776}"/>
          </ac:spMkLst>
        </pc:spChg>
        <pc:grpChg chg="add del mod">
          <ac:chgData name="Philippe de Lagrange" userId="db80d968-2652-49da-975f-d6b3aafd9aec" providerId="ADAL" clId="{20C71BB2-4542-470C-8E38-2AB8D76AF204}" dt="2022-04-27T07:27:06.984" v="342" actId="165"/>
          <ac:grpSpMkLst>
            <pc:docMk/>
            <pc:sldMk cId="875867446" sldId="318"/>
            <ac:grpSpMk id="23" creationId="{A7B4A3DC-7774-4D5B-A0E7-E80BCF4B8F67}"/>
          </ac:grpSpMkLst>
        </pc:grpChg>
        <pc:grpChg chg="add del mod">
          <ac:chgData name="Philippe de Lagrange" userId="db80d968-2652-49da-975f-d6b3aafd9aec" providerId="ADAL" clId="{20C71BB2-4542-470C-8E38-2AB8D76AF204}" dt="2022-04-27T07:22:57.188" v="290"/>
          <ac:grpSpMkLst>
            <pc:docMk/>
            <pc:sldMk cId="875867446" sldId="318"/>
            <ac:grpSpMk id="24" creationId="{F1B589AD-C7F5-45ED-96EE-EDB5AC71E3FF}"/>
          </ac:grpSpMkLst>
        </pc:grpChg>
        <pc:grpChg chg="add del mod">
          <ac:chgData name="Philippe de Lagrange" userId="db80d968-2652-49da-975f-d6b3aafd9aec" providerId="ADAL" clId="{20C71BB2-4542-470C-8E38-2AB8D76AF204}" dt="2022-04-27T07:25:36.333" v="326" actId="165"/>
          <ac:grpSpMkLst>
            <pc:docMk/>
            <pc:sldMk cId="875867446" sldId="318"/>
            <ac:grpSpMk id="27" creationId="{895B9A48-5BB3-4623-8BF6-2226491EF494}"/>
          </ac:grpSpMkLst>
        </pc:grpChg>
        <pc:picChg chg="add del mod">
          <ac:chgData name="Philippe de Lagrange" userId="db80d968-2652-49da-975f-d6b3aafd9aec" providerId="ADAL" clId="{20C71BB2-4542-470C-8E38-2AB8D76AF204}" dt="2022-04-27T07:04:46.949" v="41" actId="478"/>
          <ac:picMkLst>
            <pc:docMk/>
            <pc:sldMk cId="875867446" sldId="318"/>
            <ac:picMk id="7" creationId="{92FAEA8D-2619-41D4-A4AF-DD598F5D1D2E}"/>
          </ac:picMkLst>
        </pc:picChg>
        <pc:picChg chg="add mod">
          <ac:chgData name="Philippe de Lagrange" userId="db80d968-2652-49da-975f-d6b3aafd9aec" providerId="ADAL" clId="{20C71BB2-4542-470C-8E38-2AB8D76AF204}" dt="2022-04-27T07:22:43.758" v="287" actId="1076"/>
          <ac:picMkLst>
            <pc:docMk/>
            <pc:sldMk cId="875867446" sldId="318"/>
            <ac:picMk id="9" creationId="{71DFB4F2-1DBA-473E-B88B-D9C13C7249C9}"/>
          </ac:picMkLst>
        </pc:picChg>
        <pc:picChg chg="add mod">
          <ac:chgData name="Philippe de Lagrange" userId="db80d968-2652-49da-975f-d6b3aafd9aec" providerId="ADAL" clId="{20C71BB2-4542-470C-8E38-2AB8D76AF204}" dt="2022-04-27T06:58:54.937" v="40" actId="1076"/>
          <ac:picMkLst>
            <pc:docMk/>
            <pc:sldMk cId="875867446" sldId="318"/>
            <ac:picMk id="11" creationId="{0B3E839C-6D9D-4B6D-B12A-6E09887E6DF4}"/>
          </ac:picMkLst>
        </pc:picChg>
        <pc:picChg chg="add del mod">
          <ac:chgData name="Philippe de Lagrange" userId="db80d968-2652-49da-975f-d6b3aafd9aec" providerId="ADAL" clId="{20C71BB2-4542-470C-8E38-2AB8D76AF204}" dt="2022-04-27T07:08:32.044" v="49" actId="478"/>
          <ac:picMkLst>
            <pc:docMk/>
            <pc:sldMk cId="875867446" sldId="318"/>
            <ac:picMk id="13" creationId="{8D29F9D3-CC49-4B71-98CB-BD0753B6CE43}"/>
          </ac:picMkLst>
        </pc:picChg>
        <pc:picChg chg="add mod">
          <ac:chgData name="Philippe de Lagrange" userId="db80d968-2652-49da-975f-d6b3aafd9aec" providerId="ADAL" clId="{20C71BB2-4542-470C-8E38-2AB8D76AF204}" dt="2022-04-27T07:08:50.434" v="52" actId="1076"/>
          <ac:picMkLst>
            <pc:docMk/>
            <pc:sldMk cId="875867446" sldId="318"/>
            <ac:picMk id="15" creationId="{87FE2B2A-20CC-4DDD-9F0A-6AEA70B42A33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5390F08-3358-4F38-8FFB-4AEF5272D52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93105C6-60DD-4FCE-8454-C25F66B89E5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D4FEE9-6E86-473A-BB13-F9B9DCD37B6A}" type="datetimeFigureOut">
              <a:rPr lang="en-US" smtClean="0"/>
              <a:t>4/27/2022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1D8B7C3-C872-4163-BE83-4BAECD5FDD3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6E5953-C52A-4E92-A244-92FC140DB6D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B2E31F-40B5-4CB8-A3F4-850BB1ED30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2279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34A374-B54C-5F41-9A10-CB865671A5D9}" type="datetimeFigureOut">
              <a:rPr lang="en-US" smtClean="0"/>
              <a:t>4/27/2022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155CBB-C77B-3F4E-B233-4377616C0F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8870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 Title &amp; Content - Center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4/27/2022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C2A4571-9977-534B-888B-E29112C6FDB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1819275"/>
            <a:ext cx="11231880" cy="44418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602196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. Title and Content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4A58AC-A91A-5043-9E58-7E1A7CCA7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E6E9EE-213F-B643-B3D1-BB1610F920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359" y="1825625"/>
            <a:ext cx="1123187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21DF21-E05C-3E4B-BB4D-A9CA879F1E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FE9D6-E73E-A846-B24E-781510D5AD7F}" type="datetime1">
              <a:rPr lang="en-US" smtClean="0"/>
              <a:t>4/27/2022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A7266C-F013-D942-99C4-A831DA9FB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06D246-E908-E747-A644-AC7F3C5F3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58178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 Title Only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4/27/2022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55925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. Title Only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4/27/2022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1968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.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3A43D5-4E3B-7F49-A6EF-95D9F0BADB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1F90B9-18F5-674C-ABE7-DE6F7EA7CB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E061EB-3DE1-014F-983F-9C1017B6AA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C77BC6D-C1FB-3B42-8876-8C208D904F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77A61F4-ED00-2845-8EEA-17E8E675118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C57D5D1-D827-604E-93E6-2206CD308B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9AC86-883B-2949-A778-BA26A3B828B6}" type="datetime1">
              <a:rPr lang="en-US" smtClean="0"/>
              <a:t>4/27/2022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1A609A6-9CE6-2D4F-A800-80E36D12A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3E229BC-33ED-9846-99A6-B5BE08E2D1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61893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6.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A9B2FC-9583-5B44-BE9E-9DE606F29A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5500" y="32067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BE812-F608-944E-A4FE-F2D0043EB37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898FEC1-90A3-C34C-9BEC-29B6A76E09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FE9B32-2195-D341-8BF6-B85E01EBDC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62423-BE73-2F44-8F74-7438EBA6C551}" type="datetime1">
              <a:rPr lang="en-US" smtClean="0"/>
              <a:t>4/27/2022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302DB9-C088-0147-AD86-CA1E50955D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©2021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51141B-2DD9-AB45-B94C-BA14277DD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47981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1.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81135F-0CE0-ED4A-BA8F-31832AE540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EAA39B2-72D2-B146-BBCF-BBCB90E82AE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447775-EB7A-2441-A7A9-50D87CC46A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91245E-1E97-C349-BFF5-D1C4DEB2F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96C06-B88A-8E47-BC1E-DAAAD94837BE}" type="datetime1">
              <a:rPr lang="en-US" smtClean="0"/>
              <a:t>4/27/2022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98A5DC-D7CC-DB43-98BB-9E510C8724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B1E81A-10FF-2A49-99D9-6842C0F8BB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39639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AD13B1C-C88D-764F-BAB0-5ECA07983A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05D51E9-0CB5-BA4C-859F-EF98EF82300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846" y="6284062"/>
            <a:ext cx="8817429" cy="15084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E8CA5A3-21AC-8541-8D0E-E77A58EF664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35" y="488410"/>
            <a:ext cx="1771469" cy="35733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1B6B641-DAA4-8E4F-A8A4-468946EE20A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sp>
        <p:nvSpPr>
          <p:cNvPr id="15" name="Title 5">
            <a:extLst>
              <a:ext uri="{FF2B5EF4-FFF2-40B4-BE49-F238E27FC236}">
                <a16:creationId xmlns:a16="http://schemas.microsoft.com/office/drawing/2014/main" id="{90C6E18F-C085-CB40-A277-DAE80320F4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5531" y="2669059"/>
            <a:ext cx="10387427" cy="1045977"/>
          </a:xfrm>
        </p:spPr>
        <p:txBody>
          <a:bodyPr>
            <a:normAutofit/>
          </a:bodyPr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Title Goes Here</a:t>
            </a:r>
          </a:p>
        </p:txBody>
      </p:sp>
      <p:sp>
        <p:nvSpPr>
          <p:cNvPr id="16" name="Subtitle 11">
            <a:extLst>
              <a:ext uri="{FF2B5EF4-FFF2-40B4-BE49-F238E27FC236}">
                <a16:creationId xmlns:a16="http://schemas.microsoft.com/office/drawing/2014/main" id="{CB8FCE86-9237-EF4D-A55A-735190C505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5531" y="3715036"/>
            <a:ext cx="10387428" cy="1155138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Subtitle goes here 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46329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EB088DB-E9A1-4947-B778-1AD4E3C780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214823-1E55-A44E-9CA0-F56607FA5C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736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560A75-EAD2-5E4F-9ED6-6089C157F7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29420" y="6356350"/>
            <a:ext cx="1308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BA3D12ED-4383-9244-87E8-481A9366BACC}" type="datetime1">
              <a:rPr lang="en-US" smtClean="0"/>
              <a:t>4/27/2022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3EFBD3-D414-1A4D-9832-22C1D11E47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E07094-71A7-A443-95D4-1FE0802031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82960" y="6356350"/>
            <a:ext cx="7162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B8C7A8FA-2E0B-EF40-8154-FE6DF4DBDC9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8" descr="Logo&#10;&#10;Description automatically generated">
            <a:extLst>
              <a:ext uri="{FF2B5EF4-FFF2-40B4-BE49-F238E27FC236}">
                <a16:creationId xmlns:a16="http://schemas.microsoft.com/office/drawing/2014/main" id="{311B6C52-5E30-4275-8339-B2C7C2437FBC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554400" y="6434605"/>
            <a:ext cx="1303200" cy="209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067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0" r:id="rId2"/>
    <p:sldLayoutId id="2147483679" r:id="rId3"/>
    <p:sldLayoutId id="2147483680" r:id="rId4"/>
    <p:sldLayoutId id="2147483653" r:id="rId5"/>
    <p:sldLayoutId id="2147483652" r:id="rId6"/>
    <p:sldLayoutId id="2147483657" r:id="rId7"/>
    <p:sldLayoutId id="2147483681" r:id="rId8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1.jpe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4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D820A9-31E6-144E-B74A-FC53B28FA11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/>
              <a:t>JVET-Z0115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11EAE91-151E-2648-A4A6-930EE9C241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69959" y="3715036"/>
            <a:ext cx="10387428" cy="1155138"/>
          </a:xfrm>
        </p:spPr>
        <p:txBody>
          <a:bodyPr/>
          <a:lstStyle/>
          <a:p>
            <a:r>
              <a:rPr lang="en-US"/>
              <a:t>AHG13: proposed film grain synthesis reference model</a:t>
            </a:r>
          </a:p>
        </p:txBody>
      </p:sp>
    </p:spTree>
    <p:extLst>
      <p:ext uri="{BB962C8B-B14F-4D97-AF65-F5344CB8AC3E}">
        <p14:creationId xmlns:p14="http://schemas.microsoft.com/office/powerpoint/2010/main" val="34286292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4CDBD3-F4E5-4F15-9CDB-097C853811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err="1"/>
              <a:t>Feature</a:t>
            </a:r>
            <a:r>
              <a:rPr lang="fr-FR"/>
              <a:t> </a:t>
            </a:r>
            <a:r>
              <a:rPr lang="fr-FR" err="1"/>
              <a:t>comparison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B0CD6C3-16CF-425F-993B-A5E77DDEB5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4/27/2022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EBBE0D7-3E2F-4F58-9080-3E2E6FB13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37ADAB8-88ED-4104-A466-61BFD56E5C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10</a:t>
            </a:fld>
            <a:endParaRPr lang="en-US"/>
          </a:p>
        </p:txBody>
      </p:sp>
      <p:graphicFrame>
        <p:nvGraphicFramePr>
          <p:cNvPr id="7" name="Table 10">
            <a:extLst>
              <a:ext uri="{FF2B5EF4-FFF2-40B4-BE49-F238E27FC236}">
                <a16:creationId xmlns:a16="http://schemas.microsoft.com/office/drawing/2014/main" id="{CEA2BB81-D3F3-4458-B0F0-E6F4DBDF461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9599263"/>
              </p:ext>
            </p:extLst>
          </p:nvPr>
        </p:nvGraphicFramePr>
        <p:xfrm>
          <a:off x="952500" y="1475900"/>
          <a:ext cx="10287000" cy="46847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48940">
                  <a:extLst>
                    <a:ext uri="{9D8B030D-6E8A-4147-A177-3AD203B41FA5}">
                      <a16:colId xmlns:a16="http://schemas.microsoft.com/office/drawing/2014/main" val="2858209296"/>
                    </a:ext>
                  </a:extLst>
                </a:gridCol>
                <a:gridCol w="3787140">
                  <a:extLst>
                    <a:ext uri="{9D8B030D-6E8A-4147-A177-3AD203B41FA5}">
                      <a16:colId xmlns:a16="http://schemas.microsoft.com/office/drawing/2014/main" val="249484644"/>
                    </a:ext>
                  </a:extLst>
                </a:gridCol>
                <a:gridCol w="3550920">
                  <a:extLst>
                    <a:ext uri="{9D8B030D-6E8A-4147-A177-3AD203B41FA5}">
                      <a16:colId xmlns:a16="http://schemas.microsoft.com/office/drawing/2014/main" val="1038877011"/>
                    </a:ext>
                  </a:extLst>
                </a:gridCol>
              </a:tblGrid>
              <a:tr h="216391">
                <a:tc>
                  <a:txBody>
                    <a:bodyPr/>
                    <a:lstStyle/>
                    <a:p>
                      <a:r>
                        <a:rPr lang="en-US" sz="1400" noProof="0"/>
                        <a:t>Feature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noProof="0"/>
                        <a:t>SEI / RDD5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noProof="0"/>
                        <a:t>AOM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0778556"/>
                  </a:ext>
                </a:extLst>
              </a:tr>
              <a:tr h="531141">
                <a:tc>
                  <a:txBody>
                    <a:bodyPr/>
                    <a:lstStyle/>
                    <a:p>
                      <a:r>
                        <a:rPr lang="en-US" sz="1400" b="1" noProof="0"/>
                        <a:t>Master pattern generation (</a:t>
                      </a:r>
                      <a:r>
                        <a:rPr lang="en-US" sz="1400" b="1" noProof="0" err="1"/>
                        <a:t>init</a:t>
                      </a:r>
                      <a:r>
                        <a:rPr lang="en-US" sz="1400" b="1" noProof="0"/>
                        <a:t>, firmware)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noProof="0"/>
                        <a:t>Frequency-based</a:t>
                      </a:r>
                      <a:r>
                        <a:rPr lang="en-US" sz="1400" noProof="0"/>
                        <a:t> (gaussian, inverse DCT), or </a:t>
                      </a:r>
                      <a:r>
                        <a:rPr lang="en-US" sz="1400" b="1" noProof="0"/>
                        <a:t>AR</a:t>
                      </a:r>
                      <a:r>
                        <a:rPr lang="en-US" sz="1400" noProof="0"/>
                        <a:t> (</a:t>
                      </a:r>
                      <a:r>
                        <a:rPr lang="en-US" sz="1400" b="1" noProof="0"/>
                        <a:t>6 symmetric coefficients</a:t>
                      </a:r>
                      <a:r>
                        <a:rPr lang="en-US" sz="1400" noProof="0"/>
                        <a:t>, half-diamond shape)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noProof="0"/>
                        <a:t>AR </a:t>
                      </a:r>
                      <a:r>
                        <a:rPr lang="en-US" sz="1400" noProof="0"/>
                        <a:t>(up to </a:t>
                      </a:r>
                      <a:r>
                        <a:rPr lang="en-US" sz="1400" b="1" noProof="0"/>
                        <a:t>25 coefficients</a:t>
                      </a:r>
                      <a:r>
                        <a:rPr lang="en-US" sz="1400" noProof="0"/>
                        <a:t>, rectangle-shaped)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15218300"/>
                  </a:ext>
                </a:extLst>
              </a:tr>
              <a:tr h="373766">
                <a:tc>
                  <a:txBody>
                    <a:bodyPr/>
                    <a:lstStyle/>
                    <a:p>
                      <a:r>
                        <a:rPr lang="en-US" sz="1400" noProof="0"/>
                        <a:t>Master patterns (on-chip memory)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noProof="0"/>
                        <a:t>64x64, </a:t>
                      </a:r>
                      <a:r>
                        <a:rPr lang="en-US" sz="1400" b="1" noProof="0"/>
                        <a:t>up to 10 </a:t>
                      </a:r>
                      <a:r>
                        <a:rPr lang="en-US" sz="1400" noProof="0"/>
                        <a:t>(shared by luma &amp; chroma)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noProof="0"/>
                        <a:t>64x64 luma + 2x 32x32 chroma (4:2:0 mode) or 64x64 (4:4:4 mode)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59518129"/>
                  </a:ext>
                </a:extLst>
              </a:tr>
              <a:tr h="373766">
                <a:tc>
                  <a:txBody>
                    <a:bodyPr/>
                    <a:lstStyle/>
                    <a:p>
                      <a:r>
                        <a:rPr lang="en-US" sz="1400" b="1" noProof="0"/>
                        <a:t>Pattern selection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noProof="0"/>
                        <a:t>Intensity-based (8x8 block average). Per-color.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noProof="0"/>
                        <a:t>Fixed</a:t>
                      </a:r>
                      <a:r>
                        <a:rPr lang="en-US" sz="1400" noProof="0"/>
                        <a:t>: per color plane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7856136"/>
                  </a:ext>
                </a:extLst>
              </a:tr>
              <a:tr h="309782">
                <a:tc>
                  <a:txBody>
                    <a:bodyPr/>
                    <a:lstStyle/>
                    <a:p>
                      <a:r>
                        <a:rPr lang="en-US" sz="1400" noProof="0"/>
                        <a:t>Pseudo-noise generator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noProof="0"/>
                        <a:t>31-bit (32-bit register)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noProof="0"/>
                        <a:t>16-bit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3706134"/>
                  </a:ext>
                </a:extLst>
              </a:tr>
              <a:tr h="531141">
                <a:tc>
                  <a:txBody>
                    <a:bodyPr/>
                    <a:lstStyle/>
                    <a:p>
                      <a:r>
                        <a:rPr lang="en-US" sz="1400" noProof="0"/>
                        <a:t>Randomization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noProof="0"/>
                        <a:t>Pseudo-random x/y offset within pattern, every 16x16 block</a:t>
                      </a:r>
                    </a:p>
                    <a:p>
                      <a:r>
                        <a:rPr lang="en-US" sz="1400" noProof="0"/>
                        <a:t>+ flip sign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noProof="0"/>
                        <a:t>Pseudo-random x/y offset within pattern, every 32x32 block (or 16x16 for chroma)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3258876"/>
                  </a:ext>
                </a:extLst>
              </a:tr>
              <a:tr h="373766">
                <a:tc>
                  <a:txBody>
                    <a:bodyPr/>
                    <a:lstStyle/>
                    <a:p>
                      <a:r>
                        <a:rPr lang="en-US" sz="1400" noProof="0"/>
                        <a:t>Scaling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noProof="0"/>
                        <a:t>Intensity-based (8x8 block average), </a:t>
                      </a:r>
                      <a:r>
                        <a:rPr lang="en-US" sz="1400" b="1" noProof="0"/>
                        <a:t>stepwise</a:t>
                      </a:r>
                      <a:r>
                        <a:rPr lang="en-US" sz="1400" noProof="0"/>
                        <a:t> function. Per-color.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noProof="0"/>
                        <a:t>Luma or </a:t>
                      </a:r>
                      <a:r>
                        <a:rPr lang="en-US" sz="1400" b="1" noProof="0"/>
                        <a:t>color-mix </a:t>
                      </a:r>
                      <a:r>
                        <a:rPr lang="en-US" sz="1400" noProof="0"/>
                        <a:t>based, (pixel-based), </a:t>
                      </a:r>
                      <a:r>
                        <a:rPr lang="en-US" sz="1400" b="1" noProof="0"/>
                        <a:t>piecewise-linear </a:t>
                      </a:r>
                      <a:r>
                        <a:rPr lang="en-US" sz="1400" noProof="0"/>
                        <a:t>function.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97709597"/>
                  </a:ext>
                </a:extLst>
              </a:tr>
              <a:tr h="531141">
                <a:tc>
                  <a:txBody>
                    <a:bodyPr/>
                    <a:lstStyle/>
                    <a:p>
                      <a:r>
                        <a:rPr lang="en-US" sz="1400" noProof="0"/>
                        <a:t>Deblocking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noProof="0"/>
                        <a:t>8x8, mix of pre-computed attenuation (horizontal edges) and live </a:t>
                      </a:r>
                      <a:r>
                        <a:rPr lang="en-US" sz="1400" b="1" noProof="0"/>
                        <a:t>filtering</a:t>
                      </a:r>
                      <a:r>
                        <a:rPr lang="en-US" sz="1400" noProof="0"/>
                        <a:t> (vertical edges, ¼ ½ ¼)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noProof="0"/>
                        <a:t>2-pixel </a:t>
                      </a:r>
                      <a:r>
                        <a:rPr lang="en-US" sz="1400" b="1" noProof="0"/>
                        <a:t>overlap</a:t>
                      </a:r>
                      <a:r>
                        <a:rPr lang="en-US" sz="1400" noProof="0"/>
                        <a:t> (right &amp; bottom) = live filtering, per 32x32 block. Non-trivial coefficients (17/27 or 22/23)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79354553"/>
                  </a:ext>
                </a:extLst>
              </a:tr>
              <a:tr h="321103">
                <a:tc>
                  <a:txBody>
                    <a:bodyPr/>
                    <a:lstStyle/>
                    <a:p>
                      <a:r>
                        <a:rPr lang="en-US" sz="1400" noProof="0"/>
                        <a:t>Clipping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noProof="0"/>
                        <a:t>Fixed (full range)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noProof="0"/>
                        <a:t>Flexible (full/legal)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90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755968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4F79B2-12D0-4610-BA32-A6A44547F1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SEI.FF, SEI.AR or AOM </a:t>
            </a:r>
            <a:r>
              <a:rPr lang="en-US" err="1"/>
              <a:t>paramters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7325858-D955-485B-A3F5-9181E896F2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4/27/2022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3E4538E-76E0-4345-BCB4-21D8A0F972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FF05F1E-017C-4D6F-B487-C4A9B10097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11</a:t>
            </a:fld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EF3D8FF-28D4-44F9-A053-50057B93211D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/>
              <a:t>Non-issue as pattern generation can be done in firmware</a:t>
            </a:r>
          </a:p>
          <a:p>
            <a:pPr lvl="1"/>
            <a:r>
              <a:rPr lang="en-US"/>
              <a:t>Also: converting frequency-based to AR is possible</a:t>
            </a:r>
          </a:p>
          <a:p>
            <a:r>
              <a:rPr lang="en-US"/>
              <a:t>Non-issue for scaling function too (converted to LUT)</a:t>
            </a:r>
          </a:p>
          <a:p>
            <a:pPr lvl="1"/>
            <a:r>
              <a:rPr lang="en-US"/>
              <a:t>Also: converting step-wise to piecewise-linear is possible</a:t>
            </a:r>
          </a:p>
          <a:p>
            <a:pPr lvl="1"/>
            <a:endParaRPr lang="en-US"/>
          </a:p>
          <a:p>
            <a:r>
              <a:rPr lang="en-US"/>
              <a:t>Output of configuration decoding/pattern generation stage:</a:t>
            </a:r>
          </a:p>
          <a:p>
            <a:pPr lvl="1"/>
            <a:r>
              <a:rPr lang="en-US"/>
              <a:t>A set of 8 64x64 patterns for luma, and a set of 8 patterns for chroma (32x32 in 4:2:0 mode)</a:t>
            </a:r>
          </a:p>
          <a:p>
            <a:pPr lvl="1"/>
            <a:r>
              <a:rPr lang="en-US"/>
              <a:t>Scaling LUTs (one per color component)</a:t>
            </a:r>
          </a:p>
          <a:p>
            <a:pPr lvl="1"/>
            <a:r>
              <a:rPr lang="en-US"/>
              <a:t>Pattern selection LUTs (one per color component)</a:t>
            </a:r>
          </a:p>
          <a:p>
            <a:pPr marL="0" indent="0">
              <a:buNone/>
            </a:pPr>
            <a:endParaRPr lang="en-US"/>
          </a:p>
          <a:p>
            <a:pPr marL="0" indent="0">
              <a:buNone/>
            </a:pPr>
            <a:r>
              <a:rPr lang="en-US">
                <a:sym typeface="Wingdings" panose="05000000000000000000" pitchFamily="2" charset="2"/>
              </a:rPr>
              <a:t> </a:t>
            </a:r>
            <a:r>
              <a:rPr lang="en-US" b="1">
                <a:sym typeface="Wingdings" panose="05000000000000000000" pitchFamily="2" charset="2"/>
              </a:rPr>
              <a:t>Focus effort on low-level (hardware)</a:t>
            </a:r>
            <a:endParaRPr lang="en-US" b="1"/>
          </a:p>
          <a:p>
            <a:pPr lvl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60876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03B4B3-4AF5-464C-8B91-7AB0E339AB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Randomization comparison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23816BE-EB5E-4FAA-AD3A-7E69B9E223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noProof="1" smtClean="0"/>
              <a:t>4/27/2022</a:t>
            </a:fld>
            <a:endParaRPr lang="en-US" noProof="1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7FA95A8-FEE9-474A-881F-B8EEC1195A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1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1BEE629-164F-4B4D-BA0E-1158EE2A7A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noProof="1" smtClean="0"/>
              <a:t>12</a:t>
            </a:fld>
            <a:endParaRPr lang="en-US" noProof="1"/>
          </a:p>
        </p:txBody>
      </p:sp>
      <p:pic>
        <p:nvPicPr>
          <p:cNvPr id="7" name="Picture 6" descr="A close up of a carpet&#10;&#10;Description automatically generated with low confidence">
            <a:extLst>
              <a:ext uri="{FF2B5EF4-FFF2-40B4-BE49-F238E27FC236}">
                <a16:creationId xmlns:a16="http://schemas.microsoft.com/office/drawing/2014/main" id="{1EE81869-9021-4F8C-A64D-C87A748CF5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384" y="1775633"/>
            <a:ext cx="4408977" cy="3306733"/>
          </a:xfrm>
          <a:prstGeom prst="rect">
            <a:avLst/>
          </a:prstGeom>
        </p:spPr>
      </p:pic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D8EB8B9-8464-4DBB-BDB8-D161CF0803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7354" y="1775633"/>
            <a:ext cx="4408977" cy="330673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359EE4E5-AC6E-4A43-B2DF-E9ABC1E3A47C}"/>
              </a:ext>
            </a:extLst>
          </p:cNvPr>
          <p:cNvSpPr txBox="1"/>
          <p:nvPr/>
        </p:nvSpPr>
        <p:spPr>
          <a:xfrm>
            <a:off x="2792617" y="4495807"/>
            <a:ext cx="586595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b="1" noProof="1">
                <a:solidFill>
                  <a:schemeClr val="bg1"/>
                </a:solidFill>
              </a:rPr>
              <a:t>RDD5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609F0C0-0233-418F-AEB3-ECBFEF84C370}"/>
              </a:ext>
            </a:extLst>
          </p:cNvPr>
          <p:cNvSpPr txBox="1"/>
          <p:nvPr/>
        </p:nvSpPr>
        <p:spPr>
          <a:xfrm>
            <a:off x="8488544" y="4495807"/>
            <a:ext cx="586595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fr-FR" b="1" noProof="1">
                <a:solidFill>
                  <a:schemeClr val="bg1"/>
                </a:solidFill>
              </a:rPr>
              <a:t>A</a:t>
            </a:r>
            <a:r>
              <a:rPr lang="en-US" b="1" noProof="1">
                <a:solidFill>
                  <a:schemeClr val="bg1"/>
                </a:solidFill>
              </a:rPr>
              <a:t>OM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76E8449-F87C-4B80-82D1-C36542921188}"/>
              </a:ext>
            </a:extLst>
          </p:cNvPr>
          <p:cNvSpPr txBox="1"/>
          <p:nvPr/>
        </p:nvSpPr>
        <p:spPr>
          <a:xfrm>
            <a:off x="1103303" y="5312717"/>
            <a:ext cx="6760537" cy="64633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1400" noProof="1">
                <a:solidFill>
                  <a:schemeClr val="tx1"/>
                </a:solidFill>
              </a:rPr>
              <a:t>Test above on 640x480 picture. </a:t>
            </a:r>
            <a:r>
              <a:rPr lang="en-US" sz="1400" b="1" noProof="1">
                <a:solidFill>
                  <a:schemeClr val="tx1"/>
                </a:solidFill>
              </a:rPr>
              <a:t>Visible repetitions in AOM.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noProof="1"/>
              <a:t>Worse in color: chroma synchronized in AOM, independent in RDD5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noProof="1"/>
              <a:t>Not improved in video mode (vs still), maybe even worse</a:t>
            </a:r>
          </a:p>
        </p:txBody>
      </p:sp>
      <p:pic>
        <p:nvPicPr>
          <p:cNvPr id="15" name="Picture 14" descr="A picture containing fabric&#10;&#10;Description automatically generated">
            <a:extLst>
              <a:ext uri="{FF2B5EF4-FFF2-40B4-BE49-F238E27FC236}">
                <a16:creationId xmlns:a16="http://schemas.microsoft.com/office/drawing/2014/main" id="{9D0624EC-130B-4636-8608-D1511A659F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79057" y="3196902"/>
            <a:ext cx="609600" cy="60960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0654FF8D-77C4-4791-A424-F26B46EE48A5}"/>
              </a:ext>
            </a:extLst>
          </p:cNvPr>
          <p:cNvSpPr txBox="1"/>
          <p:nvPr/>
        </p:nvSpPr>
        <p:spPr>
          <a:xfrm>
            <a:off x="5585524" y="3908759"/>
            <a:ext cx="796665" cy="43088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fr-FR" sz="1400" err="1">
                <a:solidFill>
                  <a:schemeClr val="tx1"/>
                </a:solidFill>
              </a:rPr>
              <a:t>same</a:t>
            </a:r>
            <a:r>
              <a:rPr lang="fr-FR" sz="1400"/>
              <a:t> pattern</a:t>
            </a:r>
            <a:endParaRPr lang="en-US" sz="1400"/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CF7D8BC7-6015-4C29-A1BD-DB617268BAA0}"/>
              </a:ext>
            </a:extLst>
          </p:cNvPr>
          <p:cNvCxnSpPr>
            <a:cxnSpLocks/>
          </p:cNvCxnSpPr>
          <p:nvPr/>
        </p:nvCxnSpPr>
        <p:spPr>
          <a:xfrm flipH="1" flipV="1">
            <a:off x="5534709" y="2920879"/>
            <a:ext cx="288696" cy="158032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90EA93D0-6327-400B-BF9A-B6D171D04B06}"/>
              </a:ext>
            </a:extLst>
          </p:cNvPr>
          <p:cNvCxnSpPr>
            <a:cxnSpLocks/>
          </p:cNvCxnSpPr>
          <p:nvPr/>
        </p:nvCxnSpPr>
        <p:spPr>
          <a:xfrm flipV="1">
            <a:off x="6096000" y="2915247"/>
            <a:ext cx="288696" cy="158032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871987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78CB89-683B-4752-8433-80381E034D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Proposed randomization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DDC9641-69D7-49B8-AB83-45057A9DE3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4/27/2022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6168FA4-4F5F-4FEB-A12F-07BDC7BBD2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BF2B7D2-1345-4775-81DC-5C48F4ED57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13</a:t>
            </a:fld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4E8BF0F-1229-419F-BADD-888C42C6D7CC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/>
              <a:t>16x16 blocks (32x32 is too large)</a:t>
            </a:r>
          </a:p>
          <a:p>
            <a:r>
              <a:rPr lang="en-US"/>
              <a:t>32-bit random generator (RDD5: a single XOR)</a:t>
            </a:r>
          </a:p>
          <a:p>
            <a:r>
              <a:rPr lang="en-US"/>
              <a:t>Modulo too complex </a:t>
            </a:r>
            <a:r>
              <a:rPr lang="en-US">
                <a:sym typeface="Wingdings" panose="05000000000000000000" pitchFamily="2" charset="2"/>
              </a:rPr>
              <a:t></a:t>
            </a:r>
            <a:r>
              <a:rPr lang="en-US"/>
              <a:t> use another trick</a:t>
            </a:r>
          </a:p>
          <a:p>
            <a:pPr lvl="1"/>
            <a:r>
              <a:rPr lang="en-US"/>
              <a:t>Multiply (simple factor) + mask</a:t>
            </a:r>
          </a:p>
          <a:p>
            <a:r>
              <a:rPr lang="en-US"/>
              <a:t>Random flip sign as in RDD5</a:t>
            </a:r>
          </a:p>
          <a:p>
            <a:r>
              <a:rPr lang="en-US"/>
              <a:t>Offset alignment (4-pixel): lower timing constraints for pattern memory + scrambles more</a:t>
            </a:r>
          </a:p>
        </p:txBody>
      </p:sp>
    </p:spTree>
    <p:extLst>
      <p:ext uri="{BB962C8B-B14F-4D97-AF65-F5344CB8AC3E}">
        <p14:creationId xmlns:p14="http://schemas.microsoft.com/office/powerpoint/2010/main" val="8481395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E0D42CCC-D6FC-42C1-8B12-EA79D26DAC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Actual film: grain size vs exposure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CD52416-0A14-4133-B2C1-2D28268082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4/27/2022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D44A6B0-E074-4D5E-ADD0-6733781F87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744C172-B873-4A35-97B3-963EB7B01C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14</a:t>
            </a:fld>
            <a:endParaRPr lang="en-US"/>
          </a:p>
        </p:txBody>
      </p:sp>
      <p:pic>
        <p:nvPicPr>
          <p:cNvPr id="9" name="Picture 8" descr="Graphical user interface&#10;&#10;Description automatically generated with low confidence">
            <a:extLst>
              <a:ext uri="{FF2B5EF4-FFF2-40B4-BE49-F238E27FC236}">
                <a16:creationId xmlns:a16="http://schemas.microsoft.com/office/drawing/2014/main" id="{BD00B78E-091C-4E17-B10E-37A3B2C007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6976" y="1755562"/>
            <a:ext cx="3882867" cy="971655"/>
          </a:xfrm>
          <a:prstGeom prst="rect">
            <a:avLst/>
          </a:prstGeom>
        </p:spPr>
      </p:pic>
      <p:pic>
        <p:nvPicPr>
          <p:cNvPr id="11" name="Picture 10" descr="A picture containing text, person&#10;&#10;Description automatically generated">
            <a:extLst>
              <a:ext uri="{FF2B5EF4-FFF2-40B4-BE49-F238E27FC236}">
                <a16:creationId xmlns:a16="http://schemas.microsoft.com/office/drawing/2014/main" id="{4031C45B-846F-4FF1-99F6-0002D495C8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41589" y="2714378"/>
            <a:ext cx="3882867" cy="977294"/>
          </a:xfrm>
          <a:prstGeom prst="rect">
            <a:avLst/>
          </a:prstGeom>
        </p:spPr>
      </p:pic>
      <p:pic>
        <p:nvPicPr>
          <p:cNvPr id="13" name="Picture 12" descr="Graphical user interface&#10;&#10;Description automatically generated with low confidence">
            <a:extLst>
              <a:ext uri="{FF2B5EF4-FFF2-40B4-BE49-F238E27FC236}">
                <a16:creationId xmlns:a16="http://schemas.microsoft.com/office/drawing/2014/main" id="{3A91B4D3-6E96-4D2E-A9B7-6CAE69C3AB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36680" y="3674694"/>
            <a:ext cx="3887775" cy="971944"/>
          </a:xfrm>
          <a:prstGeom prst="rect">
            <a:avLst/>
          </a:prstGeom>
        </p:spPr>
      </p:pic>
      <p:pic>
        <p:nvPicPr>
          <p:cNvPr id="15" name="Picture 14" descr="Graphical user interface&#10;&#10;Description automatically generated">
            <a:extLst>
              <a:ext uri="{FF2B5EF4-FFF2-40B4-BE49-F238E27FC236}">
                <a16:creationId xmlns:a16="http://schemas.microsoft.com/office/drawing/2014/main" id="{F2ABD0A8-9077-436E-A9A8-4EDCCE54DED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54583" y="4638811"/>
            <a:ext cx="3865260" cy="97194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4D5BAB65-BFFF-459C-8F54-45956390F8B1}"/>
              </a:ext>
            </a:extLst>
          </p:cNvPr>
          <p:cNvSpPr txBox="1"/>
          <p:nvPr/>
        </p:nvSpPr>
        <p:spPr>
          <a:xfrm>
            <a:off x="7732861" y="5718477"/>
            <a:ext cx="646981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1400"/>
              <a:t>o</a:t>
            </a:r>
            <a:r>
              <a:rPr lang="en-US" sz="1400">
                <a:solidFill>
                  <a:schemeClr val="tx1"/>
                </a:solidFill>
              </a:rPr>
              <a:t>riginal</a:t>
            </a:r>
            <a:endParaRPr lang="en-US" sz="140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31248FC-159D-40EA-83D7-CE1903DB5C69}"/>
              </a:ext>
            </a:extLst>
          </p:cNvPr>
          <p:cNvSpPr txBox="1"/>
          <p:nvPr/>
        </p:nvSpPr>
        <p:spPr>
          <a:xfrm>
            <a:off x="8632885" y="5718477"/>
            <a:ext cx="957532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1400"/>
              <a:t>denoised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A990E4D-2C52-4538-84EC-31502DA13437}"/>
              </a:ext>
            </a:extLst>
          </p:cNvPr>
          <p:cNvSpPr txBox="1"/>
          <p:nvPr/>
        </p:nvSpPr>
        <p:spPr>
          <a:xfrm>
            <a:off x="9886422" y="5718477"/>
            <a:ext cx="296173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1400"/>
              <a:t>diff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473BB3D-5FB5-4714-BA4A-C978B3F5BFA2}"/>
              </a:ext>
            </a:extLst>
          </p:cNvPr>
          <p:cNvSpPr txBox="1"/>
          <p:nvPr/>
        </p:nvSpPr>
        <p:spPr>
          <a:xfrm>
            <a:off x="10540472" y="5718477"/>
            <a:ext cx="805132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1400"/>
              <a:t>FFT cloud</a:t>
            </a:r>
          </a:p>
        </p:txBody>
      </p:sp>
      <p:pic>
        <p:nvPicPr>
          <p:cNvPr id="21" name="Picture 20" descr="A large group of people marching&#10;&#10;Description automatically generated with medium confidence">
            <a:extLst>
              <a:ext uri="{FF2B5EF4-FFF2-40B4-BE49-F238E27FC236}">
                <a16:creationId xmlns:a16="http://schemas.microsoft.com/office/drawing/2014/main" id="{65BDCF47-C36E-420A-9438-8CADE46AF48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5164" y="1755562"/>
            <a:ext cx="5896480" cy="3316770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6006423F-E2A7-4469-AFA0-2B0FEAE016D8}"/>
              </a:ext>
            </a:extLst>
          </p:cNvPr>
          <p:cNvSpPr/>
          <p:nvPr/>
        </p:nvSpPr>
        <p:spPr>
          <a:xfrm>
            <a:off x="5435058" y="4702311"/>
            <a:ext cx="206239" cy="20623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66C9F3B8-B190-4701-99B3-659E05ACBA4C}"/>
              </a:ext>
            </a:extLst>
          </p:cNvPr>
          <p:cNvSpPr/>
          <p:nvPr/>
        </p:nvSpPr>
        <p:spPr>
          <a:xfrm>
            <a:off x="5116748" y="4632460"/>
            <a:ext cx="206239" cy="20623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2DCB8F9C-73EE-44CD-83C3-BA32841FCC2C}"/>
              </a:ext>
            </a:extLst>
          </p:cNvPr>
          <p:cNvSpPr/>
          <p:nvPr/>
        </p:nvSpPr>
        <p:spPr>
          <a:xfrm>
            <a:off x="6114800" y="2097877"/>
            <a:ext cx="206239" cy="20623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97A483C4-1168-4670-A8FD-73A6667947CC}"/>
              </a:ext>
            </a:extLst>
          </p:cNvPr>
          <p:cNvSpPr/>
          <p:nvPr/>
        </p:nvSpPr>
        <p:spPr>
          <a:xfrm>
            <a:off x="2386550" y="2855391"/>
            <a:ext cx="206239" cy="20623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ED5EA81-CE24-4414-8479-F48315ED1860}"/>
              </a:ext>
            </a:extLst>
          </p:cNvPr>
          <p:cNvSpPr txBox="1"/>
          <p:nvPr/>
        </p:nvSpPr>
        <p:spPr>
          <a:xfrm>
            <a:off x="775164" y="5261128"/>
            <a:ext cx="5896480" cy="64633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1400" dirty="0">
                <a:solidFill>
                  <a:schemeClr val="tx1"/>
                </a:solidFill>
              </a:rPr>
              <a:t>Kodak Vision 250D, 1 pixel = 17um (color film; just showing luma here)</a:t>
            </a:r>
          </a:p>
          <a:p>
            <a:r>
              <a:rPr lang="en-US" sz="1400" dirty="0">
                <a:solidFill>
                  <a:schemeClr val="tx1"/>
                </a:solidFill>
              </a:rPr>
              <a:t>Both grain amplitude and size/sharpness depend on exposure</a:t>
            </a:r>
          </a:p>
          <a:p>
            <a:r>
              <a:rPr lang="en-US" sz="1400" dirty="0">
                <a:sym typeface="Wingdings" panose="05000000000000000000" pitchFamily="2" charset="2"/>
              </a:rPr>
              <a:t> </a:t>
            </a:r>
            <a:r>
              <a:rPr lang="en-US" sz="1400" b="1" dirty="0">
                <a:sym typeface="Wingdings" panose="05000000000000000000" pitchFamily="2" charset="2"/>
              </a:rPr>
              <a:t>Need multiple patterns within a picture</a:t>
            </a:r>
            <a:endParaRPr 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35533074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76B854-2DEC-4CD9-8107-BE1D34D464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Actual film: grain size vs exposure #2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5A27892-81C0-4977-AE3D-51B41E7F05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4/27/2022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8F85E08-18EB-458A-8853-69E140B69E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72DC871-3326-496B-BEC6-3A41D888DC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15</a:t>
            </a:fld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1DFB4F2-1DBA-473E-B88B-D9C13C7249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0984" y="1997151"/>
            <a:ext cx="3240000" cy="3240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B3E839C-6D9D-4B6D-B12A-6E09887E6D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01100" y="1997151"/>
            <a:ext cx="3240000" cy="3240000"/>
          </a:xfrm>
          <a:prstGeom prst="rect">
            <a:avLst/>
          </a:prstGeom>
        </p:spPr>
      </p:pic>
      <p:pic>
        <p:nvPicPr>
          <p:cNvPr id="15" name="Picture 14" descr="A picture containing car, outdoor, tree, grass&#10;&#10;Description automatically generated">
            <a:extLst>
              <a:ext uri="{FF2B5EF4-FFF2-40B4-BE49-F238E27FC236}">
                <a16:creationId xmlns:a16="http://schemas.microsoft.com/office/drawing/2014/main" id="{87FE2B2A-20CC-4DDD-9F0A-6AEA70B42A3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0868" y="1997151"/>
            <a:ext cx="3240000" cy="324000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9E9A74CF-1DC2-4790-818C-21730083982A}"/>
              </a:ext>
            </a:extLst>
          </p:cNvPr>
          <p:cNvSpPr txBox="1"/>
          <p:nvPr/>
        </p:nvSpPr>
        <p:spPr>
          <a:xfrm>
            <a:off x="1431102" y="5376006"/>
            <a:ext cx="2259532" cy="64633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4000 dpi scanner output</a:t>
            </a:r>
          </a:p>
          <a:p>
            <a:pPr algn="ctr"/>
            <a:r>
              <a:rPr lang="en-US" sz="1400" dirty="0">
                <a:solidFill>
                  <a:schemeClr val="tx1"/>
                </a:solidFill>
              </a:rPr>
              <a:t>1 pix = 6.4 </a:t>
            </a:r>
            <a:r>
              <a:rPr lang="el-GR" sz="1400" dirty="0">
                <a:solidFill>
                  <a:schemeClr val="tx1"/>
                </a:solidFill>
              </a:rPr>
              <a:t>μ</a:t>
            </a:r>
            <a:r>
              <a:rPr lang="en-US" sz="1400" dirty="0">
                <a:solidFill>
                  <a:schemeClr val="tx1"/>
                </a:solidFill>
              </a:rPr>
              <a:t>m</a:t>
            </a:r>
          </a:p>
          <a:p>
            <a:pPr algn="ctr"/>
            <a:r>
              <a:rPr lang="en-US" sz="1400" dirty="0">
                <a:solidFill>
                  <a:schemeClr val="tx1"/>
                </a:solidFill>
              </a:rPr>
              <a:t>Fuji S400 film (still picture) </a:t>
            </a:r>
            <a:endParaRPr lang="en-US" sz="1400" b="1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2A266B4-101C-4CE0-AF8A-A5918BE7CF37}"/>
              </a:ext>
            </a:extLst>
          </p:cNvPr>
          <p:cNvSpPr txBox="1"/>
          <p:nvPr/>
        </p:nvSpPr>
        <p:spPr>
          <a:xfrm>
            <a:off x="4966234" y="5377802"/>
            <a:ext cx="2259532" cy="64633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Raw negative</a:t>
            </a:r>
          </a:p>
          <a:p>
            <a:pPr algn="ctr"/>
            <a:r>
              <a:rPr lang="en-US" sz="1400" dirty="0">
                <a:solidFill>
                  <a:schemeClr val="tx1"/>
                </a:solidFill>
              </a:rPr>
              <a:t>150x microscope view</a:t>
            </a:r>
          </a:p>
          <a:p>
            <a:pPr algn="ctr"/>
            <a:r>
              <a:rPr lang="en-US" sz="1400" dirty="0">
                <a:solidFill>
                  <a:schemeClr val="tx1"/>
                </a:solidFill>
              </a:rPr>
              <a:t>1 pix = 0.6</a:t>
            </a:r>
            <a:r>
              <a:rPr lang="el-GR" sz="1400" dirty="0">
                <a:solidFill>
                  <a:schemeClr val="tx1"/>
                </a:solidFill>
              </a:rPr>
              <a:t> μ</a:t>
            </a:r>
            <a:r>
              <a:rPr lang="en-US" sz="1400" dirty="0">
                <a:solidFill>
                  <a:schemeClr val="tx1"/>
                </a:solidFill>
              </a:rPr>
              <a:t>m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CC95EBD-623F-4C89-A99E-47110749DBCE}"/>
              </a:ext>
            </a:extLst>
          </p:cNvPr>
          <p:cNvSpPr txBox="1"/>
          <p:nvPr/>
        </p:nvSpPr>
        <p:spPr>
          <a:xfrm>
            <a:off x="8591334" y="5377802"/>
            <a:ext cx="2259532" cy="64633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Raw negative</a:t>
            </a:r>
          </a:p>
          <a:p>
            <a:pPr algn="ctr"/>
            <a:r>
              <a:rPr lang="en-US" sz="1400" dirty="0">
                <a:solidFill>
                  <a:schemeClr val="tx1"/>
                </a:solidFill>
              </a:rPr>
              <a:t>500x microscope view</a:t>
            </a:r>
          </a:p>
          <a:p>
            <a:pPr algn="ctr"/>
            <a:r>
              <a:rPr lang="en-US" sz="1400" dirty="0">
                <a:solidFill>
                  <a:schemeClr val="tx1"/>
                </a:solidFill>
              </a:rPr>
              <a:t>1 pix = 0.16 </a:t>
            </a:r>
            <a:r>
              <a:rPr lang="el-GR" sz="1400" dirty="0">
                <a:solidFill>
                  <a:schemeClr val="tx1"/>
                </a:solidFill>
              </a:rPr>
              <a:t>μ</a:t>
            </a:r>
            <a:r>
              <a:rPr lang="en-US" sz="1400" dirty="0">
                <a:solidFill>
                  <a:schemeClr val="tx1"/>
                </a:solidFill>
              </a:rPr>
              <a:t>m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FD591CFA-0C19-4EFC-AB7A-E0EEA4089B28}"/>
              </a:ext>
            </a:extLst>
          </p:cNvPr>
          <p:cNvSpPr/>
          <p:nvPr/>
        </p:nvSpPr>
        <p:spPr>
          <a:xfrm>
            <a:off x="3442234" y="4561379"/>
            <a:ext cx="496800" cy="496800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3636E2B-498A-4CB3-83D9-6F9AFD297EA4}"/>
              </a:ext>
            </a:extLst>
          </p:cNvPr>
          <p:cNvSpPr txBox="1"/>
          <p:nvPr/>
        </p:nvSpPr>
        <p:spPr>
          <a:xfrm>
            <a:off x="3378489" y="4717446"/>
            <a:ext cx="586595" cy="18466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1200" noProof="1">
                <a:solidFill>
                  <a:schemeClr val="bg1"/>
                </a:solidFill>
              </a:rPr>
              <a:t>1mm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D2D97DC-0EE7-43EC-A93F-CE5053F65A27}"/>
              </a:ext>
            </a:extLst>
          </p:cNvPr>
          <p:cNvSpPr/>
          <p:nvPr/>
        </p:nvSpPr>
        <p:spPr>
          <a:xfrm>
            <a:off x="7021327" y="4532579"/>
            <a:ext cx="525600" cy="525600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FF3F955-86C6-4276-997D-4785DC2FB63E}"/>
              </a:ext>
            </a:extLst>
          </p:cNvPr>
          <p:cNvSpPr txBox="1"/>
          <p:nvPr/>
        </p:nvSpPr>
        <p:spPr>
          <a:xfrm>
            <a:off x="6988040" y="4610686"/>
            <a:ext cx="586595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1200" noProof="1">
                <a:solidFill>
                  <a:schemeClr val="bg1"/>
                </a:solidFill>
              </a:rPr>
              <a:t>100</a:t>
            </a:r>
            <a:br>
              <a:rPr lang="en-US" sz="1200" noProof="1">
                <a:solidFill>
                  <a:schemeClr val="bg1"/>
                </a:solidFill>
              </a:rPr>
            </a:br>
            <a:r>
              <a:rPr lang="el-GR" sz="1200" noProof="1">
                <a:solidFill>
                  <a:schemeClr val="bg1"/>
                </a:solidFill>
              </a:rPr>
              <a:t>μ</a:t>
            </a:r>
            <a:r>
              <a:rPr lang="en-US" sz="1200" noProof="1">
                <a:solidFill>
                  <a:schemeClr val="bg1"/>
                </a:solidFill>
              </a:rPr>
              <a:t>m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805DF0B3-4903-414D-B8F6-EF40DA61D13C}"/>
              </a:ext>
            </a:extLst>
          </p:cNvPr>
          <p:cNvSpPr/>
          <p:nvPr/>
        </p:nvSpPr>
        <p:spPr>
          <a:xfrm>
            <a:off x="10922940" y="4842738"/>
            <a:ext cx="212400" cy="212400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3CF90C30-6A58-4F8C-BAF0-A93DE9135776}"/>
              </a:ext>
            </a:extLst>
          </p:cNvPr>
          <p:cNvSpPr txBox="1"/>
          <p:nvPr/>
        </p:nvSpPr>
        <p:spPr>
          <a:xfrm>
            <a:off x="10289526" y="4860919"/>
            <a:ext cx="586595" cy="18466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1200" noProof="1">
                <a:solidFill>
                  <a:schemeClr val="bg1"/>
                </a:solidFill>
              </a:rPr>
              <a:t>10 </a:t>
            </a:r>
            <a:r>
              <a:rPr lang="el-GR" sz="1200" noProof="1">
                <a:solidFill>
                  <a:schemeClr val="bg1"/>
                </a:solidFill>
              </a:rPr>
              <a:t>μ</a:t>
            </a:r>
            <a:r>
              <a:rPr lang="en-US" sz="1200" noProof="1">
                <a:solidFill>
                  <a:schemeClr val="bg1"/>
                </a:solidFill>
              </a:rPr>
              <a:t>m</a:t>
            </a:r>
          </a:p>
        </p:txBody>
      </p:sp>
    </p:spTree>
    <p:extLst>
      <p:ext uri="{BB962C8B-B14F-4D97-AF65-F5344CB8AC3E}">
        <p14:creationId xmlns:p14="http://schemas.microsoft.com/office/powerpoint/2010/main" val="87586744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0A8B811C-B923-4817-9717-AD0DD04D2B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Proposed multi-pattern design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E17E33-90E2-4496-BE3C-19ED41B9D0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FE9D6-E73E-A846-B24E-781510D5AD7F}" type="datetime1">
              <a:rPr lang="en-US" smtClean="0"/>
              <a:t>4/27/2022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1D8A3A-39F7-4D8E-8E43-346C624461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BFF3B4-75E6-4723-8E4D-6C3A974602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16</a:t>
            </a:fld>
            <a:endParaRPr lang="en-US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E37C26A-48FF-42B7-B37B-4F53C618C85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6" y="1819275"/>
            <a:ext cx="6900232" cy="4441825"/>
          </a:xfrm>
        </p:spPr>
        <p:txBody>
          <a:bodyPr>
            <a:normAutofit fontScale="92500" lnSpcReduction="10000"/>
          </a:bodyPr>
          <a:lstStyle/>
          <a:p>
            <a:r>
              <a:rPr lang="en-US"/>
              <a:t>Pixel-wise </a:t>
            </a:r>
            <a:r>
              <a:rPr lang="en-US">
                <a:sym typeface="Wingdings" panose="05000000000000000000" pitchFamily="2" charset="2"/>
              </a:rPr>
              <a:t> no line buffer</a:t>
            </a:r>
          </a:p>
          <a:p>
            <a:r>
              <a:rPr lang="en-US">
                <a:sym typeface="Wingdings" panose="05000000000000000000" pitchFamily="2" charset="2"/>
              </a:rPr>
              <a:t>Patterns have to be correlated at generation time (same seed, or incremental layers, </a:t>
            </a:r>
            <a:r>
              <a:rPr lang="en-US" err="1">
                <a:sym typeface="Wingdings" panose="05000000000000000000" pitchFamily="2" charset="2"/>
              </a:rPr>
              <a:t>etc</a:t>
            </a:r>
            <a:r>
              <a:rPr lang="en-US">
                <a:sym typeface="Wingdings" panose="05000000000000000000" pitchFamily="2" charset="2"/>
              </a:rPr>
              <a:t>)</a:t>
            </a:r>
          </a:p>
          <a:p>
            <a:pPr lvl="1"/>
            <a:r>
              <a:rPr lang="en-US">
                <a:sym typeface="Wingdings" panose="05000000000000000000" pitchFamily="2" charset="2"/>
              </a:rPr>
              <a:t>Easy for both frequency-based and AR</a:t>
            </a:r>
          </a:p>
          <a:p>
            <a:pPr marL="457200" lvl="1" indent="0">
              <a:buNone/>
            </a:pPr>
            <a:endParaRPr lang="en-US">
              <a:sym typeface="Wingdings" panose="05000000000000000000" pitchFamily="2" charset="2"/>
            </a:endParaRPr>
          </a:p>
          <a:p>
            <a:r>
              <a:rPr lang="en-US"/>
              <a:t>Adapt pattern number to what device supports :</a:t>
            </a:r>
          </a:p>
          <a:p>
            <a:pPr lvl="1"/>
            <a:r>
              <a:rPr lang="en-US"/>
              <a:t>Just signal them by order of importance</a:t>
            </a:r>
          </a:p>
          <a:p>
            <a:pPr lvl="1"/>
            <a:r>
              <a:rPr lang="en-US"/>
              <a:t>We recommend 8 patterns for luma + 8 for chroma.</a:t>
            </a:r>
          </a:p>
          <a:p>
            <a:pPr lvl="1"/>
            <a:r>
              <a:rPr lang="en-US"/>
              <a:t>Could reduce to 4 + interpolation</a:t>
            </a:r>
            <a:endParaRPr lang="en-US">
              <a:sym typeface="Wingdings" panose="05000000000000000000" pitchFamily="2" charset="2"/>
            </a:endParaRPr>
          </a:p>
          <a:p>
            <a:pPr marL="0" indent="0">
              <a:buNone/>
            </a:pPr>
            <a:endParaRPr lang="en-US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A87D8A7-5EB2-487B-826D-30FC48CF45D6}"/>
              </a:ext>
            </a:extLst>
          </p:cNvPr>
          <p:cNvCxnSpPr>
            <a:cxnSpLocks/>
          </p:cNvCxnSpPr>
          <p:nvPr/>
        </p:nvCxnSpPr>
        <p:spPr>
          <a:xfrm rot="16200000" flipH="1">
            <a:off x="9512300" y="4590120"/>
            <a:ext cx="720000" cy="0"/>
          </a:xfrm>
          <a:prstGeom prst="line">
            <a:avLst/>
          </a:prstGeom>
          <a:ln w="127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4A554B2C-CBAE-4386-9DDC-FDDE2D313465}"/>
              </a:ext>
            </a:extLst>
          </p:cNvPr>
          <p:cNvCxnSpPr>
            <a:cxnSpLocks/>
          </p:cNvCxnSpPr>
          <p:nvPr/>
        </p:nvCxnSpPr>
        <p:spPr>
          <a:xfrm rot="16200000" flipH="1">
            <a:off x="9870440" y="4590120"/>
            <a:ext cx="720000" cy="0"/>
          </a:xfrm>
          <a:prstGeom prst="line">
            <a:avLst/>
          </a:prstGeom>
          <a:ln w="127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id="{F73CF0BE-61B9-45F6-AB15-960BBBC26E3C}"/>
              </a:ext>
            </a:extLst>
          </p:cNvPr>
          <p:cNvSpPr/>
          <p:nvPr/>
        </p:nvSpPr>
        <p:spPr>
          <a:xfrm>
            <a:off x="9872300" y="4413000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CC618C26-19DE-4C70-A2D1-F8E2C217E000}"/>
              </a:ext>
            </a:extLst>
          </p:cNvPr>
          <p:cNvCxnSpPr>
            <a:cxnSpLocks/>
          </p:cNvCxnSpPr>
          <p:nvPr/>
        </p:nvCxnSpPr>
        <p:spPr>
          <a:xfrm rot="10800000" flipH="1">
            <a:off x="9693320" y="4413000"/>
            <a:ext cx="720000" cy="0"/>
          </a:xfrm>
          <a:prstGeom prst="line">
            <a:avLst/>
          </a:prstGeom>
          <a:ln w="127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2C955A48-8635-4B69-AC85-5A7149FC86B4}"/>
              </a:ext>
            </a:extLst>
          </p:cNvPr>
          <p:cNvCxnSpPr>
            <a:cxnSpLocks/>
          </p:cNvCxnSpPr>
          <p:nvPr/>
        </p:nvCxnSpPr>
        <p:spPr>
          <a:xfrm rot="10800000" flipH="1">
            <a:off x="9693320" y="4773000"/>
            <a:ext cx="720000" cy="0"/>
          </a:xfrm>
          <a:prstGeom prst="line">
            <a:avLst/>
          </a:prstGeom>
          <a:ln w="127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id="{863F774A-CB5B-4877-9C23-958BBFC0595F}"/>
              </a:ext>
            </a:extLst>
          </p:cNvPr>
          <p:cNvSpPr/>
          <p:nvPr/>
        </p:nvSpPr>
        <p:spPr>
          <a:xfrm>
            <a:off x="8714060" y="2417072"/>
            <a:ext cx="914400" cy="914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B7F52D3-2FF5-4468-9F6C-63F71664B122}"/>
              </a:ext>
            </a:extLst>
          </p:cNvPr>
          <p:cNvSpPr/>
          <p:nvPr/>
        </p:nvSpPr>
        <p:spPr>
          <a:xfrm>
            <a:off x="8866460" y="2778930"/>
            <a:ext cx="360000" cy="360000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4E6C990-D13C-4387-88B5-C1E2C014AACB}"/>
              </a:ext>
            </a:extLst>
          </p:cNvPr>
          <p:cNvSpPr/>
          <p:nvPr/>
        </p:nvSpPr>
        <p:spPr>
          <a:xfrm>
            <a:off x="9316040" y="2604692"/>
            <a:ext cx="914400" cy="914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2349D10A-6B5F-4354-B655-1A3D13777210}"/>
              </a:ext>
            </a:extLst>
          </p:cNvPr>
          <p:cNvSpPr/>
          <p:nvPr/>
        </p:nvSpPr>
        <p:spPr>
          <a:xfrm>
            <a:off x="9468440" y="2966550"/>
            <a:ext cx="360000" cy="360000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4D52863-7438-4549-94E9-9DFC9121651F}"/>
              </a:ext>
            </a:extLst>
          </p:cNvPr>
          <p:cNvSpPr/>
          <p:nvPr/>
        </p:nvSpPr>
        <p:spPr>
          <a:xfrm>
            <a:off x="9923780" y="2782648"/>
            <a:ext cx="914400" cy="914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1DF4FA7-F457-41EF-BB0C-01E96C8542E3}"/>
              </a:ext>
            </a:extLst>
          </p:cNvPr>
          <p:cNvSpPr/>
          <p:nvPr/>
        </p:nvSpPr>
        <p:spPr>
          <a:xfrm>
            <a:off x="10076180" y="3144506"/>
            <a:ext cx="360000" cy="360000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91E1B121-C31B-449F-B1D7-E822F4D7488F}"/>
              </a:ext>
            </a:extLst>
          </p:cNvPr>
          <p:cNvSpPr/>
          <p:nvPr/>
        </p:nvSpPr>
        <p:spPr>
          <a:xfrm>
            <a:off x="10525760" y="2970268"/>
            <a:ext cx="914400" cy="914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3DFDEB6C-7539-4AC1-9504-8C17BACBBEF1}"/>
              </a:ext>
            </a:extLst>
          </p:cNvPr>
          <p:cNvSpPr/>
          <p:nvPr/>
        </p:nvSpPr>
        <p:spPr>
          <a:xfrm>
            <a:off x="10678160" y="3332126"/>
            <a:ext cx="360000" cy="360000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2544C863-55F1-454A-AF34-9F104C571088}"/>
              </a:ext>
            </a:extLst>
          </p:cNvPr>
          <p:cNvCxnSpPr>
            <a:cxnSpLocks/>
          </p:cNvCxnSpPr>
          <p:nvPr/>
        </p:nvCxnSpPr>
        <p:spPr>
          <a:xfrm>
            <a:off x="9648440" y="3137397"/>
            <a:ext cx="427740" cy="1402775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953DB368-4FEA-4C32-A0CD-09468EB48003}"/>
              </a:ext>
            </a:extLst>
          </p:cNvPr>
          <p:cNvCxnSpPr>
            <a:cxnSpLocks/>
          </p:cNvCxnSpPr>
          <p:nvPr/>
        </p:nvCxnSpPr>
        <p:spPr>
          <a:xfrm flipH="1">
            <a:off x="10007510" y="3512126"/>
            <a:ext cx="830670" cy="1191876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500111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8E1519-7588-4DEE-8308-2371D4EEC0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Scaling &amp; deblock: no line buffers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5B90B94-C5F7-438C-B9E9-50D5769933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4/27/2022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05F32E-23BC-4F36-B5A1-807DF4EC89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38A7A15-079D-41DF-961E-6AD327DD73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17</a:t>
            </a:fld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32DB34A-4D70-4A8B-B79A-CF5B7DF0A78D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/>
              <a:t>Scaling also pixel-wise (no issue, actually better than block-wise)</a:t>
            </a:r>
          </a:p>
          <a:p>
            <a:r>
              <a:rPr lang="en-US"/>
              <a:t>Horizontal deblock: filter</a:t>
            </a:r>
          </a:p>
          <a:p>
            <a:pPr lvl="1"/>
            <a:r>
              <a:rPr lang="en-US"/>
              <a:t>Overlap could be more complex here</a:t>
            </a:r>
          </a:p>
          <a:p>
            <a:r>
              <a:rPr lang="en-US"/>
              <a:t>Vertical deblock: overlap</a:t>
            </a:r>
          </a:p>
          <a:p>
            <a:pPr lvl="1"/>
            <a:r>
              <a:rPr lang="en-US"/>
              <a:t>Need 2x random gen (save upper line seed) + dual read access memory (blend two random offsets from the same pattern)</a:t>
            </a:r>
          </a:p>
          <a:p>
            <a:pPr lvl="1"/>
            <a:r>
              <a:rPr lang="en-US"/>
              <a:t>Could simplify coefficients (currently 17/27 &amp; 22/23 as in AOM)</a:t>
            </a:r>
            <a:endParaRPr lang="en-US">
              <a:solidFill>
                <a:schemeClr val="accent1"/>
              </a:solidFill>
            </a:endParaRP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79316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A4623A-4F06-4107-9FF7-8CC88BB901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Why ?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735D1B7-68FC-47BB-A9C1-F984771D88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4/27/2022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80824F4-BA8A-408A-9260-9DFA16D64B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CD482BB-1E18-472F-BF2A-183A557271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2</a:t>
            </a:fld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0B95DBA-8FAD-4F2B-83CE-ABA3C2C94C4D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/>
          </a:bodyPr>
          <a:lstStyle/>
          <a:p>
            <a:r>
              <a:rPr lang="en-US"/>
              <a:t>Considering mandatory film grain synthesis and soft-conformance</a:t>
            </a:r>
          </a:p>
          <a:p>
            <a:pPr lvl="1"/>
            <a:r>
              <a:rPr lang="en-US"/>
              <a:t>Need a reference model</a:t>
            </a:r>
          </a:p>
          <a:p>
            <a:r>
              <a:rPr lang="en-US"/>
              <a:t>RDD5-based implementations as in VTM have complexity issues</a:t>
            </a:r>
          </a:p>
          <a:p>
            <a:r>
              <a:rPr lang="en-US"/>
              <a:t>Some hardware vendors already have an implementation to comply with AOM specs (e.g. AV1)</a:t>
            </a:r>
          </a:p>
          <a:p>
            <a:pPr lvl="1"/>
            <a:r>
              <a:rPr lang="en-US"/>
              <a:t>Less costly (no line buffers, single pattern)</a:t>
            </a:r>
          </a:p>
          <a:p>
            <a:pPr lvl="1"/>
            <a:r>
              <a:rPr lang="en-US"/>
              <a:t>We understand the benefit of leveraging it as much as possible</a:t>
            </a:r>
          </a:p>
          <a:p>
            <a:pPr lvl="1"/>
            <a:r>
              <a:rPr lang="en-US"/>
              <a:t>But it is lacking features (e.g. locally adaptive grain shape)</a:t>
            </a:r>
          </a:p>
          <a:p>
            <a:pPr marL="457200" lvl="1" indent="0">
              <a:buNone/>
            </a:pPr>
            <a:endParaRPr lang="en-US"/>
          </a:p>
          <a:p>
            <a:pPr marL="0" indent="0">
              <a:buNone/>
            </a:pPr>
            <a:r>
              <a:rPr lang="en-US">
                <a:sym typeface="Wingdings" panose="05000000000000000000" pitchFamily="2" charset="2"/>
              </a:rPr>
              <a:t> Proposing a feature-complete model, widely compatible, and paying attention to hardware complexity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53348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E501DB89-C9BD-4E97-821E-7D8744D93E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Film grain use cases</a:t>
            </a:r>
            <a:endParaRPr lang="en-US" b="0"/>
          </a:p>
        </p:txBody>
      </p:sp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CEF59A37-E15C-4C26-893F-AB8609142D66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6899" r="6899"/>
          <a:stretch/>
        </p:blipFill>
        <p:spPr>
          <a:xfrm>
            <a:off x="5183188" y="987425"/>
            <a:ext cx="6172200" cy="4873625"/>
          </a:xfr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0AB0749-6DEA-4654-841D-5B77434C936B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Artistic intent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Artifact hiding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2B6F87-5577-4462-926C-980816D047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FE9D6-E73E-A846-B24E-781510D5AD7F}" type="datetime1">
              <a:rPr lang="en-US" smtClean="0"/>
              <a:t>4/27/2022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E7327A-11DA-48F9-9204-091B05ACF3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153B63-ABB2-4DE7-8BC6-23DA224AD8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45021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2336D4-E0D4-462E-8FCA-67510777EE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Use case #1: artistic intent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07672D1-40D1-4C4F-B4F0-566946D64B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4/27/2022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7B1A276-D257-4CF0-A505-72DB1667B3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06EA647-4C99-4A9A-BADC-403C8C8B27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4</a:t>
            </a:fld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1432501-D20B-482F-825A-DBF05C099D87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/>
              <a:t>Studios add grain for various reasons (historic setting, camera match, purely subjective)</a:t>
            </a:r>
          </a:p>
          <a:p>
            <a:r>
              <a:rPr lang="en-US"/>
              <a:t>Video coders, especially VTM are outstandingly efficient at removing it.</a:t>
            </a:r>
          </a:p>
          <a:p>
            <a:r>
              <a:rPr lang="en-US"/>
              <a:t>Coding grain would require unrealistic bitrates</a:t>
            </a:r>
          </a:p>
          <a:p>
            <a:pPr marL="0" indent="0">
              <a:buNone/>
            </a:pPr>
            <a:endParaRPr lang="en-US"/>
          </a:p>
          <a:p>
            <a:pPr marL="0" indent="0">
              <a:buNone/>
            </a:pPr>
            <a:r>
              <a:rPr lang="en-US">
                <a:sym typeface="Wingdings" panose="05000000000000000000" pitchFamily="2" charset="2"/>
              </a:rPr>
              <a:t> We need the decoder to recreate it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97106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2336D4-E0D4-462E-8FCA-67510777EE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Use case #1: artistic intent (example)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07672D1-40D1-4C4F-B4F0-566946D64B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4/27/2022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7B1A276-D257-4CF0-A505-72DB1667B3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06EA647-4C99-4A9A-BADC-403C8C8B27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5</a:t>
            </a:fld>
            <a:endParaRPr lang="en-US"/>
          </a:p>
        </p:txBody>
      </p:sp>
      <p:pic>
        <p:nvPicPr>
          <p:cNvPr id="7" name="Picture 6" descr="A close-up of a person's legs&#10;&#10;Description automatically generated with low confidence">
            <a:extLst>
              <a:ext uri="{FF2B5EF4-FFF2-40B4-BE49-F238E27FC236}">
                <a16:creationId xmlns:a16="http://schemas.microsoft.com/office/drawing/2014/main" id="{CA69000F-8926-4BDA-A5A7-DA663EB498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6086" y="2110624"/>
            <a:ext cx="3240000" cy="3240000"/>
          </a:xfrm>
          <a:prstGeom prst="rect">
            <a:avLst/>
          </a:prstGeom>
        </p:spPr>
      </p:pic>
      <p:pic>
        <p:nvPicPr>
          <p:cNvPr id="8" name="Picture 7" descr="A picture containing person, underpants, underwear&#10;&#10;Description automatically generated">
            <a:extLst>
              <a:ext uri="{FF2B5EF4-FFF2-40B4-BE49-F238E27FC236}">
                <a16:creationId xmlns:a16="http://schemas.microsoft.com/office/drawing/2014/main" id="{07A0B9CF-EC1D-4B1F-8698-3E49EC0569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6000" y="2110623"/>
            <a:ext cx="3240000" cy="3240000"/>
          </a:xfrm>
          <a:prstGeom prst="rect">
            <a:avLst/>
          </a:prstGeom>
        </p:spPr>
      </p:pic>
      <p:pic>
        <p:nvPicPr>
          <p:cNvPr id="9" name="Picture 8" descr="A close-up of a person's chest&#10;&#10;Description automatically generated with low confidence">
            <a:extLst>
              <a:ext uri="{FF2B5EF4-FFF2-40B4-BE49-F238E27FC236}">
                <a16:creationId xmlns:a16="http://schemas.microsoft.com/office/drawing/2014/main" id="{821F2F56-B0CF-4C8F-AD95-C6E746B7FA0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45914" y="2110624"/>
            <a:ext cx="3240000" cy="3240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71CC1F9-7439-44C7-849A-95A126D96191}"/>
              </a:ext>
            </a:extLst>
          </p:cNvPr>
          <p:cNvSpPr txBox="1"/>
          <p:nvPr/>
        </p:nvSpPr>
        <p:spPr>
          <a:xfrm>
            <a:off x="2203515" y="5437988"/>
            <a:ext cx="840356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/>
              <a:t>o</a:t>
            </a:r>
            <a:r>
              <a:rPr lang="en-US">
                <a:solidFill>
                  <a:schemeClr val="tx1"/>
                </a:solidFill>
              </a:rPr>
              <a:t>riginal</a:t>
            </a:r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E8EC438-FAAB-4799-99D6-533AC3881ECD}"/>
              </a:ext>
            </a:extLst>
          </p:cNvPr>
          <p:cNvSpPr txBox="1"/>
          <p:nvPr/>
        </p:nvSpPr>
        <p:spPr>
          <a:xfrm>
            <a:off x="5423320" y="5437988"/>
            <a:ext cx="1237938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/>
              <a:t>decoded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F949B86-5F62-4506-957D-750358F5D139}"/>
              </a:ext>
            </a:extLst>
          </p:cNvPr>
          <p:cNvSpPr txBox="1"/>
          <p:nvPr/>
        </p:nvSpPr>
        <p:spPr>
          <a:xfrm>
            <a:off x="8587008" y="5437988"/>
            <a:ext cx="2157812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/>
              <a:t>+ synthetic grain</a:t>
            </a:r>
          </a:p>
        </p:txBody>
      </p:sp>
    </p:spTree>
    <p:extLst>
      <p:ext uri="{BB962C8B-B14F-4D97-AF65-F5344CB8AC3E}">
        <p14:creationId xmlns:p14="http://schemas.microsoft.com/office/powerpoint/2010/main" val="34525518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2336D4-E0D4-462E-8FCA-67510777EE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Use case #2: artifact hiding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07672D1-40D1-4C4F-B4F0-566946D64B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4/27/2022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7B1A276-D257-4CF0-A505-72DB1667B3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06EA647-4C99-4A9A-BADC-403C8C8B27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6</a:t>
            </a:fld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1432501-D20B-482F-825A-DBF05C099D87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/>
              <a:t>Grain/noise is good at hiding defects (e.g. in flat areas) + can give a textured feeling to compensate a lack of detail.</a:t>
            </a:r>
          </a:p>
          <a:p>
            <a:r>
              <a:rPr lang="en-US"/>
              <a:t>We have an example of spec (AV1) where film grain processing can be mandatory, with that being well received by the market</a:t>
            </a:r>
          </a:p>
          <a:p>
            <a:pPr marL="0" indent="0">
              <a:buNone/>
            </a:pPr>
            <a:endParaRPr lang="en-US"/>
          </a:p>
          <a:p>
            <a:pPr marL="0" indent="0">
              <a:buNone/>
            </a:pPr>
            <a:r>
              <a:rPr lang="en-US">
                <a:sym typeface="Wingdings" panose="05000000000000000000" pitchFamily="2" charset="2"/>
              </a:rPr>
              <a:t> We need the decoder to create it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28680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832ED5-E316-4C1C-AD02-8102CAD13A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Use case #2: artifact hiding (example)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6BD01A8-D090-4230-A890-88E9453D40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4/27/2022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5661997-423F-47EE-8684-FF7A41D69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DD88D4B-8D96-4E77-97AB-896D911ED4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7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776A37F-F935-4DD2-ACEF-E87DE7EA34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7601" y="2094896"/>
            <a:ext cx="3240000" cy="3240000"/>
          </a:xfrm>
          <a:prstGeom prst="rect">
            <a:avLst/>
          </a:prstGeom>
        </p:spPr>
      </p:pic>
      <p:pic>
        <p:nvPicPr>
          <p:cNvPr id="12" name="Picture 11" descr="A picture containing toy&#10;&#10;Description automatically generated">
            <a:extLst>
              <a:ext uri="{FF2B5EF4-FFF2-40B4-BE49-F238E27FC236}">
                <a16:creationId xmlns:a16="http://schemas.microsoft.com/office/drawing/2014/main" id="{3D82BA08-0A3A-4AC3-949A-FFE318F9B3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6000" y="2094896"/>
            <a:ext cx="3240000" cy="3240000"/>
          </a:xfrm>
          <a:prstGeom prst="rect">
            <a:avLst/>
          </a:prstGeom>
        </p:spPr>
      </p:pic>
      <p:pic>
        <p:nvPicPr>
          <p:cNvPr id="14" name="Picture 13" descr="A picture containing toy&#10;&#10;Description automatically generated">
            <a:extLst>
              <a:ext uri="{FF2B5EF4-FFF2-40B4-BE49-F238E27FC236}">
                <a16:creationId xmlns:a16="http://schemas.microsoft.com/office/drawing/2014/main" id="{2159230E-BA96-4BB8-93D2-34A1F302FDC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34399" y="2094896"/>
            <a:ext cx="3240000" cy="324000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F8FA4912-04A1-4E8A-853C-38980B2F25A7}"/>
              </a:ext>
            </a:extLst>
          </p:cNvPr>
          <p:cNvSpPr txBox="1"/>
          <p:nvPr/>
        </p:nvSpPr>
        <p:spPr>
          <a:xfrm>
            <a:off x="2203515" y="5437988"/>
            <a:ext cx="840356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/>
              <a:t>o</a:t>
            </a:r>
            <a:r>
              <a:rPr lang="en-US">
                <a:solidFill>
                  <a:schemeClr val="tx1"/>
                </a:solidFill>
              </a:rPr>
              <a:t>riginal</a:t>
            </a:r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4CFE556-A2BB-48AA-A829-6FF2526AE47C}"/>
              </a:ext>
            </a:extLst>
          </p:cNvPr>
          <p:cNvSpPr txBox="1"/>
          <p:nvPr/>
        </p:nvSpPr>
        <p:spPr>
          <a:xfrm>
            <a:off x="5423320" y="5437988"/>
            <a:ext cx="1237938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/>
              <a:t>decoded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421AE71-8C44-4808-99FC-F2D07FF29CF4}"/>
              </a:ext>
            </a:extLst>
          </p:cNvPr>
          <p:cNvSpPr txBox="1"/>
          <p:nvPr/>
        </p:nvSpPr>
        <p:spPr>
          <a:xfrm>
            <a:off x="8587008" y="5437988"/>
            <a:ext cx="2157812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/>
              <a:t>+ synthetic grain</a:t>
            </a:r>
          </a:p>
        </p:txBody>
      </p:sp>
    </p:spTree>
    <p:extLst>
      <p:ext uri="{BB962C8B-B14F-4D97-AF65-F5344CB8AC3E}">
        <p14:creationId xmlns:p14="http://schemas.microsoft.com/office/powerpoint/2010/main" val="19375897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6CD1659D-DB39-4BAE-826E-927CA25E30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Proposed implementation</a:t>
            </a:r>
          </a:p>
        </p:txBody>
      </p:sp>
      <p:pic>
        <p:nvPicPr>
          <p:cNvPr id="11" name="Picture Placeholder 10" descr="A person sitting in a cave&#10;&#10;Description automatically generated">
            <a:extLst>
              <a:ext uri="{FF2B5EF4-FFF2-40B4-BE49-F238E27FC236}">
                <a16:creationId xmlns:a16="http://schemas.microsoft.com/office/drawing/2014/main" id="{60AB87CF-D4E3-4D93-AF46-20047C162D1F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7703" r="7703"/>
          <a:stretch>
            <a:fillRect/>
          </a:stretch>
        </p:blipFill>
        <p:spPr/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026D4D6-FE1D-4F6B-AAEB-6030A5A812AF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Architecture overview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RDD5/AOM differences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Supporting SEI.FF, SEI.AR, AOM parameters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Strong randomization, but no modulo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Multiple patterns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No line buffer at all</a:t>
            </a:r>
          </a:p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C1254A-E0EB-4CAB-A7BF-827E50DA85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FE9D6-E73E-A846-B24E-781510D5AD7F}" type="datetime1">
              <a:rPr lang="en-US" smtClean="0"/>
              <a:t>4/27/2022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C0AB72-FA97-47F0-ACAC-99F7FBE3E2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041E01-532C-4F81-B861-E74BD9A140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51463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88BB23C2-E249-44DD-819C-C76250D9BAE4}"/>
              </a:ext>
            </a:extLst>
          </p:cNvPr>
          <p:cNvCxnSpPr>
            <a:stCxn id="65" idx="0"/>
            <a:endCxn id="65" idx="2"/>
          </p:cNvCxnSpPr>
          <p:nvPr/>
        </p:nvCxnSpPr>
        <p:spPr>
          <a:xfrm>
            <a:off x="10745198" y="4041404"/>
            <a:ext cx="0" cy="22647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086693DB-BCF1-4635-9DC8-83E87A1225BF}"/>
              </a:ext>
            </a:extLst>
          </p:cNvPr>
          <p:cNvCxnSpPr>
            <a:cxnSpLocks/>
            <a:stCxn id="65" idx="1"/>
            <a:endCxn id="66" idx="3"/>
          </p:cNvCxnSpPr>
          <p:nvPr/>
        </p:nvCxnSpPr>
        <p:spPr>
          <a:xfrm>
            <a:off x="10631962" y="4154640"/>
            <a:ext cx="4529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E5C41BBB-97C1-4D46-9B70-8846F91DAA22}"/>
              </a:ext>
            </a:extLst>
          </p:cNvPr>
          <p:cNvCxnSpPr>
            <a:cxnSpLocks/>
            <a:stCxn id="66" idx="0"/>
            <a:endCxn id="66" idx="2"/>
          </p:cNvCxnSpPr>
          <p:nvPr/>
        </p:nvCxnSpPr>
        <p:spPr>
          <a:xfrm>
            <a:off x="10971669" y="4041404"/>
            <a:ext cx="0" cy="22647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DD11D7DD-BF1B-474C-BB06-B6AC086276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Architecture overview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EDFD40F-D585-4757-A8DD-EEC9D15298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4/27/2022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51B246B-3B73-409B-A183-9D83D42AD2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3C6EE1A-13A7-4BC6-94AA-6173DE2CFC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9</a:t>
            </a:fld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FCF2F7C-51A0-4173-BEA1-3ADBC1459449}"/>
              </a:ext>
            </a:extLst>
          </p:cNvPr>
          <p:cNvSpPr/>
          <p:nvPr/>
        </p:nvSpPr>
        <p:spPr>
          <a:xfrm>
            <a:off x="5190606" y="1944752"/>
            <a:ext cx="3870960" cy="34544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>
                <a:solidFill>
                  <a:schemeClr val="tx1"/>
                </a:solidFill>
              </a:rPr>
              <a:t>Get a set of film grain patterns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EDB8897-C9B6-410B-810A-D39801A85FF5}"/>
              </a:ext>
            </a:extLst>
          </p:cNvPr>
          <p:cNvSpPr/>
          <p:nvPr/>
        </p:nvSpPr>
        <p:spPr>
          <a:xfrm>
            <a:off x="5190606" y="3206633"/>
            <a:ext cx="3870960" cy="34544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>
                <a:solidFill>
                  <a:schemeClr val="tx1"/>
                </a:solidFill>
              </a:rPr>
              <a:t>Generate random block offset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5CF07D7-9AB3-476E-B6D4-B3D003010F70}"/>
              </a:ext>
            </a:extLst>
          </p:cNvPr>
          <p:cNvSpPr/>
          <p:nvPr/>
        </p:nvSpPr>
        <p:spPr>
          <a:xfrm>
            <a:off x="5190606" y="3775593"/>
            <a:ext cx="3870960" cy="345440"/>
          </a:xfrm>
          <a:prstGeom prst="rect">
            <a:avLst/>
          </a:prstGeom>
          <a:noFill/>
          <a:ln w="12700">
            <a:solidFill>
              <a:srgbClr val="00B0F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>
                <a:solidFill>
                  <a:schemeClr val="tx1"/>
                </a:solidFill>
              </a:rPr>
              <a:t>Select pattern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C023D34-A087-47EA-A59A-7BFAD76FAF55}"/>
              </a:ext>
            </a:extLst>
          </p:cNvPr>
          <p:cNvSpPr/>
          <p:nvPr/>
        </p:nvSpPr>
        <p:spPr>
          <a:xfrm>
            <a:off x="5190606" y="4344553"/>
            <a:ext cx="3870960" cy="34544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>
                <a:solidFill>
                  <a:schemeClr val="tx1"/>
                </a:solidFill>
              </a:rPr>
              <a:t>Apply scaling factor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2C8B4BF9-2338-4BFF-B781-6F3266367EE5}"/>
              </a:ext>
            </a:extLst>
          </p:cNvPr>
          <p:cNvCxnSpPr>
            <a:cxnSpLocks/>
            <a:stCxn id="6" idx="2"/>
            <a:endCxn id="16" idx="0"/>
          </p:cNvCxnSpPr>
          <p:nvPr/>
        </p:nvCxnSpPr>
        <p:spPr>
          <a:xfrm>
            <a:off x="7126086" y="2290192"/>
            <a:ext cx="0" cy="35256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1C91A3EF-A222-41EA-9E9B-268436938BC9}"/>
              </a:ext>
            </a:extLst>
          </p:cNvPr>
          <p:cNvCxnSpPr>
            <a:cxnSpLocks/>
            <a:stCxn id="7" idx="2"/>
            <a:endCxn id="8" idx="0"/>
          </p:cNvCxnSpPr>
          <p:nvPr/>
        </p:nvCxnSpPr>
        <p:spPr>
          <a:xfrm>
            <a:off x="7126086" y="3552073"/>
            <a:ext cx="0" cy="22352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CA6FB3DE-05D6-4CB7-8585-7F7E587330A9}"/>
              </a:ext>
            </a:extLst>
          </p:cNvPr>
          <p:cNvCxnSpPr>
            <a:cxnSpLocks/>
            <a:stCxn id="8" idx="2"/>
          </p:cNvCxnSpPr>
          <p:nvPr/>
        </p:nvCxnSpPr>
        <p:spPr>
          <a:xfrm>
            <a:off x="7126086" y="4121033"/>
            <a:ext cx="0" cy="22352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2CF122F0-D372-4A45-81BB-C62EDED63EFE}"/>
              </a:ext>
            </a:extLst>
          </p:cNvPr>
          <p:cNvCxnSpPr>
            <a:cxnSpLocks/>
            <a:stCxn id="9" idx="2"/>
          </p:cNvCxnSpPr>
          <p:nvPr/>
        </p:nvCxnSpPr>
        <p:spPr>
          <a:xfrm>
            <a:off x="7126086" y="4689993"/>
            <a:ext cx="0" cy="213361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id="{614D820F-FADD-4B81-87B2-0C44DB0D74DA}"/>
              </a:ext>
            </a:extLst>
          </p:cNvPr>
          <p:cNvSpPr/>
          <p:nvPr/>
        </p:nvSpPr>
        <p:spPr>
          <a:xfrm>
            <a:off x="5190606" y="4913513"/>
            <a:ext cx="3870960" cy="34544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>
                <a:solidFill>
                  <a:schemeClr val="tx1"/>
                </a:solidFill>
              </a:rPr>
              <a:t>Deblock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18C76097-F0A0-4FDF-93E9-2131A231E5A0}"/>
              </a:ext>
            </a:extLst>
          </p:cNvPr>
          <p:cNvCxnSpPr>
            <a:cxnSpLocks/>
            <a:stCxn id="14" idx="2"/>
            <a:endCxn id="18" idx="0"/>
          </p:cNvCxnSpPr>
          <p:nvPr/>
        </p:nvCxnSpPr>
        <p:spPr>
          <a:xfrm>
            <a:off x="7126086" y="5258953"/>
            <a:ext cx="0" cy="212863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>
            <a:extLst>
              <a:ext uri="{FF2B5EF4-FFF2-40B4-BE49-F238E27FC236}">
                <a16:creationId xmlns:a16="http://schemas.microsoft.com/office/drawing/2014/main" id="{C0586C9D-8BC8-459B-A8E1-47F8ECE36347}"/>
              </a:ext>
            </a:extLst>
          </p:cNvPr>
          <p:cNvSpPr/>
          <p:nvPr/>
        </p:nvSpPr>
        <p:spPr>
          <a:xfrm>
            <a:off x="5190606" y="2642752"/>
            <a:ext cx="3870960" cy="34544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>
                <a:solidFill>
                  <a:schemeClr val="tx1"/>
                </a:solidFill>
              </a:rPr>
              <a:t>Split image into blocks</a:t>
            </a: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5FCAC4B5-BC60-4A06-B4FA-46A0789D76D6}"/>
              </a:ext>
            </a:extLst>
          </p:cNvPr>
          <p:cNvCxnSpPr>
            <a:cxnSpLocks/>
            <a:stCxn id="16" idx="2"/>
          </p:cNvCxnSpPr>
          <p:nvPr/>
        </p:nvCxnSpPr>
        <p:spPr>
          <a:xfrm>
            <a:off x="7126086" y="2988192"/>
            <a:ext cx="0" cy="22352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:a16="http://schemas.microsoft.com/office/drawing/2014/main" id="{9987C720-2771-4A12-975C-CE27DDB072C7}"/>
              </a:ext>
            </a:extLst>
          </p:cNvPr>
          <p:cNvSpPr/>
          <p:nvPr/>
        </p:nvSpPr>
        <p:spPr>
          <a:xfrm>
            <a:off x="5190606" y="5471816"/>
            <a:ext cx="3870960" cy="34544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>
                <a:solidFill>
                  <a:schemeClr val="tx1"/>
                </a:solidFill>
              </a:rPr>
              <a:t>Blend with target picture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42E775C1-C8A0-437A-8714-F3B70A575F53}"/>
              </a:ext>
            </a:extLst>
          </p:cNvPr>
          <p:cNvCxnSpPr>
            <a:cxnSpLocks/>
            <a:stCxn id="18" idx="2"/>
          </p:cNvCxnSpPr>
          <p:nvPr/>
        </p:nvCxnSpPr>
        <p:spPr>
          <a:xfrm>
            <a:off x="7126086" y="5817256"/>
            <a:ext cx="0" cy="213361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D2A85E7F-5C6B-4153-B4C2-ACE41A4B05C6}"/>
              </a:ext>
            </a:extLst>
          </p:cNvPr>
          <p:cNvCxnSpPr>
            <a:cxnSpLocks/>
          </p:cNvCxnSpPr>
          <p:nvPr/>
        </p:nvCxnSpPr>
        <p:spPr>
          <a:xfrm>
            <a:off x="1199072" y="2466472"/>
            <a:ext cx="8494340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Graphic 16" descr="Paper outline">
            <a:extLst>
              <a:ext uri="{FF2B5EF4-FFF2-40B4-BE49-F238E27FC236}">
                <a16:creationId xmlns:a16="http://schemas.microsoft.com/office/drawing/2014/main" id="{40360888-532F-4957-A232-0FF65F3BB73B}"/>
              </a:ext>
            </a:extLst>
          </p:cNvPr>
          <p:cNvSpPr/>
          <p:nvPr/>
        </p:nvSpPr>
        <p:spPr>
          <a:xfrm>
            <a:off x="3734544" y="1828640"/>
            <a:ext cx="374909" cy="499879"/>
          </a:xfrm>
          <a:custGeom>
            <a:avLst/>
            <a:gdLst>
              <a:gd name="connsiteX0" fmla="*/ 0 w 571500"/>
              <a:gd name="connsiteY0" fmla="*/ 0 h 762000"/>
              <a:gd name="connsiteX1" fmla="*/ 0 w 571500"/>
              <a:gd name="connsiteY1" fmla="*/ 762000 h 762000"/>
              <a:gd name="connsiteX2" fmla="*/ 571500 w 571500"/>
              <a:gd name="connsiteY2" fmla="*/ 762000 h 762000"/>
              <a:gd name="connsiteX3" fmla="*/ 571500 w 571500"/>
              <a:gd name="connsiteY3" fmla="*/ 205607 h 762000"/>
              <a:gd name="connsiteX4" fmla="*/ 365893 w 571500"/>
              <a:gd name="connsiteY4" fmla="*/ 0 h 762000"/>
              <a:gd name="connsiteX5" fmla="*/ 371637 w 571500"/>
              <a:gd name="connsiteY5" fmla="*/ 32680 h 762000"/>
              <a:gd name="connsiteX6" fmla="*/ 538820 w 571500"/>
              <a:gd name="connsiteY6" fmla="*/ 199863 h 762000"/>
              <a:gd name="connsiteX7" fmla="*/ 538819 w 571500"/>
              <a:gd name="connsiteY7" fmla="*/ 199997 h 762000"/>
              <a:gd name="connsiteX8" fmla="*/ 538753 w 571500"/>
              <a:gd name="connsiteY8" fmla="*/ 200025 h 762000"/>
              <a:gd name="connsiteX9" fmla="*/ 371475 w 571500"/>
              <a:gd name="connsiteY9" fmla="*/ 200025 h 762000"/>
              <a:gd name="connsiteX10" fmla="*/ 371475 w 571500"/>
              <a:gd name="connsiteY10" fmla="*/ 32747 h 762000"/>
              <a:gd name="connsiteX11" fmla="*/ 371571 w 571500"/>
              <a:gd name="connsiteY11" fmla="*/ 32653 h 762000"/>
              <a:gd name="connsiteX12" fmla="*/ 371637 w 571500"/>
              <a:gd name="connsiteY12" fmla="*/ 32680 h 762000"/>
              <a:gd name="connsiteX13" fmla="*/ 19050 w 571500"/>
              <a:gd name="connsiteY13" fmla="*/ 742950 h 762000"/>
              <a:gd name="connsiteX14" fmla="*/ 19050 w 571500"/>
              <a:gd name="connsiteY14" fmla="*/ 19050 h 762000"/>
              <a:gd name="connsiteX15" fmla="*/ 352425 w 571500"/>
              <a:gd name="connsiteY15" fmla="*/ 19050 h 762000"/>
              <a:gd name="connsiteX16" fmla="*/ 352425 w 571500"/>
              <a:gd name="connsiteY16" fmla="*/ 219075 h 762000"/>
              <a:gd name="connsiteX17" fmla="*/ 552450 w 571500"/>
              <a:gd name="connsiteY17" fmla="*/ 219075 h 762000"/>
              <a:gd name="connsiteX18" fmla="*/ 552450 w 571500"/>
              <a:gd name="connsiteY18" fmla="*/ 742950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71500" h="762000">
                <a:moveTo>
                  <a:pt x="0" y="0"/>
                </a:moveTo>
                <a:lnTo>
                  <a:pt x="0" y="762000"/>
                </a:lnTo>
                <a:lnTo>
                  <a:pt x="571500" y="762000"/>
                </a:lnTo>
                <a:lnTo>
                  <a:pt x="571500" y="205607"/>
                </a:lnTo>
                <a:lnTo>
                  <a:pt x="365893" y="0"/>
                </a:lnTo>
                <a:close/>
                <a:moveTo>
                  <a:pt x="371637" y="32680"/>
                </a:moveTo>
                <a:lnTo>
                  <a:pt x="538820" y="199863"/>
                </a:lnTo>
                <a:cubicBezTo>
                  <a:pt x="538857" y="199900"/>
                  <a:pt x="538856" y="199961"/>
                  <a:pt x="538819" y="199997"/>
                </a:cubicBezTo>
                <a:cubicBezTo>
                  <a:pt x="538801" y="200015"/>
                  <a:pt x="538778" y="200025"/>
                  <a:pt x="538753" y="200025"/>
                </a:cubicBezTo>
                <a:lnTo>
                  <a:pt x="371475" y="200025"/>
                </a:lnTo>
                <a:lnTo>
                  <a:pt x="371475" y="32747"/>
                </a:lnTo>
                <a:cubicBezTo>
                  <a:pt x="371476" y="32695"/>
                  <a:pt x="371519" y="32653"/>
                  <a:pt x="371571" y="32653"/>
                </a:cubicBezTo>
                <a:cubicBezTo>
                  <a:pt x="371596" y="32654"/>
                  <a:pt x="371620" y="32663"/>
                  <a:pt x="371637" y="32680"/>
                </a:cubicBezTo>
                <a:close/>
                <a:moveTo>
                  <a:pt x="19050" y="742950"/>
                </a:moveTo>
                <a:lnTo>
                  <a:pt x="19050" y="19050"/>
                </a:lnTo>
                <a:lnTo>
                  <a:pt x="352425" y="19050"/>
                </a:lnTo>
                <a:lnTo>
                  <a:pt x="352425" y="219075"/>
                </a:lnTo>
                <a:lnTo>
                  <a:pt x="552450" y="219075"/>
                </a:lnTo>
                <a:lnTo>
                  <a:pt x="552450" y="742950"/>
                </a:ln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wrap="none" lIns="0" tIns="0" rIns="0" bIns="0" rtlCol="0" anchor="ctr"/>
          <a:lstStyle/>
          <a:p>
            <a:pPr algn="ctr"/>
            <a:r>
              <a:rPr lang="en-US" sz="1000"/>
              <a:t>cfg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C6A56714-40DE-4B38-B889-3F4285C66F4E}"/>
              </a:ext>
            </a:extLst>
          </p:cNvPr>
          <p:cNvCxnSpPr>
            <a:cxnSpLocks/>
          </p:cNvCxnSpPr>
          <p:nvPr/>
        </p:nvCxnSpPr>
        <p:spPr>
          <a:xfrm>
            <a:off x="4438103" y="2155981"/>
            <a:ext cx="462256" cy="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DC146E31-3055-4159-A07F-F007E10BF4D3}"/>
              </a:ext>
            </a:extLst>
          </p:cNvPr>
          <p:cNvSpPr txBox="1"/>
          <p:nvPr/>
        </p:nvSpPr>
        <p:spPr>
          <a:xfrm>
            <a:off x="1199072" y="2004522"/>
            <a:ext cx="1718702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1400">
                <a:solidFill>
                  <a:schemeClr val="tx1"/>
                </a:solidFill>
              </a:rPr>
              <a:t>Offline / firmware</a:t>
            </a:r>
            <a:endParaRPr lang="en-US" sz="1400"/>
          </a:p>
        </p:txBody>
      </p:sp>
      <p:grpSp>
        <p:nvGrpSpPr>
          <p:cNvPr id="32" name="Graphic 41" descr="Image outline">
            <a:extLst>
              <a:ext uri="{FF2B5EF4-FFF2-40B4-BE49-F238E27FC236}">
                <a16:creationId xmlns:a16="http://schemas.microsoft.com/office/drawing/2014/main" id="{ADC45C0E-01B1-4887-AC12-B96913491EBE}"/>
              </a:ext>
            </a:extLst>
          </p:cNvPr>
          <p:cNvGrpSpPr/>
          <p:nvPr/>
        </p:nvGrpSpPr>
        <p:grpSpPr>
          <a:xfrm>
            <a:off x="3482922" y="3948313"/>
            <a:ext cx="626531" cy="478142"/>
            <a:chOff x="1826284" y="4062572"/>
            <a:chExt cx="723900" cy="552450"/>
          </a:xfrm>
          <a:solidFill>
            <a:srgbClr val="000000"/>
          </a:solidFill>
        </p:grpSpPr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F857C364-DC5A-49B2-AD2F-1E318B70E9F7}"/>
                </a:ext>
              </a:extLst>
            </p:cNvPr>
            <p:cNvSpPr/>
            <p:nvPr/>
          </p:nvSpPr>
          <p:spPr>
            <a:xfrm>
              <a:off x="1892304" y="4167347"/>
              <a:ext cx="581679" cy="352425"/>
            </a:xfrm>
            <a:custGeom>
              <a:avLst/>
              <a:gdLst>
                <a:gd name="connsiteX0" fmla="*/ 10180 w 581679"/>
                <a:gd name="connsiteY0" fmla="*/ 352425 h 352425"/>
                <a:gd name="connsiteX1" fmla="*/ 572155 w 581679"/>
                <a:gd name="connsiteY1" fmla="*/ 352425 h 352425"/>
                <a:gd name="connsiteX2" fmla="*/ 581680 w 581679"/>
                <a:gd name="connsiteY2" fmla="*/ 342900 h 352425"/>
                <a:gd name="connsiteX3" fmla="*/ 580727 w 581679"/>
                <a:gd name="connsiteY3" fmla="*/ 338138 h 352425"/>
                <a:gd name="connsiteX4" fmla="*/ 447377 w 581679"/>
                <a:gd name="connsiteY4" fmla="*/ 109538 h 352425"/>
                <a:gd name="connsiteX5" fmla="*/ 438805 w 581679"/>
                <a:gd name="connsiteY5" fmla="*/ 104775 h 352425"/>
                <a:gd name="connsiteX6" fmla="*/ 438805 w 581679"/>
                <a:gd name="connsiteY6" fmla="*/ 104775 h 352425"/>
                <a:gd name="connsiteX7" fmla="*/ 430232 w 581679"/>
                <a:gd name="connsiteY7" fmla="*/ 109538 h 352425"/>
                <a:gd name="connsiteX8" fmla="*/ 370225 w 581679"/>
                <a:gd name="connsiteY8" fmla="*/ 220980 h 352425"/>
                <a:gd name="connsiteX9" fmla="*/ 227350 w 581679"/>
                <a:gd name="connsiteY9" fmla="*/ 3810 h 352425"/>
                <a:gd name="connsiteX10" fmla="*/ 219730 w 581679"/>
                <a:gd name="connsiteY10" fmla="*/ 0 h 352425"/>
                <a:gd name="connsiteX11" fmla="*/ 219730 w 581679"/>
                <a:gd name="connsiteY11" fmla="*/ 0 h 352425"/>
                <a:gd name="connsiteX12" fmla="*/ 212110 w 581679"/>
                <a:gd name="connsiteY12" fmla="*/ 4763 h 352425"/>
                <a:gd name="connsiteX13" fmla="*/ 98762 w 581679"/>
                <a:gd name="connsiteY13" fmla="*/ 183833 h 352425"/>
                <a:gd name="connsiteX14" fmla="*/ 95905 w 581679"/>
                <a:gd name="connsiteY14" fmla="*/ 187643 h 352425"/>
                <a:gd name="connsiteX15" fmla="*/ 1607 w 581679"/>
                <a:gd name="connsiteY15" fmla="*/ 338138 h 352425"/>
                <a:gd name="connsiteX16" fmla="*/ 4465 w 581679"/>
                <a:gd name="connsiteY16" fmla="*/ 351473 h 352425"/>
                <a:gd name="connsiteX17" fmla="*/ 10180 w 581679"/>
                <a:gd name="connsiteY17" fmla="*/ 352425 h 352425"/>
                <a:gd name="connsiteX18" fmla="*/ 438805 w 581679"/>
                <a:gd name="connsiteY18" fmla="*/ 134302 h 352425"/>
                <a:gd name="connsiteX19" fmla="*/ 555962 w 581679"/>
                <a:gd name="connsiteY19" fmla="*/ 333375 h 352425"/>
                <a:gd name="connsiteX20" fmla="*/ 443567 w 581679"/>
                <a:gd name="connsiteY20" fmla="*/ 333375 h 352425"/>
                <a:gd name="connsiteX21" fmla="*/ 381655 w 581679"/>
                <a:gd name="connsiteY21" fmla="*/ 239077 h 352425"/>
                <a:gd name="connsiteX22" fmla="*/ 438805 w 581679"/>
                <a:gd name="connsiteY22" fmla="*/ 134302 h 352425"/>
                <a:gd name="connsiteX23" fmla="*/ 438805 w 581679"/>
                <a:gd name="connsiteY23" fmla="*/ 134302 h 352425"/>
                <a:gd name="connsiteX24" fmla="*/ 438805 w 581679"/>
                <a:gd name="connsiteY24" fmla="*/ 134302 h 352425"/>
                <a:gd name="connsiteX25" fmla="*/ 315932 w 581679"/>
                <a:gd name="connsiteY25" fmla="*/ 173355 h 352425"/>
                <a:gd name="connsiteX26" fmla="*/ 257830 w 581679"/>
                <a:gd name="connsiteY26" fmla="*/ 139065 h 352425"/>
                <a:gd name="connsiteX27" fmla="*/ 246400 w 581679"/>
                <a:gd name="connsiteY27" fmla="*/ 140970 h 352425"/>
                <a:gd name="connsiteX28" fmla="*/ 219730 w 581679"/>
                <a:gd name="connsiteY28" fmla="*/ 167640 h 352425"/>
                <a:gd name="connsiteX29" fmla="*/ 197822 w 581679"/>
                <a:gd name="connsiteY29" fmla="*/ 145733 h 352425"/>
                <a:gd name="connsiteX30" fmla="*/ 187345 w 581679"/>
                <a:gd name="connsiteY30" fmla="*/ 143827 h 352425"/>
                <a:gd name="connsiteX31" fmla="*/ 131147 w 581679"/>
                <a:gd name="connsiteY31" fmla="*/ 168593 h 352425"/>
                <a:gd name="connsiteX32" fmla="*/ 219730 w 581679"/>
                <a:gd name="connsiteY32" fmla="*/ 27623 h 352425"/>
                <a:gd name="connsiteX33" fmla="*/ 219730 w 581679"/>
                <a:gd name="connsiteY33" fmla="*/ 27623 h 352425"/>
                <a:gd name="connsiteX34" fmla="*/ 315932 w 581679"/>
                <a:gd name="connsiteY34" fmla="*/ 173355 h 352425"/>
                <a:gd name="connsiteX35" fmla="*/ 113050 w 581679"/>
                <a:gd name="connsiteY35" fmla="*/ 198120 h 352425"/>
                <a:gd name="connsiteX36" fmla="*/ 189250 w 581679"/>
                <a:gd name="connsiteY36" fmla="*/ 163830 h 352425"/>
                <a:gd name="connsiteX37" fmla="*/ 213062 w 581679"/>
                <a:gd name="connsiteY37" fmla="*/ 187643 h 352425"/>
                <a:gd name="connsiteX38" fmla="*/ 226397 w 581679"/>
                <a:gd name="connsiteY38" fmla="*/ 187643 h 352425"/>
                <a:gd name="connsiteX39" fmla="*/ 254972 w 581679"/>
                <a:gd name="connsiteY39" fmla="*/ 159068 h 352425"/>
                <a:gd name="connsiteX40" fmla="*/ 338792 w 581679"/>
                <a:gd name="connsiteY40" fmla="*/ 207645 h 352425"/>
                <a:gd name="connsiteX41" fmla="*/ 338792 w 581679"/>
                <a:gd name="connsiteY41" fmla="*/ 207645 h 352425"/>
                <a:gd name="connsiteX42" fmla="*/ 420707 w 581679"/>
                <a:gd name="connsiteY42" fmla="*/ 333375 h 352425"/>
                <a:gd name="connsiteX43" fmla="*/ 27325 w 581679"/>
                <a:gd name="connsiteY43" fmla="*/ 333375 h 352425"/>
                <a:gd name="connsiteX44" fmla="*/ 113050 w 581679"/>
                <a:gd name="connsiteY44" fmla="*/ 198120 h 352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581679" h="352425">
                  <a:moveTo>
                    <a:pt x="10180" y="352425"/>
                  </a:moveTo>
                  <a:lnTo>
                    <a:pt x="572155" y="352425"/>
                  </a:lnTo>
                  <a:cubicBezTo>
                    <a:pt x="577870" y="352425"/>
                    <a:pt x="581680" y="348615"/>
                    <a:pt x="581680" y="342900"/>
                  </a:cubicBezTo>
                  <a:cubicBezTo>
                    <a:pt x="581680" y="340995"/>
                    <a:pt x="581680" y="340042"/>
                    <a:pt x="580727" y="338138"/>
                  </a:cubicBezTo>
                  <a:lnTo>
                    <a:pt x="447377" y="109538"/>
                  </a:lnTo>
                  <a:cubicBezTo>
                    <a:pt x="445472" y="106680"/>
                    <a:pt x="442615" y="104775"/>
                    <a:pt x="438805" y="104775"/>
                  </a:cubicBezTo>
                  <a:lnTo>
                    <a:pt x="438805" y="104775"/>
                  </a:lnTo>
                  <a:cubicBezTo>
                    <a:pt x="434995" y="104775"/>
                    <a:pt x="432137" y="106680"/>
                    <a:pt x="430232" y="109538"/>
                  </a:cubicBezTo>
                  <a:lnTo>
                    <a:pt x="370225" y="220980"/>
                  </a:lnTo>
                  <a:lnTo>
                    <a:pt x="227350" y="3810"/>
                  </a:lnTo>
                  <a:cubicBezTo>
                    <a:pt x="226397" y="1905"/>
                    <a:pt x="222587" y="0"/>
                    <a:pt x="219730" y="0"/>
                  </a:cubicBezTo>
                  <a:lnTo>
                    <a:pt x="219730" y="0"/>
                  </a:lnTo>
                  <a:cubicBezTo>
                    <a:pt x="216872" y="0"/>
                    <a:pt x="213062" y="1905"/>
                    <a:pt x="212110" y="4763"/>
                  </a:cubicBezTo>
                  <a:lnTo>
                    <a:pt x="98762" y="183833"/>
                  </a:lnTo>
                  <a:cubicBezTo>
                    <a:pt x="97810" y="184785"/>
                    <a:pt x="96857" y="186690"/>
                    <a:pt x="95905" y="187643"/>
                  </a:cubicBezTo>
                  <a:lnTo>
                    <a:pt x="1607" y="338138"/>
                  </a:lnTo>
                  <a:cubicBezTo>
                    <a:pt x="-1250" y="342900"/>
                    <a:pt x="-298" y="348615"/>
                    <a:pt x="4465" y="351473"/>
                  </a:cubicBezTo>
                  <a:cubicBezTo>
                    <a:pt x="6370" y="351473"/>
                    <a:pt x="8275" y="352425"/>
                    <a:pt x="10180" y="352425"/>
                  </a:cubicBezTo>
                  <a:close/>
                  <a:moveTo>
                    <a:pt x="438805" y="134302"/>
                  </a:moveTo>
                  <a:lnTo>
                    <a:pt x="555962" y="333375"/>
                  </a:lnTo>
                  <a:lnTo>
                    <a:pt x="443567" y="333375"/>
                  </a:lnTo>
                  <a:lnTo>
                    <a:pt x="381655" y="239077"/>
                  </a:lnTo>
                  <a:lnTo>
                    <a:pt x="438805" y="134302"/>
                  </a:lnTo>
                  <a:cubicBezTo>
                    <a:pt x="438805" y="134302"/>
                    <a:pt x="438805" y="134302"/>
                    <a:pt x="438805" y="134302"/>
                  </a:cubicBezTo>
                  <a:cubicBezTo>
                    <a:pt x="438805" y="134302"/>
                    <a:pt x="438805" y="134302"/>
                    <a:pt x="438805" y="134302"/>
                  </a:cubicBezTo>
                  <a:close/>
                  <a:moveTo>
                    <a:pt x="315932" y="173355"/>
                  </a:moveTo>
                  <a:lnTo>
                    <a:pt x="257830" y="139065"/>
                  </a:lnTo>
                  <a:cubicBezTo>
                    <a:pt x="254020" y="137160"/>
                    <a:pt x="249257" y="137160"/>
                    <a:pt x="246400" y="140970"/>
                  </a:cubicBezTo>
                  <a:lnTo>
                    <a:pt x="219730" y="167640"/>
                  </a:lnTo>
                  <a:lnTo>
                    <a:pt x="197822" y="145733"/>
                  </a:lnTo>
                  <a:cubicBezTo>
                    <a:pt x="194965" y="142875"/>
                    <a:pt x="191155" y="141923"/>
                    <a:pt x="187345" y="143827"/>
                  </a:cubicBezTo>
                  <a:lnTo>
                    <a:pt x="131147" y="168593"/>
                  </a:lnTo>
                  <a:lnTo>
                    <a:pt x="219730" y="27623"/>
                  </a:lnTo>
                  <a:cubicBezTo>
                    <a:pt x="219730" y="27623"/>
                    <a:pt x="219730" y="27623"/>
                    <a:pt x="219730" y="27623"/>
                  </a:cubicBezTo>
                  <a:lnTo>
                    <a:pt x="315932" y="173355"/>
                  </a:lnTo>
                  <a:close/>
                  <a:moveTo>
                    <a:pt x="113050" y="198120"/>
                  </a:moveTo>
                  <a:lnTo>
                    <a:pt x="189250" y="163830"/>
                  </a:lnTo>
                  <a:lnTo>
                    <a:pt x="213062" y="187643"/>
                  </a:lnTo>
                  <a:cubicBezTo>
                    <a:pt x="216872" y="191452"/>
                    <a:pt x="222587" y="191452"/>
                    <a:pt x="226397" y="187643"/>
                  </a:cubicBezTo>
                  <a:lnTo>
                    <a:pt x="254972" y="159068"/>
                  </a:lnTo>
                  <a:lnTo>
                    <a:pt x="338792" y="207645"/>
                  </a:lnTo>
                  <a:cubicBezTo>
                    <a:pt x="338792" y="207645"/>
                    <a:pt x="338792" y="207645"/>
                    <a:pt x="338792" y="207645"/>
                  </a:cubicBezTo>
                  <a:lnTo>
                    <a:pt x="420707" y="333375"/>
                  </a:lnTo>
                  <a:lnTo>
                    <a:pt x="27325" y="333375"/>
                  </a:lnTo>
                  <a:lnTo>
                    <a:pt x="113050" y="19812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881DD8D1-5ED8-4DF7-B2EB-1D5D2E65D691}"/>
                </a:ext>
              </a:extLst>
            </p:cNvPr>
            <p:cNvSpPr/>
            <p:nvPr/>
          </p:nvSpPr>
          <p:spPr>
            <a:xfrm>
              <a:off x="1959634" y="4148297"/>
              <a:ext cx="57150" cy="57150"/>
            </a:xfrm>
            <a:custGeom>
              <a:avLst/>
              <a:gdLst>
                <a:gd name="connsiteX0" fmla="*/ 28575 w 57150"/>
                <a:gd name="connsiteY0" fmla="*/ 57150 h 57150"/>
                <a:gd name="connsiteX1" fmla="*/ 57150 w 57150"/>
                <a:gd name="connsiteY1" fmla="*/ 28575 h 57150"/>
                <a:gd name="connsiteX2" fmla="*/ 28575 w 57150"/>
                <a:gd name="connsiteY2" fmla="*/ 0 h 57150"/>
                <a:gd name="connsiteX3" fmla="*/ 0 w 57150"/>
                <a:gd name="connsiteY3" fmla="*/ 28575 h 57150"/>
                <a:gd name="connsiteX4" fmla="*/ 28575 w 57150"/>
                <a:gd name="connsiteY4" fmla="*/ 57150 h 57150"/>
                <a:gd name="connsiteX5" fmla="*/ 28575 w 57150"/>
                <a:gd name="connsiteY5" fmla="*/ 19050 h 57150"/>
                <a:gd name="connsiteX6" fmla="*/ 38100 w 57150"/>
                <a:gd name="connsiteY6" fmla="*/ 28575 h 57150"/>
                <a:gd name="connsiteX7" fmla="*/ 28575 w 57150"/>
                <a:gd name="connsiteY7" fmla="*/ 38100 h 57150"/>
                <a:gd name="connsiteX8" fmla="*/ 19050 w 57150"/>
                <a:gd name="connsiteY8" fmla="*/ 28575 h 57150"/>
                <a:gd name="connsiteX9" fmla="*/ 28575 w 57150"/>
                <a:gd name="connsiteY9" fmla="*/ 1905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150" h="57150">
                  <a:moveTo>
                    <a:pt x="28575" y="57150"/>
                  </a:moveTo>
                  <a:cubicBezTo>
                    <a:pt x="44768" y="57150"/>
                    <a:pt x="57150" y="44768"/>
                    <a:pt x="57150" y="28575"/>
                  </a:cubicBezTo>
                  <a:cubicBezTo>
                    <a:pt x="57150" y="12382"/>
                    <a:pt x="44768" y="0"/>
                    <a:pt x="28575" y="0"/>
                  </a:cubicBezTo>
                  <a:cubicBezTo>
                    <a:pt x="12382" y="0"/>
                    <a:pt x="0" y="12382"/>
                    <a:pt x="0" y="28575"/>
                  </a:cubicBezTo>
                  <a:cubicBezTo>
                    <a:pt x="0" y="44768"/>
                    <a:pt x="12382" y="57150"/>
                    <a:pt x="28575" y="57150"/>
                  </a:cubicBezTo>
                  <a:close/>
                  <a:moveTo>
                    <a:pt x="28575" y="19050"/>
                  </a:moveTo>
                  <a:cubicBezTo>
                    <a:pt x="34290" y="19050"/>
                    <a:pt x="38100" y="22860"/>
                    <a:pt x="38100" y="28575"/>
                  </a:cubicBezTo>
                  <a:cubicBezTo>
                    <a:pt x="38100" y="34290"/>
                    <a:pt x="34290" y="38100"/>
                    <a:pt x="28575" y="38100"/>
                  </a:cubicBezTo>
                  <a:cubicBezTo>
                    <a:pt x="22860" y="38100"/>
                    <a:pt x="19050" y="34290"/>
                    <a:pt x="19050" y="28575"/>
                  </a:cubicBezTo>
                  <a:cubicBezTo>
                    <a:pt x="19050" y="22860"/>
                    <a:pt x="22860" y="19050"/>
                    <a:pt x="28575" y="1905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274CE0BB-B85D-4344-BD29-DC4104321994}"/>
                </a:ext>
              </a:extLst>
            </p:cNvPr>
            <p:cNvSpPr/>
            <p:nvPr/>
          </p:nvSpPr>
          <p:spPr>
            <a:xfrm>
              <a:off x="1826284" y="4062572"/>
              <a:ext cx="723900" cy="552450"/>
            </a:xfrm>
            <a:custGeom>
              <a:avLst/>
              <a:gdLst>
                <a:gd name="connsiteX0" fmla="*/ 723900 w 723900"/>
                <a:gd name="connsiteY0" fmla="*/ 0 h 552450"/>
                <a:gd name="connsiteX1" fmla="*/ 0 w 723900"/>
                <a:gd name="connsiteY1" fmla="*/ 0 h 552450"/>
                <a:gd name="connsiteX2" fmla="*/ 0 w 723900"/>
                <a:gd name="connsiteY2" fmla="*/ 552450 h 552450"/>
                <a:gd name="connsiteX3" fmla="*/ 723900 w 723900"/>
                <a:gd name="connsiteY3" fmla="*/ 552450 h 552450"/>
                <a:gd name="connsiteX4" fmla="*/ 723900 w 723900"/>
                <a:gd name="connsiteY4" fmla="*/ 0 h 552450"/>
                <a:gd name="connsiteX5" fmla="*/ 704850 w 723900"/>
                <a:gd name="connsiteY5" fmla="*/ 533400 h 552450"/>
                <a:gd name="connsiteX6" fmla="*/ 19050 w 723900"/>
                <a:gd name="connsiteY6" fmla="*/ 533400 h 552450"/>
                <a:gd name="connsiteX7" fmla="*/ 19050 w 723900"/>
                <a:gd name="connsiteY7" fmla="*/ 19050 h 552450"/>
                <a:gd name="connsiteX8" fmla="*/ 704850 w 723900"/>
                <a:gd name="connsiteY8" fmla="*/ 19050 h 552450"/>
                <a:gd name="connsiteX9" fmla="*/ 704850 w 723900"/>
                <a:gd name="connsiteY9" fmla="*/ 533400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23900" h="552450">
                  <a:moveTo>
                    <a:pt x="723900" y="0"/>
                  </a:moveTo>
                  <a:lnTo>
                    <a:pt x="0" y="0"/>
                  </a:lnTo>
                  <a:lnTo>
                    <a:pt x="0" y="552450"/>
                  </a:lnTo>
                  <a:lnTo>
                    <a:pt x="723900" y="552450"/>
                  </a:lnTo>
                  <a:lnTo>
                    <a:pt x="723900" y="0"/>
                  </a:lnTo>
                  <a:close/>
                  <a:moveTo>
                    <a:pt x="704850" y="533400"/>
                  </a:moveTo>
                  <a:lnTo>
                    <a:pt x="19050" y="533400"/>
                  </a:lnTo>
                  <a:lnTo>
                    <a:pt x="19050" y="19050"/>
                  </a:lnTo>
                  <a:lnTo>
                    <a:pt x="704850" y="19050"/>
                  </a:lnTo>
                  <a:lnTo>
                    <a:pt x="704850" y="53340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6" name="TextBox 35">
            <a:extLst>
              <a:ext uri="{FF2B5EF4-FFF2-40B4-BE49-F238E27FC236}">
                <a16:creationId xmlns:a16="http://schemas.microsoft.com/office/drawing/2014/main" id="{AD7C2061-7321-4916-A16D-A58D2064992A}"/>
              </a:ext>
            </a:extLst>
          </p:cNvPr>
          <p:cNvSpPr txBox="1"/>
          <p:nvPr/>
        </p:nvSpPr>
        <p:spPr>
          <a:xfrm>
            <a:off x="1199072" y="2977214"/>
            <a:ext cx="1718702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1400">
                <a:solidFill>
                  <a:schemeClr val="tx1"/>
                </a:solidFill>
              </a:rPr>
              <a:t>Randomization</a:t>
            </a:r>
            <a:endParaRPr lang="en-US" sz="1400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4DAA47C0-49FE-4DF0-A4B4-E6C98DBEAF2B}"/>
              </a:ext>
            </a:extLst>
          </p:cNvPr>
          <p:cNvSpPr txBox="1"/>
          <p:nvPr/>
        </p:nvSpPr>
        <p:spPr>
          <a:xfrm>
            <a:off x="1199072" y="3971940"/>
            <a:ext cx="1718702" cy="43088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1400">
                <a:solidFill>
                  <a:schemeClr val="tx1"/>
                </a:solidFill>
              </a:rPr>
              <a:t>Content-adpatation</a:t>
            </a:r>
            <a:endParaRPr lang="en-US" sz="1400"/>
          </a:p>
        </p:txBody>
      </p: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6906E6EC-9966-4E06-8622-D1367823A1D1}"/>
              </a:ext>
            </a:extLst>
          </p:cNvPr>
          <p:cNvCxnSpPr>
            <a:cxnSpLocks/>
          </p:cNvCxnSpPr>
          <p:nvPr/>
        </p:nvCxnSpPr>
        <p:spPr>
          <a:xfrm>
            <a:off x="4622384" y="4426455"/>
            <a:ext cx="280359" cy="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7BC1447E-D667-4415-BBC8-987E8A658744}"/>
              </a:ext>
            </a:extLst>
          </p:cNvPr>
          <p:cNvCxnSpPr>
            <a:cxnSpLocks/>
          </p:cNvCxnSpPr>
          <p:nvPr/>
        </p:nvCxnSpPr>
        <p:spPr>
          <a:xfrm>
            <a:off x="4622384" y="3908054"/>
            <a:ext cx="277975" cy="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9DB1625C-5A3F-4DB5-A71A-B3DAC5BAEF56}"/>
              </a:ext>
            </a:extLst>
          </p:cNvPr>
          <p:cNvCxnSpPr>
            <a:cxnSpLocks/>
          </p:cNvCxnSpPr>
          <p:nvPr/>
        </p:nvCxnSpPr>
        <p:spPr>
          <a:xfrm>
            <a:off x="4622384" y="2155981"/>
            <a:ext cx="0" cy="227047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Rectangle 54">
            <a:extLst>
              <a:ext uri="{FF2B5EF4-FFF2-40B4-BE49-F238E27FC236}">
                <a16:creationId xmlns:a16="http://schemas.microsoft.com/office/drawing/2014/main" id="{71B7CD53-52FA-4CFE-910A-A5CFA84805A6}"/>
              </a:ext>
            </a:extLst>
          </p:cNvPr>
          <p:cNvSpPr/>
          <p:nvPr/>
        </p:nvSpPr>
        <p:spPr>
          <a:xfrm>
            <a:off x="10277270" y="1656766"/>
            <a:ext cx="576000" cy="576000"/>
          </a:xfrm>
          <a:prstGeom prst="rect">
            <a:avLst/>
          </a:pr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732A058C-65F4-4809-B925-0F53E1566B49}"/>
              </a:ext>
            </a:extLst>
          </p:cNvPr>
          <p:cNvSpPr/>
          <p:nvPr/>
        </p:nvSpPr>
        <p:spPr>
          <a:xfrm>
            <a:off x="10391885" y="1767525"/>
            <a:ext cx="576000" cy="576000"/>
          </a:xfrm>
          <a:prstGeom prst="rect">
            <a:avLst/>
          </a:pr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2F5DC110-9878-4932-B62A-3E60DAFE52C1}"/>
              </a:ext>
            </a:extLst>
          </p:cNvPr>
          <p:cNvSpPr/>
          <p:nvPr/>
        </p:nvSpPr>
        <p:spPr>
          <a:xfrm>
            <a:off x="10506500" y="1878284"/>
            <a:ext cx="576000" cy="576000"/>
          </a:xfrm>
          <a:prstGeom prst="rect">
            <a:avLst/>
          </a:pr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F82C9390-E6A0-46C4-A759-8DE6E273FDC9}"/>
              </a:ext>
            </a:extLst>
          </p:cNvPr>
          <p:cNvSpPr/>
          <p:nvPr/>
        </p:nvSpPr>
        <p:spPr>
          <a:xfrm>
            <a:off x="10621116" y="1989043"/>
            <a:ext cx="576000" cy="576000"/>
          </a:xfrm>
          <a:prstGeom prst="rect">
            <a:avLst/>
          </a:pr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/>
              <a:t>64x64</a:t>
            </a:r>
          </a:p>
        </p:txBody>
      </p:sp>
      <p:grpSp>
        <p:nvGrpSpPr>
          <p:cNvPr id="71" name="Group 70">
            <a:extLst>
              <a:ext uri="{FF2B5EF4-FFF2-40B4-BE49-F238E27FC236}">
                <a16:creationId xmlns:a16="http://schemas.microsoft.com/office/drawing/2014/main" id="{130D34F8-DFF7-434A-951D-BADC2FB65497}"/>
              </a:ext>
            </a:extLst>
          </p:cNvPr>
          <p:cNvGrpSpPr/>
          <p:nvPr/>
        </p:nvGrpSpPr>
        <p:grpSpPr>
          <a:xfrm>
            <a:off x="10450974" y="2996390"/>
            <a:ext cx="737579" cy="1382909"/>
            <a:chOff x="10277270" y="2826778"/>
            <a:chExt cx="1172460" cy="2198280"/>
          </a:xfrm>
        </p:grpSpPr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01F29A09-7D4F-492A-8FC0-4CF94FDD4025}"/>
                </a:ext>
              </a:extLst>
            </p:cNvPr>
            <p:cNvSpPr/>
            <p:nvPr/>
          </p:nvSpPr>
          <p:spPr>
            <a:xfrm>
              <a:off x="10277270" y="2826778"/>
              <a:ext cx="914400" cy="9144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00B5E977-D818-4689-B0E7-25E90E32E8DA}"/>
                </a:ext>
              </a:extLst>
            </p:cNvPr>
            <p:cNvCxnSpPr>
              <a:cxnSpLocks/>
            </p:cNvCxnSpPr>
            <p:nvPr/>
          </p:nvCxnSpPr>
          <p:spPr>
            <a:xfrm>
              <a:off x="10369730" y="4487938"/>
              <a:ext cx="1080000" cy="0"/>
            </a:xfrm>
            <a:prstGeom prst="line">
              <a:avLst/>
            </a:prstGeom>
            <a:ln w="1270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F77B9321-FCF9-4CF7-85FA-4A0B77055E4A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10204970" y="4665058"/>
              <a:ext cx="720000" cy="0"/>
            </a:xfrm>
            <a:prstGeom prst="line">
              <a:avLst/>
            </a:prstGeom>
            <a:ln w="1270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3EE65BB8-BF55-40CC-8EAB-9141E6772447}"/>
                </a:ext>
              </a:extLst>
            </p:cNvPr>
            <p:cNvCxnSpPr>
              <a:cxnSpLocks/>
            </p:cNvCxnSpPr>
            <p:nvPr/>
          </p:nvCxnSpPr>
          <p:spPr>
            <a:xfrm>
              <a:off x="10369730" y="4847938"/>
              <a:ext cx="1080000" cy="0"/>
            </a:xfrm>
            <a:prstGeom prst="line">
              <a:avLst/>
            </a:prstGeom>
            <a:ln w="1270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6E5BCBD3-E1EF-412A-8D31-C71B927FF18A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10563110" y="4665058"/>
              <a:ext cx="720000" cy="0"/>
            </a:xfrm>
            <a:prstGeom prst="line">
              <a:avLst/>
            </a:prstGeom>
            <a:ln w="1270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892647DE-29E7-4E05-8F2D-6DA6C24137D8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10924970" y="4665058"/>
              <a:ext cx="720000" cy="0"/>
            </a:xfrm>
            <a:prstGeom prst="line">
              <a:avLst/>
            </a:prstGeom>
            <a:ln w="1270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DEEFA77A-D28E-451A-B8A7-C82E6AF7A590}"/>
                </a:ext>
              </a:extLst>
            </p:cNvPr>
            <p:cNvSpPr/>
            <p:nvPr/>
          </p:nvSpPr>
          <p:spPr>
            <a:xfrm>
              <a:off x="10564970" y="4487938"/>
              <a:ext cx="360000" cy="3600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F5B2BA4C-DA6D-41D5-B3CB-4AD405232E31}"/>
                </a:ext>
              </a:extLst>
            </p:cNvPr>
            <p:cNvSpPr/>
            <p:nvPr/>
          </p:nvSpPr>
          <p:spPr>
            <a:xfrm>
              <a:off x="10924970" y="4487938"/>
              <a:ext cx="360000" cy="3600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7" name="Straight Arrow Connector 66">
              <a:extLst>
                <a:ext uri="{FF2B5EF4-FFF2-40B4-BE49-F238E27FC236}">
                  <a16:creationId xmlns:a16="http://schemas.microsoft.com/office/drawing/2014/main" id="{FC75AA2B-4D2B-4DB8-A486-D058E592E516}"/>
                </a:ext>
              </a:extLst>
            </p:cNvPr>
            <p:cNvCxnSpPr>
              <a:cxnSpLocks/>
            </p:cNvCxnSpPr>
            <p:nvPr/>
          </p:nvCxnSpPr>
          <p:spPr>
            <a:xfrm>
              <a:off x="10568874" y="3368636"/>
              <a:ext cx="165596" cy="1296421"/>
            </a:xfrm>
            <a:prstGeom prst="straightConnector1">
              <a:avLst/>
            </a:prstGeom>
            <a:ln>
              <a:solidFill>
                <a:schemeClr val="tx1"/>
              </a:solidFill>
              <a:headEnd type="arrow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E5DB8A56-15D1-486E-BA37-0A8C7EB282DE}"/>
                </a:ext>
              </a:extLst>
            </p:cNvPr>
            <p:cNvSpPr/>
            <p:nvPr/>
          </p:nvSpPr>
          <p:spPr>
            <a:xfrm>
              <a:off x="10429670" y="3188636"/>
              <a:ext cx="360000" cy="360000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71E51EB1-BB27-46D7-B143-9B3A7056C2F6}"/>
                </a:ext>
              </a:extLst>
            </p:cNvPr>
            <p:cNvSpPr/>
            <p:nvPr/>
          </p:nvSpPr>
          <p:spPr>
            <a:xfrm>
              <a:off x="10700272" y="3011517"/>
              <a:ext cx="360000" cy="360000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70" name="Straight Arrow Connector 69">
              <a:extLst>
                <a:ext uri="{FF2B5EF4-FFF2-40B4-BE49-F238E27FC236}">
                  <a16:creationId xmlns:a16="http://schemas.microsoft.com/office/drawing/2014/main" id="{204A2C51-C889-4909-A682-E789F62BA1E2}"/>
                </a:ext>
              </a:extLst>
            </p:cNvPr>
            <p:cNvCxnSpPr>
              <a:cxnSpLocks/>
            </p:cNvCxnSpPr>
            <p:nvPr/>
          </p:nvCxnSpPr>
          <p:spPr>
            <a:xfrm>
              <a:off x="10894258" y="3181527"/>
              <a:ext cx="210712" cy="1483530"/>
            </a:xfrm>
            <a:prstGeom prst="straightConnector1">
              <a:avLst/>
            </a:prstGeom>
            <a:ln>
              <a:solidFill>
                <a:schemeClr val="tx1"/>
              </a:solidFill>
              <a:headEnd type="arrow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2" name="Left Brace 71">
            <a:extLst>
              <a:ext uri="{FF2B5EF4-FFF2-40B4-BE49-F238E27FC236}">
                <a16:creationId xmlns:a16="http://schemas.microsoft.com/office/drawing/2014/main" id="{504C1AD6-2671-4CA8-A1C1-0929B7020C4C}"/>
              </a:ext>
            </a:extLst>
          </p:cNvPr>
          <p:cNvSpPr/>
          <p:nvPr/>
        </p:nvSpPr>
        <p:spPr>
          <a:xfrm>
            <a:off x="2976907" y="2627736"/>
            <a:ext cx="124312" cy="914400"/>
          </a:xfrm>
          <a:prstGeom prst="leftBrace">
            <a:avLst/>
          </a:prstGeom>
          <a:ln w="127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Left Brace 72">
            <a:extLst>
              <a:ext uri="{FF2B5EF4-FFF2-40B4-BE49-F238E27FC236}">
                <a16:creationId xmlns:a16="http://schemas.microsoft.com/office/drawing/2014/main" id="{D46B7D0B-FA53-4CD5-BDB1-FC26E5082D0B}"/>
              </a:ext>
            </a:extLst>
          </p:cNvPr>
          <p:cNvSpPr/>
          <p:nvPr/>
        </p:nvSpPr>
        <p:spPr>
          <a:xfrm>
            <a:off x="2974914" y="3745046"/>
            <a:ext cx="124312" cy="914400"/>
          </a:xfrm>
          <a:prstGeom prst="leftBrace">
            <a:avLst/>
          </a:prstGeom>
          <a:ln w="127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7" name="Straight Arrow Connector 76">
            <a:extLst>
              <a:ext uri="{FF2B5EF4-FFF2-40B4-BE49-F238E27FC236}">
                <a16:creationId xmlns:a16="http://schemas.microsoft.com/office/drawing/2014/main" id="{BF9C9943-1AA4-4059-8660-E6CF62E920B6}"/>
              </a:ext>
            </a:extLst>
          </p:cNvPr>
          <p:cNvCxnSpPr>
            <a:cxnSpLocks/>
          </p:cNvCxnSpPr>
          <p:nvPr/>
        </p:nvCxnSpPr>
        <p:spPr>
          <a:xfrm>
            <a:off x="4437777" y="4557395"/>
            <a:ext cx="464966" cy="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Arrow Connector 78">
            <a:extLst>
              <a:ext uri="{FF2B5EF4-FFF2-40B4-BE49-F238E27FC236}">
                <a16:creationId xmlns:a16="http://schemas.microsoft.com/office/drawing/2014/main" id="{07064EF2-92E2-493D-8BE9-45A206817CED}"/>
              </a:ext>
            </a:extLst>
          </p:cNvPr>
          <p:cNvCxnSpPr>
            <a:cxnSpLocks/>
          </p:cNvCxnSpPr>
          <p:nvPr/>
        </p:nvCxnSpPr>
        <p:spPr>
          <a:xfrm>
            <a:off x="4437777" y="4055019"/>
            <a:ext cx="468719" cy="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7442D40A-4058-4489-9579-049A4B997856}"/>
              </a:ext>
            </a:extLst>
          </p:cNvPr>
          <p:cNvCxnSpPr>
            <a:cxnSpLocks/>
          </p:cNvCxnSpPr>
          <p:nvPr/>
        </p:nvCxnSpPr>
        <p:spPr>
          <a:xfrm>
            <a:off x="4438103" y="4055019"/>
            <a:ext cx="0" cy="50564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>
            <a:extLst>
              <a:ext uri="{FF2B5EF4-FFF2-40B4-BE49-F238E27FC236}">
                <a16:creationId xmlns:a16="http://schemas.microsoft.com/office/drawing/2014/main" id="{59ACF350-8FB0-4156-A8E5-A3FAC6E08BEC}"/>
              </a:ext>
            </a:extLst>
          </p:cNvPr>
          <p:cNvCxnSpPr>
            <a:cxnSpLocks/>
          </p:cNvCxnSpPr>
          <p:nvPr/>
        </p:nvCxnSpPr>
        <p:spPr>
          <a:xfrm>
            <a:off x="4221154" y="4202246"/>
            <a:ext cx="21662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Rectangle: Folded Corner 85">
            <a:extLst>
              <a:ext uri="{FF2B5EF4-FFF2-40B4-BE49-F238E27FC236}">
                <a16:creationId xmlns:a16="http://schemas.microsoft.com/office/drawing/2014/main" id="{F1996FED-33E0-40FD-91AD-1A97296C2F67}"/>
              </a:ext>
            </a:extLst>
          </p:cNvPr>
          <p:cNvSpPr/>
          <p:nvPr/>
        </p:nvSpPr>
        <p:spPr>
          <a:xfrm>
            <a:off x="9407470" y="3211712"/>
            <a:ext cx="576000" cy="378264"/>
          </a:xfrm>
          <a:prstGeom prst="foldedCorner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en-US" sz="800">
                <a:solidFill>
                  <a:schemeClr val="tx1"/>
                </a:solidFill>
              </a:rPr>
              <a:t>Need</a:t>
            </a:r>
            <a:br>
              <a:rPr lang="en-US" sz="800">
                <a:solidFill>
                  <a:schemeClr val="tx1"/>
                </a:solidFill>
              </a:rPr>
            </a:br>
            <a:r>
              <a:rPr lang="en-US" sz="800">
                <a:solidFill>
                  <a:schemeClr val="tx1"/>
                </a:solidFill>
              </a:rPr>
              <a:t>deblock</a:t>
            </a:r>
          </a:p>
        </p:txBody>
      </p:sp>
      <p:sp>
        <p:nvSpPr>
          <p:cNvPr id="87" name="Rectangle: Folded Corner 86">
            <a:extLst>
              <a:ext uri="{FF2B5EF4-FFF2-40B4-BE49-F238E27FC236}">
                <a16:creationId xmlns:a16="http://schemas.microsoft.com/office/drawing/2014/main" id="{56FD6CB5-FEE7-4924-BF5B-AEC68FCBB65D}"/>
              </a:ext>
            </a:extLst>
          </p:cNvPr>
          <p:cNvSpPr/>
          <p:nvPr/>
        </p:nvSpPr>
        <p:spPr>
          <a:xfrm>
            <a:off x="9405412" y="3782808"/>
            <a:ext cx="576000" cy="378264"/>
          </a:xfrm>
          <a:prstGeom prst="foldedCorner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en-US" sz="800">
                <a:solidFill>
                  <a:schemeClr val="tx1"/>
                </a:solidFill>
              </a:rPr>
              <a:t>May need</a:t>
            </a:r>
            <a:br>
              <a:rPr lang="en-US" sz="800">
                <a:solidFill>
                  <a:schemeClr val="tx1"/>
                </a:solidFill>
              </a:rPr>
            </a:br>
            <a:r>
              <a:rPr lang="en-US" sz="800">
                <a:solidFill>
                  <a:schemeClr val="tx1"/>
                </a:solidFill>
              </a:rPr>
              <a:t>deblock</a:t>
            </a:r>
          </a:p>
        </p:txBody>
      </p:sp>
      <p:sp>
        <p:nvSpPr>
          <p:cNvPr id="88" name="Rectangle: Folded Corner 87">
            <a:extLst>
              <a:ext uri="{FF2B5EF4-FFF2-40B4-BE49-F238E27FC236}">
                <a16:creationId xmlns:a16="http://schemas.microsoft.com/office/drawing/2014/main" id="{E047A649-F9FE-4B9F-AE7E-10A3B4BE37AF}"/>
              </a:ext>
            </a:extLst>
          </p:cNvPr>
          <p:cNvSpPr/>
          <p:nvPr/>
        </p:nvSpPr>
        <p:spPr>
          <a:xfrm>
            <a:off x="9424116" y="4344553"/>
            <a:ext cx="576000" cy="378264"/>
          </a:xfrm>
          <a:prstGeom prst="foldedCorner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en-US" sz="800">
                <a:solidFill>
                  <a:schemeClr val="tx1"/>
                </a:solidFill>
              </a:rPr>
              <a:t>May need</a:t>
            </a:r>
            <a:br>
              <a:rPr lang="en-US" sz="800">
                <a:solidFill>
                  <a:schemeClr val="tx1"/>
                </a:solidFill>
              </a:rPr>
            </a:br>
            <a:r>
              <a:rPr lang="en-US" sz="800">
                <a:solidFill>
                  <a:schemeClr val="tx1"/>
                </a:solidFill>
              </a:rPr>
              <a:t>deblock</a:t>
            </a:r>
          </a:p>
        </p:txBody>
      </p:sp>
    </p:spTree>
    <p:extLst>
      <p:ext uri="{BB962C8B-B14F-4D97-AF65-F5344CB8AC3E}">
        <p14:creationId xmlns:p14="http://schemas.microsoft.com/office/powerpoint/2010/main" val="2759696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4" grpId="0" animBg="1"/>
      <p:bldP spid="16" grpId="0" animBg="1"/>
      <p:bldP spid="18" grpId="0" animBg="1"/>
      <p:bldP spid="36" grpId="0"/>
      <p:bldP spid="38" grpId="0"/>
      <p:bldP spid="72" grpId="0" animBg="1"/>
      <p:bldP spid="73" grpId="0" animBg="1"/>
      <p:bldP spid="86" grpId="0" animBg="1"/>
      <p:bldP spid="87" grpId="0" animBg="1"/>
      <p:bldP spid="88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InterDigital Colors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EEF"/>
      </a:accent1>
      <a:accent2>
        <a:srgbClr val="0054A6"/>
      </a:accent2>
      <a:accent3>
        <a:srgbClr val="702B8F"/>
      </a:accent3>
      <a:accent4>
        <a:srgbClr val="CF128C"/>
      </a:accent4>
      <a:accent5>
        <a:srgbClr val="939598"/>
      </a:accent5>
      <a:accent6>
        <a:srgbClr val="00A99B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FAB9EE0C0AB514194A6531C55797DA8" ma:contentTypeVersion="11" ma:contentTypeDescription="Crée un document." ma:contentTypeScope="" ma:versionID="e1bfe9daf5343896436c9d63d9e92c57">
  <xsd:schema xmlns:xsd="http://www.w3.org/2001/XMLSchema" xmlns:xs="http://www.w3.org/2001/XMLSchema" xmlns:p="http://schemas.microsoft.com/office/2006/metadata/properties" xmlns:ns2="0f0a07f2-b47a-4f17-ae63-a8acead6400d" xmlns:ns3="7f9398f8-e012-4b22-ae2f-fed012cfaeb4" targetNamespace="http://schemas.microsoft.com/office/2006/metadata/properties" ma:root="true" ma:fieldsID="cc1f68a5dbaec13d31b89068135efd4b" ns2:_="" ns3:_="">
    <xsd:import namespace="0f0a07f2-b47a-4f17-ae63-a8acead6400d"/>
    <xsd:import namespace="7f9398f8-e012-4b22-ae2f-fed012cfaeb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f0a07f2-b47a-4f17-ae63-a8acead6400d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9398f8-e012-4b22-ae2f-fed012cfae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982293F-7097-4B08-9799-3D3CCF2C2F8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00DE436-EDCB-4D22-8425-F258CAEE9BA7}"/>
</file>

<file path=customXml/itemProps3.xml><?xml version="1.0" encoding="utf-8"?>
<ds:datastoreItem xmlns:ds="http://schemas.openxmlformats.org/officeDocument/2006/customXml" ds:itemID="{5CBDEEC6-C9BF-4A0E-926F-FAAB0F097597}">
  <ds:schemaRefs>
    <ds:schemaRef ds:uri="41e335c9-c7dd-45dc-84b8-eddb87d3556b"/>
    <ds:schemaRef ds:uri="540012FB-DD5C-4F9B-BEE2-B45BABD7A31C"/>
    <ds:schemaRef ds:uri="540012fb-dd5c-4f9b-bee2-b45babd7a31c"/>
    <ds:schemaRef ds:uri="9370b037-d122-4fa6-98b2-d3ea85b5d53b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1168</Words>
  <Application>Microsoft Office PowerPoint</Application>
  <PresentationFormat>Widescreen</PresentationFormat>
  <Paragraphs>197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Arial</vt:lpstr>
      <vt:lpstr>Calibri</vt:lpstr>
      <vt:lpstr>Century Gothic</vt:lpstr>
      <vt:lpstr>Office Theme</vt:lpstr>
      <vt:lpstr>JVET-Z0115</vt:lpstr>
      <vt:lpstr>Why ?</vt:lpstr>
      <vt:lpstr>Film grain use cases</vt:lpstr>
      <vt:lpstr>Use case #1: artistic intent</vt:lpstr>
      <vt:lpstr>Use case #1: artistic intent (example)</vt:lpstr>
      <vt:lpstr>Use case #2: artifact hiding</vt:lpstr>
      <vt:lpstr>Use case #2: artifact hiding (example)</vt:lpstr>
      <vt:lpstr>Proposed implementation</vt:lpstr>
      <vt:lpstr>Architecture overview</vt:lpstr>
      <vt:lpstr>Feature comparison</vt:lpstr>
      <vt:lpstr>SEI.FF, SEI.AR or AOM paramters</vt:lpstr>
      <vt:lpstr>Randomization comparison</vt:lpstr>
      <vt:lpstr>Proposed randomization</vt:lpstr>
      <vt:lpstr>Actual film: grain size vs exposure</vt:lpstr>
      <vt:lpstr>Actual film: grain size vs exposure #2</vt:lpstr>
      <vt:lpstr>Proposed multi-pattern design</vt:lpstr>
      <vt:lpstr>Scaling &amp; deblock: no line buffers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Tony Cavaliere</dc:creator>
  <cp:lastModifiedBy>Philippe de Lagrange</cp:lastModifiedBy>
  <cp:revision>1</cp:revision>
  <dcterms:created xsi:type="dcterms:W3CDTF">2021-03-31T15:29:37Z</dcterms:created>
  <dcterms:modified xsi:type="dcterms:W3CDTF">2022-04-27T07:28:32Z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0x010100CFAB9EE0C0AB514194A6531C55797DA8</vt:lpwstr>
  </property>
  <property fmtid="{D5CDD505-2E9C-101B-9397-08002B2CF9AE}" pid="3" name="_dlc_DocIdItemGuid">
    <vt:lpwstr>639211f3-2c56-455e-af95-06cdd81c0625</vt:lpwstr>
  </property>
  <property fmtid="{D5CDD505-2E9C-101B-9397-08002B2CF9AE}" pid="4" name="UploadBy">
    <vt:lpwstr>38</vt:lpwstr>
  </property>
  <property fmtid="{D5CDD505-2E9C-101B-9397-08002B2CF9AE}" pid="5" name="Policy Portal Retirement Process">
    <vt:lpwstr>, </vt:lpwstr>
  </property>
  <property fmtid="{D5CDD505-2E9C-101B-9397-08002B2CF9AE}" pid="6" name="Policy Portal Approval Workflow">
    <vt:lpwstr>, </vt:lpwstr>
  </property>
  <property fmtid="{D5CDD505-2E9C-101B-9397-08002B2CF9AE}" pid="7" name="Policy Portal Revision Workflow ">
    <vt:lpwstr>, </vt:lpwstr>
  </property>
  <property fmtid="{D5CDD505-2E9C-101B-9397-08002B2CF9AE}" pid="8" name="RevisionNumber">
    <vt:lpwstr>New</vt:lpwstr>
  </property>
  <property fmtid="{D5CDD505-2E9C-101B-9397-08002B2CF9AE}" pid="9" name="Policy Portal Admin Update Process ">
    <vt:lpwstr>, </vt:lpwstr>
  </property>
  <property fmtid="{D5CDD505-2E9C-101B-9397-08002B2CF9AE}" pid="10" name="Workflow1 - ItemUpdated">
    <vt:lpwstr>, </vt:lpwstr>
  </property>
  <property fmtid="{D5CDD505-2E9C-101B-9397-08002B2CF9AE}" pid="11" name="PolicyDocWorkflow - ItemUpdated">
    <vt:lpwstr>, </vt:lpwstr>
  </property>
  <property fmtid="{D5CDD505-2E9C-101B-9397-08002B2CF9AE}" pid="12" name="Details">
    <vt:lpwstr>, </vt:lpwstr>
  </property>
  <property fmtid="{D5CDD505-2E9C-101B-9397-08002B2CF9AE}" pid="13" name="Policy Portal Retirement Request">
    <vt:lpwstr>, </vt:lpwstr>
  </property>
  <property fmtid="{D5CDD505-2E9C-101B-9397-08002B2CF9AE}" pid="14" name="Policy Portal Revision Workflow">
    <vt:lpwstr>, </vt:lpwstr>
  </property>
  <property fmtid="{D5CDD505-2E9C-101B-9397-08002B2CF9AE}" pid="15" name="DocumentVersion">
    <vt:lpwstr>New</vt:lpwstr>
  </property>
  <property fmtid="{D5CDD505-2E9C-101B-9397-08002B2CF9AE}" pid="16" name="RetirementRequestInitiator">
    <vt:lpwstr/>
  </property>
  <property fmtid="{D5CDD505-2E9C-101B-9397-08002B2CF9AE}" pid="17" name="DocumentStatus">
    <vt:lpwstr>Approved</vt:lpwstr>
  </property>
  <property fmtid="{D5CDD505-2E9C-101B-9397-08002B2CF9AE}" pid="18" name="AssignedTo">
    <vt:lpwstr>38</vt:lpwstr>
  </property>
  <property fmtid="{D5CDD505-2E9C-101B-9397-08002B2CF9AE}" pid="19" name="Policy Portal Admin Update Process">
    <vt:lpwstr>, </vt:lpwstr>
  </property>
  <property fmtid="{D5CDD505-2E9C-101B-9397-08002B2CF9AE}" pid="20" name="PublishStatus">
    <vt:lpwstr>Approved</vt:lpwstr>
  </property>
  <property fmtid="{D5CDD505-2E9C-101B-9397-08002B2CF9AE}" pid="21" name="Event">
    <vt:lpwstr>WF Update</vt:lpwstr>
  </property>
  <property fmtid="{D5CDD505-2E9C-101B-9397-08002B2CF9AE}" pid="22" name="RunningLastInstance">
    <vt:lpwstr>08585621106208146331849716497CU59-New</vt:lpwstr>
  </property>
  <property fmtid="{D5CDD505-2E9C-101B-9397-08002B2CF9AE}" pid="23" name="DateStarted">
    <vt:filetime>2021-12-14T15:37:46Z</vt:filetime>
  </property>
  <property fmtid="{D5CDD505-2E9C-101B-9397-08002B2CF9AE}" pid="24" name="DocumentOwner">
    <vt:lpwstr>Lauren D'Amore</vt:lpwstr>
  </property>
  <property fmtid="{D5CDD505-2E9C-101B-9397-08002B2CF9AE}" pid="25" name="ApprovedDate">
    <vt:filetime>2021-12-14T15:41:58Z</vt:filetime>
  </property>
  <property fmtid="{D5CDD505-2E9C-101B-9397-08002B2CF9AE}" pid="26" name="CompletedInstance5">
    <vt:lpwstr>b433a429-7af6-4953-a46d-e967b737302a</vt:lpwstr>
  </property>
  <property fmtid="{D5CDD505-2E9C-101B-9397-08002B2CF9AE}" pid="27" name="CompletedInstance3">
    <vt:lpwstr>9d5929c5-f1b8-464c-af84-9328a7e41683</vt:lpwstr>
  </property>
  <property fmtid="{D5CDD505-2E9C-101B-9397-08002B2CF9AE}" pid="28" name="CompletedInstance6">
    <vt:lpwstr>32b00dad-1e61-47d7-b5b9-a4395dff2c50,c97343e9-9d51-4dae-8e3f-2a89de797422</vt:lpwstr>
  </property>
  <property fmtid="{D5CDD505-2E9C-101B-9397-08002B2CF9AE}" pid="29" name="URL">
    <vt:lpwstr/>
  </property>
  <property fmtid="{D5CDD505-2E9C-101B-9397-08002B2CF9AE}" pid="30" name="CompletedInstance2">
    <vt:lpwstr>6d990464-b0c7-4d39-a946-bcfb399e44f8</vt:lpwstr>
  </property>
  <property fmtid="{D5CDD505-2E9C-101B-9397-08002B2CF9AE}" pid="31" name="ExistingDocumentStatus">
    <vt:lpwstr/>
  </property>
</Properties>
</file>