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69" r:id="rId5"/>
    <p:sldId id="264" r:id="rId6"/>
    <p:sldId id="266" r:id="rId7"/>
    <p:sldId id="265" r:id="rId8"/>
    <p:sldId id="267" r:id="rId9"/>
    <p:sldId id="268" r:id="rId1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99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0" y="8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2436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918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7742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172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0895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5558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5532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701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551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5802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0968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544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47984" y="2598003"/>
            <a:ext cx="114960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smtClean="0">
                <a:latin typeface="Arial Black" panose="020B0A04020102020204" pitchFamily="34" charset="0"/>
              </a:rPr>
              <a:t>JVET-Z0078: </a:t>
            </a:r>
          </a:p>
          <a:p>
            <a:r>
              <a:rPr lang="en-US" altLang="ko-KR" sz="2400" smtClean="0"/>
              <a:t>Non-EE2</a:t>
            </a:r>
            <a:r>
              <a:rPr lang="en-US" altLang="ko-KR" sz="2400"/>
              <a:t>: Support MMVD and Affine MMVD without template matching process</a:t>
            </a:r>
            <a:endParaRPr lang="en-US" altLang="ko-KR" sz="2400" smtClean="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57697" y="3524471"/>
            <a:ext cx="5286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latin typeface="Arial Black" panose="020B0A04020102020204" pitchFamily="34" charset="0"/>
              </a:rPr>
              <a:t>Hyeongmun Jang (hm.jang@lge.com)</a:t>
            </a:r>
          </a:p>
        </p:txBody>
      </p:sp>
      <p:cxnSp>
        <p:nvCxnSpPr>
          <p:cNvPr id="3" name="직선 연결선 2"/>
          <p:cNvCxnSpPr>
            <a:stCxn id="5" idx="1"/>
            <a:endCxn id="5" idx="3"/>
          </p:cNvCxnSpPr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316395" y="6305570"/>
            <a:ext cx="2850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solidFill>
                  <a:srgbClr val="990033"/>
                </a:solidFill>
                <a:latin typeface="Arial Black" panose="020B0A04020102020204" pitchFamily="34" charset="0"/>
              </a:rPr>
              <a:t>LG Electronics Inc.</a:t>
            </a:r>
          </a:p>
        </p:txBody>
      </p:sp>
    </p:spTree>
    <p:extLst>
      <p:ext uri="{BB962C8B-B14F-4D97-AF65-F5344CB8AC3E}">
        <p14:creationId xmlns:p14="http://schemas.microsoft.com/office/powerpoint/2010/main" val="92061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5"/>
          <p:cNvSpPr txBox="1"/>
          <p:nvPr/>
        </p:nvSpPr>
        <p:spPr>
          <a:xfrm>
            <a:off x="200788" y="201708"/>
            <a:ext cx="12618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Summary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solidFill>
                  <a:schemeClr val="tx1"/>
                </a:solidFill>
              </a:rPr>
              <a:t/>
            </a:r>
            <a:br>
              <a:rPr lang="en-US" altLang="ko-KR" dirty="0" smtClean="0">
                <a:solidFill>
                  <a:schemeClr val="tx1"/>
                </a:solidFill>
              </a:rPr>
            </a:br>
            <a:r>
              <a:rPr lang="en-US" altLang="ko-KR" b="1" dirty="0" smtClean="0">
                <a:solidFill>
                  <a:schemeClr val="tx1"/>
                </a:solidFill>
              </a:rPr>
              <a:t>Propose to support </a:t>
            </a:r>
            <a:r>
              <a:rPr lang="en-US" altLang="ko-KR" b="1" dirty="0">
                <a:solidFill>
                  <a:schemeClr val="tx1"/>
                </a:solidFill>
              </a:rPr>
              <a:t>MMVD and </a:t>
            </a:r>
            <a:r>
              <a:rPr lang="en-US" altLang="ko-KR" b="1" dirty="0" err="1">
                <a:solidFill>
                  <a:schemeClr val="tx1"/>
                </a:solidFill>
              </a:rPr>
              <a:t>AffineMMVD</a:t>
            </a:r>
            <a:r>
              <a:rPr lang="en-US" altLang="ko-KR" b="1" dirty="0">
                <a:solidFill>
                  <a:schemeClr val="tx1"/>
                </a:solidFill>
              </a:rPr>
              <a:t> </a:t>
            </a:r>
            <a:r>
              <a:rPr lang="en-US" altLang="ko-KR" b="1" dirty="0" smtClean="0">
                <a:solidFill>
                  <a:schemeClr val="tx1"/>
                </a:solidFill>
              </a:rPr>
              <a:t>with/without </a:t>
            </a:r>
            <a:r>
              <a:rPr lang="en-US" altLang="ko-KR" b="1" dirty="0">
                <a:solidFill>
                  <a:schemeClr val="tx1"/>
                </a:solidFill>
              </a:rPr>
              <a:t>template matching </a:t>
            </a:r>
            <a:r>
              <a:rPr lang="en-US" altLang="ko-KR" b="1" dirty="0" smtClean="0">
                <a:solidFill>
                  <a:schemeClr val="tx1"/>
                </a:solidFill>
              </a:rPr>
              <a:t>process adaptively</a:t>
            </a:r>
            <a:endParaRPr lang="en-US" altLang="ko-KR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en-US" altLang="ko-KR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chemeClr val="tx1"/>
                </a:solidFill>
              </a:rPr>
              <a:t>Proposed method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dirty="0" smtClean="0">
                <a:solidFill>
                  <a:schemeClr val="tx1"/>
                </a:solidFill>
              </a:rPr>
              <a:t>Add a SPS flag to indicate whether enabling template matching process for MMVD and </a:t>
            </a:r>
            <a:r>
              <a:rPr lang="en-US" altLang="ko-KR" smtClean="0">
                <a:solidFill>
                  <a:schemeClr val="tx1"/>
                </a:solidFill>
              </a:rPr>
              <a:t>Affine MMVD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smtClean="0">
                <a:solidFill>
                  <a:schemeClr val="tx1"/>
                </a:solidFill>
              </a:rPr>
              <a:t>Define MMVD and Affine MMVD processing when the SPS flag indicates to disable template matching.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endParaRPr lang="en-US" altLang="ko-KR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b="1" smtClean="0">
                <a:solidFill>
                  <a:schemeClr val="tx1"/>
                </a:solidFill>
              </a:rPr>
              <a:t>Simulation </a:t>
            </a:r>
            <a:r>
              <a:rPr lang="en-US" altLang="ko-KR" b="1" dirty="0" smtClean="0">
                <a:solidFill>
                  <a:schemeClr val="tx1"/>
                </a:solidFill>
              </a:rPr>
              <a:t>result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>
                <a:solidFill>
                  <a:schemeClr val="tx1"/>
                </a:solidFill>
              </a:rPr>
              <a:t>Coding performance is observed over ECM-4.0 with the tm-based coding tool disabled configuration.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sz="1600" b="1" dirty="0" smtClean="0">
                <a:solidFill>
                  <a:schemeClr val="tx1"/>
                </a:solidFill>
              </a:rPr>
              <a:t>Proposed </a:t>
            </a:r>
            <a:r>
              <a:rPr lang="en-US" altLang="ko-KR" sz="1600" b="1" dirty="0">
                <a:solidFill>
                  <a:schemeClr val="tx1"/>
                </a:solidFill>
              </a:rPr>
              <a:t>method </a:t>
            </a:r>
            <a:r>
              <a:rPr lang="en-US" altLang="ko-KR" sz="1600" b="1" dirty="0" smtClean="0">
                <a:solidFill>
                  <a:schemeClr val="tx1"/>
                </a:solidFill>
              </a:rPr>
              <a:t>1: </a:t>
            </a:r>
            <a:r>
              <a:rPr lang="en-US" altLang="ko-KR" sz="1600" b="1" dirty="0" smtClean="0">
                <a:solidFill>
                  <a:srgbClr val="FF0000"/>
                </a:solidFill>
              </a:rPr>
              <a:t>if the proposed SPS flag is 0, ECM-3.0 MMVD/Affine MMVD are applied</a:t>
            </a:r>
            <a:endParaRPr lang="fr-FR" altLang="ko-KR" sz="16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fr-FR" altLang="ko-KR" sz="1600">
                <a:solidFill>
                  <a:schemeClr val="tx1"/>
                </a:solidFill>
              </a:rPr>
              <a:t> </a:t>
            </a:r>
            <a:r>
              <a:rPr lang="fr-FR" altLang="ko-KR" sz="1600" smtClean="0">
                <a:solidFill>
                  <a:schemeClr val="tx1"/>
                </a:solidFill>
              </a:rPr>
              <a:t> () </a:t>
            </a:r>
            <a:r>
              <a:rPr lang="en-US" altLang="ko-KR" sz="1600" dirty="0" smtClean="0">
                <a:solidFill>
                  <a:schemeClr val="tx1"/>
                </a:solidFill>
              </a:rPr>
              <a:t>for RA, </a:t>
            </a:r>
            <a:r>
              <a:rPr lang="fr-FR" altLang="ko-KR" sz="1600" dirty="0" smtClean="0">
                <a:solidFill>
                  <a:schemeClr val="tx1"/>
                </a:solidFill>
              </a:rPr>
              <a:t>(-</a:t>
            </a:r>
            <a:r>
              <a:rPr lang="fr-FR" altLang="ko-KR" sz="1600" dirty="0">
                <a:solidFill>
                  <a:schemeClr val="tx1"/>
                </a:solidFill>
              </a:rPr>
              <a:t>0.44%, -0.32%, -0.23% / Enc </a:t>
            </a:r>
            <a:r>
              <a:rPr lang="fr-FR" altLang="ko-KR" sz="1600" dirty="0" smtClean="0">
                <a:solidFill>
                  <a:schemeClr val="tx1"/>
                </a:solidFill>
              </a:rPr>
              <a:t>98</a:t>
            </a:r>
            <a:r>
              <a:rPr lang="fr-FR" altLang="ko-KR" sz="1600" dirty="0">
                <a:solidFill>
                  <a:schemeClr val="tx1"/>
                </a:solidFill>
              </a:rPr>
              <a:t>%, Dec 100%)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en-US" altLang="ko-KR" sz="1600" dirty="0">
                <a:solidFill>
                  <a:schemeClr val="tx1"/>
                </a:solidFill>
              </a:rPr>
              <a:t>for </a:t>
            </a:r>
            <a:r>
              <a:rPr lang="en-US" altLang="ko-KR" sz="1600" dirty="0" smtClean="0">
                <a:solidFill>
                  <a:schemeClr val="tx1"/>
                </a:solidFill>
              </a:rPr>
              <a:t>LDB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sz="1600" b="1" dirty="0" smtClean="0">
                <a:solidFill>
                  <a:schemeClr val="tx1"/>
                </a:solidFill>
              </a:rPr>
              <a:t>Proposed </a:t>
            </a:r>
            <a:r>
              <a:rPr lang="en-US" altLang="ko-KR" sz="1600" b="1" dirty="0">
                <a:solidFill>
                  <a:schemeClr val="tx1"/>
                </a:solidFill>
              </a:rPr>
              <a:t>method </a:t>
            </a:r>
            <a:r>
              <a:rPr lang="en-US" altLang="ko-KR" sz="1600" b="1" dirty="0" smtClean="0">
                <a:solidFill>
                  <a:schemeClr val="tx1"/>
                </a:solidFill>
              </a:rPr>
              <a:t>2: </a:t>
            </a:r>
            <a:r>
              <a:rPr lang="en-US" altLang="ko-KR" sz="1600" b="1" dirty="0" smtClean="0">
                <a:solidFill>
                  <a:srgbClr val="FF0000"/>
                </a:solidFill>
              </a:rPr>
              <a:t>if the proposed SPS flag is 0, ECM-4.0 MMVD/Affine MMVD are applied with modification</a:t>
            </a:r>
          </a:p>
          <a:p>
            <a:pPr>
              <a:lnSpc>
                <a:spcPct val="150000"/>
              </a:lnSpc>
            </a:pPr>
            <a:r>
              <a:rPr lang="fr-FR" altLang="ko-KR">
                <a:solidFill>
                  <a:schemeClr val="tx1"/>
                </a:solidFill>
              </a:rPr>
              <a:t> </a:t>
            </a:r>
            <a:r>
              <a:rPr lang="fr-FR" altLang="ko-KR" smtClean="0">
                <a:solidFill>
                  <a:schemeClr val="tx1"/>
                </a:solidFill>
              </a:rPr>
              <a:t> </a:t>
            </a:r>
            <a:r>
              <a:rPr lang="fr-FR" altLang="ko-KR" sz="1600" smtClean="0">
                <a:solidFill>
                  <a:schemeClr val="tx1"/>
                </a:solidFill>
              </a:rPr>
              <a:t>() </a:t>
            </a:r>
            <a:r>
              <a:rPr lang="en-US" altLang="ko-KR" sz="1600" dirty="0">
                <a:solidFill>
                  <a:schemeClr val="tx1"/>
                </a:solidFill>
              </a:rPr>
              <a:t>for RA, </a:t>
            </a:r>
            <a:r>
              <a:rPr lang="fr-FR" altLang="ko-KR" sz="1600" dirty="0">
                <a:solidFill>
                  <a:schemeClr val="tx1"/>
                </a:solidFill>
              </a:rPr>
              <a:t>(-0.47%, -0.27%, 0.03% / Enc 97%, Dec 100%) </a:t>
            </a:r>
            <a:r>
              <a:rPr lang="en-US" altLang="ko-KR" sz="1600" dirty="0">
                <a:solidFill>
                  <a:schemeClr val="tx1"/>
                </a:solidFill>
              </a:rPr>
              <a:t>for LDB</a:t>
            </a:r>
            <a:endParaRPr lang="fr-FR" altLang="ko-KR" sz="16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en-US" altLang="ko-KR" sz="16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en-US" altLang="ko-KR" dirty="0">
              <a:solidFill>
                <a:schemeClr val="tx1"/>
              </a:solidFill>
            </a:endParaRPr>
          </a:p>
          <a:p>
            <a:pPr marL="742950" lvl="1" indent="-285750">
              <a:lnSpc>
                <a:spcPct val="150000"/>
              </a:lnSpc>
              <a:buFontTx/>
              <a:buChar char="-"/>
            </a:pPr>
            <a:endParaRPr lang="en-US" altLang="ko-KR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91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2017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Background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mtClean="0">
                <a:solidFill>
                  <a:schemeClr val="tx1"/>
                </a:solidFill>
              </a:rPr>
              <a:t/>
            </a:r>
            <a:br>
              <a:rPr lang="en-US" altLang="ko-KR" smtClean="0">
                <a:solidFill>
                  <a:schemeClr val="tx1"/>
                </a:solidFill>
              </a:rPr>
            </a:br>
            <a:r>
              <a:rPr lang="en-US" altLang="ko-KR" b="1" smtClean="0">
                <a:solidFill>
                  <a:schemeClr val="tx1"/>
                </a:solidFill>
              </a:rPr>
              <a:t>The </a:t>
            </a:r>
            <a:r>
              <a:rPr lang="en-US" altLang="ko-KR" b="1">
                <a:solidFill>
                  <a:schemeClr val="tx1"/>
                </a:solidFill>
              </a:rPr>
              <a:t>design for MMVD and Affine MMVD in ECM-4.0 do not support without template matching.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mtClean="0">
                <a:solidFill>
                  <a:schemeClr val="tx1"/>
                </a:solidFill>
              </a:rPr>
              <a:t>Hence, MMVD and Affine MMVD cannot be enabled for the specific scenario such as low-delay or low-latency application.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mtClean="0">
                <a:solidFill>
                  <a:schemeClr val="tx1"/>
                </a:solidFill>
              </a:rPr>
              <a:t>Large coding improvement can be achieved by those coding tools without TM-based process for that scenario</a:t>
            </a:r>
          </a:p>
          <a:p>
            <a:pPr>
              <a:lnSpc>
                <a:spcPct val="150000"/>
              </a:lnSpc>
            </a:pPr>
            <a:endParaRPr lang="en-US" altLang="ko-KR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67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/>
              <a:t>Proposed method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337459" y="986819"/>
            <a:ext cx="11506199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>
                <a:solidFill>
                  <a:schemeClr val="tx1"/>
                </a:solidFill>
              </a:rPr>
              <a:t>Add a SPS flag to indicate to control usage of template matching based MMVD and Affine MMVD</a:t>
            </a:r>
          </a:p>
          <a:p>
            <a:endParaRPr lang="en-US" altLang="ko-KR" sz="1400"/>
          </a:p>
          <a:p>
            <a:pPr marL="285750" indent="-285750">
              <a:buFontTx/>
              <a:buChar char="-"/>
            </a:pPr>
            <a:r>
              <a:rPr lang="en-US" altLang="ko-KR" sz="1400" smtClean="0"/>
              <a:t>SPS flag is 1 : TM-based MMVD and Affine MMVD is applied</a:t>
            </a:r>
          </a:p>
          <a:p>
            <a:pPr marL="285750" indent="-285750">
              <a:buFontTx/>
              <a:buChar char="-"/>
            </a:pPr>
            <a:endParaRPr lang="en-US" altLang="ko-KR" sz="1400" smtClean="0"/>
          </a:p>
          <a:p>
            <a:pPr marL="285750" indent="-285750">
              <a:buFontTx/>
              <a:buChar char="-"/>
            </a:pPr>
            <a:r>
              <a:rPr lang="en-US" altLang="ko-KR" sz="1400" smtClean="0"/>
              <a:t>SPS flag is 0 : MMVD and Affine MMVD is applied without TM-based reordering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3775473"/>
              </p:ext>
            </p:extLst>
          </p:nvPr>
        </p:nvGraphicFramePr>
        <p:xfrm>
          <a:off x="517073" y="2327897"/>
          <a:ext cx="9947728" cy="15283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4088"/>
                <a:gridCol w="1604419"/>
                <a:gridCol w="1306796"/>
                <a:gridCol w="1329458"/>
                <a:gridCol w="1628301"/>
                <a:gridCol w="1327333"/>
                <a:gridCol w="1327333"/>
              </a:tblGrid>
              <a:tr h="182908">
                <a:tc rowSpan="3">
                  <a:txBody>
                    <a:bodyPr/>
                    <a:lstStyle/>
                    <a:p>
                      <a:pPr algn="ctr" latinLnBrk="1"/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MMVD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50" b="1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Affine</a:t>
                      </a:r>
                      <a:r>
                        <a:rPr lang="en-US" altLang="ko-KR" sz="900" b="1" baseline="0" smtClean="0"/>
                        <a:t> MMVD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50" b="1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290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5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SPS flag is 1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SPS flag is 0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SPS flag is 1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SPS flag is 0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b="1"/>
                    </a:p>
                  </a:txBody>
                  <a:tcPr anchor="ctr"/>
                </a:tc>
              </a:tr>
              <a:tr h="24823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Same</a:t>
                      </a:r>
                      <a:r>
                        <a:rPr lang="en-US" altLang="ko-KR" sz="900" b="1" baseline="0" smtClean="0"/>
                        <a:t> as </a:t>
                      </a:r>
                      <a:r>
                        <a:rPr lang="en-US" altLang="ko-KR" sz="900" b="1" smtClean="0"/>
                        <a:t>ECM-4.0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Proposed method 1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Proposed method</a:t>
                      </a:r>
                      <a:r>
                        <a:rPr lang="en-US" altLang="ko-KR" sz="900" b="1" baseline="0" smtClean="0"/>
                        <a:t> 2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Same</a:t>
                      </a:r>
                      <a:r>
                        <a:rPr lang="en-US" altLang="ko-KR" sz="900" b="1" baseline="0" smtClean="0"/>
                        <a:t> as </a:t>
                      </a:r>
                      <a:r>
                        <a:rPr lang="en-US" altLang="ko-KR" sz="900" b="1" smtClean="0"/>
                        <a:t>ECM-4.0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Proposed method 1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Proposed method</a:t>
                      </a:r>
                      <a:r>
                        <a:rPr lang="en-US" altLang="ko-KR" sz="900" b="1" baseline="0" smtClean="0"/>
                        <a:t> 2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290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Direction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16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4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smtClean="0"/>
                        <a:t>4</a:t>
                      </a:r>
                      <a:endParaRPr lang="ko-KR" altLang="en-US" sz="9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8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4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smtClean="0"/>
                        <a:t>4</a:t>
                      </a:r>
                      <a:endParaRPr lang="ko-KR" altLang="en-US" sz="900" smtClean="0"/>
                    </a:p>
                  </a:txBody>
                  <a:tcPr anchor="ctr"/>
                </a:tc>
              </a:tr>
              <a:tr h="18290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Distance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6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8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smtClean="0"/>
                        <a:t>6</a:t>
                      </a:r>
                      <a:endParaRPr lang="ko-KR" altLang="en-US" sz="9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5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5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smtClean="0"/>
                        <a:t>5</a:t>
                      </a:r>
                      <a:endParaRPr lang="ko-KR" altLang="en-US" sz="900" smtClean="0"/>
                    </a:p>
                  </a:txBody>
                  <a:tcPr anchor="ctr"/>
                </a:tc>
              </a:tr>
              <a:tr h="24823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Total candidates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96 </a:t>
                      </a:r>
                      <a:r>
                        <a:rPr lang="en-US" altLang="ko-KR" sz="900" smtClean="0">
                          <a:sym typeface="Wingdings" panose="05000000000000000000" pitchFamily="2" charset="2"/>
                        </a:rPr>
                        <a:t> 12 </a:t>
                      </a:r>
                    </a:p>
                    <a:p>
                      <a:pPr algn="ctr" latinLnBrk="1"/>
                      <a:r>
                        <a:rPr lang="en-US" altLang="ko-KR" sz="900" smtClean="0">
                          <a:sym typeface="Wingdings" panose="05000000000000000000" pitchFamily="2" charset="2"/>
                        </a:rPr>
                        <a:t>Based</a:t>
                      </a:r>
                      <a:r>
                        <a:rPr lang="en-US" altLang="ko-KR" sz="900" baseline="0" smtClean="0">
                          <a:sym typeface="Wingdings" panose="05000000000000000000" pitchFamily="2" charset="2"/>
                        </a:rPr>
                        <a:t> on </a:t>
                      </a:r>
                      <a:r>
                        <a:rPr lang="en-US" altLang="ko-KR" sz="900" smtClean="0">
                          <a:sym typeface="Wingdings" panose="05000000000000000000" pitchFamily="2" charset="2"/>
                        </a:rPr>
                        <a:t>TM</a:t>
                      </a:r>
                      <a:r>
                        <a:rPr lang="en-US" altLang="ko-KR" sz="900" baseline="0" smtClean="0">
                          <a:sym typeface="Wingdings" panose="05000000000000000000" pitchFamily="2" charset="2"/>
                        </a:rPr>
                        <a:t> r</a:t>
                      </a:r>
                      <a:r>
                        <a:rPr lang="en-US" altLang="ko-KR" sz="900" smtClean="0">
                          <a:sym typeface="Wingdings" panose="05000000000000000000" pitchFamily="2" charset="2"/>
                        </a:rPr>
                        <a:t>eordering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32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smtClean="0"/>
                        <a:t>24</a:t>
                      </a:r>
                      <a:endParaRPr lang="ko-KR" altLang="en-US" sz="9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40 </a:t>
                      </a:r>
                      <a:r>
                        <a:rPr lang="en-US" altLang="ko-KR" sz="900" smtClean="0">
                          <a:sym typeface="Wingdings" panose="05000000000000000000" pitchFamily="2" charset="2"/>
                        </a:rPr>
                        <a:t> 20 </a:t>
                      </a:r>
                    </a:p>
                    <a:p>
                      <a:pPr algn="ctr" latinLnBrk="1"/>
                      <a:r>
                        <a:rPr lang="en-US" altLang="ko-KR" sz="900" smtClean="0">
                          <a:sym typeface="Wingdings" panose="05000000000000000000" pitchFamily="2" charset="2"/>
                        </a:rPr>
                        <a:t>Based on TM reordering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20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smtClean="0"/>
                        <a:t>20</a:t>
                      </a:r>
                      <a:endParaRPr lang="ko-KR" altLang="en-US" sz="900" smtClean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420525"/>
              </p:ext>
            </p:extLst>
          </p:nvPr>
        </p:nvGraphicFramePr>
        <p:xfrm>
          <a:off x="517073" y="4337780"/>
          <a:ext cx="9947728" cy="15428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1315"/>
                <a:gridCol w="3045627"/>
                <a:gridCol w="2996694"/>
                <a:gridCol w="2884092"/>
              </a:tblGrid>
              <a:tr h="245633">
                <a:tc rowSpan="2">
                  <a:txBody>
                    <a:bodyPr/>
                    <a:lstStyle/>
                    <a:p>
                      <a:pPr algn="ctr" latinLnBrk="1"/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SPS</a:t>
                      </a:r>
                      <a:r>
                        <a:rPr lang="en-US" altLang="ko-KR" sz="900" b="1" baseline="0" smtClean="0"/>
                        <a:t> flag is 1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SPS flag is 0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b="1"/>
                    </a:p>
                  </a:txBody>
                  <a:tcPr anchor="ctr"/>
                </a:tc>
              </a:tr>
              <a:tr h="24563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="1" smtClean="0"/>
                        <a:t>Same as ECM-4.0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Proposed method 1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Proposed method</a:t>
                      </a:r>
                      <a:r>
                        <a:rPr lang="en-US" altLang="ko-KR" sz="900" b="1" baseline="0" smtClean="0"/>
                        <a:t> 2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3515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baseline="0" smtClean="0"/>
                        <a:t>Syntax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="1" smtClean="0"/>
                        <a:t>Unified</a:t>
                      </a:r>
                      <a:r>
                        <a:rPr lang="en-US" altLang="ko-KR" sz="900" b="1" baseline="0" smtClean="0"/>
                        <a:t> signaling</a:t>
                      </a:r>
                    </a:p>
                    <a:p>
                      <a:pPr algn="ctr"/>
                      <a:endParaRPr lang="en-US" altLang="ko-KR" sz="900" b="1" baseline="0" smtClean="0"/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baseline="0" smtClean="0"/>
                        <a:t>MMVD candidate index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900" b="1" baseline="0" dirty="0" smtClean="0"/>
                    </a:p>
                    <a:p>
                      <a:pPr algn="ctr" latinLnBrk="1"/>
                      <a:r>
                        <a:rPr lang="en-US" altLang="ko-KR" sz="900" b="1" baseline="0" dirty="0" smtClean="0"/>
                        <a:t>Separate signaling </a:t>
                      </a:r>
                    </a:p>
                    <a:p>
                      <a:pPr algn="ctr" latinLnBrk="1"/>
                      <a:r>
                        <a:rPr lang="en-US" altLang="ko-KR" sz="900" b="1" baseline="0" dirty="0" smtClean="0">
                          <a:solidFill>
                            <a:srgbClr val="FF0000"/>
                          </a:solidFill>
                        </a:rPr>
                        <a:t>(ECM 3.0 scheme)</a:t>
                      </a:r>
                    </a:p>
                    <a:p>
                      <a:pPr algn="ctr" latinLnBrk="1"/>
                      <a:endParaRPr lang="en-US" altLang="ko-KR" sz="900" b="1" baseline="0" dirty="0" smtClean="0"/>
                    </a:p>
                    <a:p>
                      <a:pPr marL="541338" indent="263525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baseline="0" dirty="0" smtClean="0"/>
                        <a:t>MMVD direction index</a:t>
                      </a:r>
                    </a:p>
                    <a:p>
                      <a:pPr marL="541338" indent="263525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baseline="0" dirty="0" smtClean="0"/>
                        <a:t>MMVD distance index </a:t>
                      </a:r>
                    </a:p>
                    <a:p>
                      <a:pPr marL="541338" indent="263525" algn="l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aseline="0" dirty="0" smtClean="0"/>
                        <a:t>   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dirty="0" smtClean="0"/>
                        <a:t>Unified</a:t>
                      </a:r>
                      <a:r>
                        <a:rPr lang="en-US" altLang="ko-KR" sz="900" b="1" baseline="0" dirty="0" smtClean="0"/>
                        <a:t> signaling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baseline="0" dirty="0" smtClean="0">
                          <a:solidFill>
                            <a:srgbClr val="FF0000"/>
                          </a:solidFill>
                        </a:rPr>
                        <a:t>(ECM 4.0 scheme with modification)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1" baseline="0" dirty="0" smtClean="0"/>
                    </a:p>
                    <a:p>
                      <a:pPr marL="285750" marR="0" lvl="0" indent="-28575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900" baseline="0" dirty="0" smtClean="0"/>
                        <a:t>MMVD candidate index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900" baseline="0" dirty="0" smtClean="0"/>
                        <a:t>  </a:t>
                      </a:r>
                      <a:endParaRPr lang="ko-KR" altLang="en-US" sz="900" smtClean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365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2954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Simulation results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184555"/>
              </p:ext>
            </p:extLst>
          </p:nvPr>
        </p:nvGraphicFramePr>
        <p:xfrm>
          <a:off x="569533" y="2138732"/>
          <a:ext cx="6364667" cy="258402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910049"/>
                <a:gridCol w="1778931"/>
                <a:gridCol w="1675687"/>
              </a:tblGrid>
              <a:tr h="28711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ko-KR" sz="14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Anchor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Test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28711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b="1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DMVD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28711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b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AML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28711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b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MVSD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28711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b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DIMD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28711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b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TIMD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28711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b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MMVD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28711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b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AffineMMVD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28711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b="1" baseline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TM-base MMVD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2" name="직사각형 11"/>
          <p:cNvSpPr/>
          <p:nvPr/>
        </p:nvSpPr>
        <p:spPr>
          <a:xfrm>
            <a:off x="318558" y="961014"/>
            <a:ext cx="115061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Purpose</a:t>
            </a:r>
          </a:p>
          <a:p>
            <a:endParaRPr lang="en-US" altLang="ko-KR" b="1" smtClean="0"/>
          </a:p>
          <a:p>
            <a:r>
              <a:rPr lang="en-US" altLang="ko-KR" b="1" smtClean="0"/>
              <a:t>- </a:t>
            </a:r>
            <a:r>
              <a:rPr lang="en-US" altLang="ko-KR" sz="1600" smtClean="0"/>
              <a:t>Figuring out the benefit of the proposed method for the scenario that CLVS disallows template matching.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8727" y="4899466"/>
            <a:ext cx="973054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smtClean="0"/>
              <a:t>Note : when DMVD is off, multi-pass DMVD is also disabled due to the current DMVD flag control including TM-based merge/amvp and multi-pass dmvr.</a:t>
            </a:r>
          </a:p>
          <a:p>
            <a:r>
              <a:rPr lang="en-US" altLang="ko-KR" sz="1050" smtClean="0"/>
              <a:t>         Unfortunately, the “pure TM off” is not supported using configuration setting.</a:t>
            </a:r>
            <a:endParaRPr lang="ko-KR" altLang="en-US" sz="1050"/>
          </a:p>
        </p:txBody>
      </p:sp>
    </p:spTree>
    <p:extLst>
      <p:ext uri="{BB962C8B-B14F-4D97-AF65-F5344CB8AC3E}">
        <p14:creationId xmlns:p14="http://schemas.microsoft.com/office/powerpoint/2010/main" val="340995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2954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Simulation results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973483"/>
              </p:ext>
            </p:extLst>
          </p:nvPr>
        </p:nvGraphicFramePr>
        <p:xfrm>
          <a:off x="474447" y="1547760"/>
          <a:ext cx="11031751" cy="19041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/>
                <a:gridCol w="1008401"/>
                <a:gridCol w="1085970"/>
                <a:gridCol w="1085970"/>
                <a:gridCol w="1025638"/>
                <a:gridCol w="956688"/>
                <a:gridCol w="904975"/>
                <a:gridCol w="870500"/>
                <a:gridCol w="965306"/>
                <a:gridCol w="904975"/>
                <a:gridCol w="887736"/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0.69%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01655"/>
              </p:ext>
            </p:extLst>
          </p:nvPr>
        </p:nvGraphicFramePr>
        <p:xfrm>
          <a:off x="474446" y="4420058"/>
          <a:ext cx="11031751" cy="19041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/>
                <a:gridCol w="1008401"/>
                <a:gridCol w="1085970"/>
                <a:gridCol w="1085970"/>
                <a:gridCol w="1025638"/>
                <a:gridCol w="956688"/>
                <a:gridCol w="904975"/>
                <a:gridCol w="870500"/>
                <a:gridCol w="965306"/>
                <a:gridCol w="904975"/>
                <a:gridCol w="887736"/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318558" y="961014"/>
            <a:ext cx="11506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Proposed method 1</a:t>
            </a:r>
            <a:endParaRPr lang="en-US" altLang="ko-KR" sz="1600" smtClean="0"/>
          </a:p>
        </p:txBody>
      </p:sp>
      <p:sp>
        <p:nvSpPr>
          <p:cNvPr id="12" name="직사각형 11"/>
          <p:cNvSpPr/>
          <p:nvPr/>
        </p:nvSpPr>
        <p:spPr>
          <a:xfrm>
            <a:off x="318557" y="3807288"/>
            <a:ext cx="11506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Proposed method 2</a:t>
            </a:r>
            <a:endParaRPr lang="en-US" altLang="ko-KR" sz="1600" smtClean="0"/>
          </a:p>
        </p:txBody>
      </p:sp>
    </p:spTree>
    <p:extLst>
      <p:ext uri="{BB962C8B-B14F-4D97-AF65-F5344CB8AC3E}">
        <p14:creationId xmlns:p14="http://schemas.microsoft.com/office/powerpoint/2010/main" val="11296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Conclusion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474134" y="3502562"/>
            <a:ext cx="11506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It is recommend to adopt template based MMVD and Affine MMVD adaptation based on SPS flag</a:t>
            </a:r>
          </a:p>
        </p:txBody>
      </p:sp>
    </p:spTree>
    <p:extLst>
      <p:ext uri="{BB962C8B-B14F-4D97-AF65-F5344CB8AC3E}">
        <p14:creationId xmlns:p14="http://schemas.microsoft.com/office/powerpoint/2010/main" val="70752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14157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Appendix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498597"/>
              </p:ext>
            </p:extLst>
          </p:nvPr>
        </p:nvGraphicFramePr>
        <p:xfrm>
          <a:off x="421640" y="1507054"/>
          <a:ext cx="4700693" cy="33258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659293"/>
                <a:gridCol w="1041400"/>
              </a:tblGrid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merge_data( x0, y0, cbWidth, cbHeight, chType 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0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				if( sps_mmvd_enabled_flag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					</a:t>
                      </a:r>
                      <a:r>
                        <a:rPr lang="fr-FR" sz="1000">
                          <a:effectLst/>
                        </a:rPr>
                        <a:t>mmvd_merge_flag[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				if( mmvd_merge_flag[ x0 ][ y0 ]  = =  1 )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					if( MaxNumMergeCand &gt; 1 )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1000">
                          <a:effectLst/>
                        </a:rPr>
                        <a:t>						mmvd_cand_flag[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0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if( sps_tm_mmvd_enabled_flag ) {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0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 mmvd_candidate_idx[ x0 ][ y0 ]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ae(v)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0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                    }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0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                    else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1000">
                          <a:effectLst/>
                        </a:rPr>
                        <a:t>					</a:t>
                      </a:r>
                      <a:r>
                        <a:rPr lang="fr-FR" sz="1000" smtClean="0">
                          <a:effectLst/>
                        </a:rPr>
                        <a:t>   mmvd_distance_idx</a:t>
                      </a:r>
                      <a:r>
                        <a:rPr lang="fr-FR" sz="1000">
                          <a:effectLst/>
                        </a:rPr>
                        <a:t>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1000">
                          <a:effectLst/>
                        </a:rPr>
                        <a:t>					</a:t>
                      </a:r>
                      <a:r>
                        <a:rPr lang="fr-FR" sz="1000" smtClean="0">
                          <a:effectLst/>
                        </a:rPr>
                        <a:t>   mmvd_direction_idx</a:t>
                      </a:r>
                      <a:r>
                        <a:rPr lang="fr-FR" sz="1000">
                          <a:effectLst/>
                        </a:rPr>
                        <a:t>[ x0 ][ y0 ]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0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                    }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직사각형 8"/>
          <p:cNvSpPr/>
          <p:nvPr/>
        </p:nvSpPr>
        <p:spPr>
          <a:xfrm>
            <a:off x="318558" y="961014"/>
            <a:ext cx="11506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Proposed method 1</a:t>
            </a:r>
            <a:endParaRPr lang="en-US" altLang="ko-KR" sz="1600" smtClean="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666437"/>
              </p:ext>
            </p:extLst>
          </p:nvPr>
        </p:nvGraphicFramePr>
        <p:xfrm>
          <a:off x="6544734" y="1507054"/>
          <a:ext cx="4624493" cy="190046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600027"/>
                <a:gridCol w="1024466"/>
              </a:tblGrid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merge_data( x0, y0, cbWidth, cbHeight, chType 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0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				if( sps_mmvd_enabled_flag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					</a:t>
                      </a:r>
                      <a:r>
                        <a:rPr lang="fr-FR" sz="1000">
                          <a:effectLst/>
                        </a:rPr>
                        <a:t>mmvd_merge_flag[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				if( mmvd_merge_flag[ x0 ][ y0 ]  = =  1 )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					if( MaxNumMergeCand &gt; 1 )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1000">
                          <a:effectLst/>
                        </a:rPr>
                        <a:t>						mmvd_cand_flag[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0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mmvd_candidate_idx[ x0 ][ y0 ]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ae(v)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sp>
        <p:nvSpPr>
          <p:cNvPr id="12" name="직사각형 11"/>
          <p:cNvSpPr/>
          <p:nvPr/>
        </p:nvSpPr>
        <p:spPr>
          <a:xfrm>
            <a:off x="6441652" y="961014"/>
            <a:ext cx="11506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Proposed method 2</a:t>
            </a:r>
            <a:endParaRPr lang="en-US" altLang="ko-KR" sz="1600" smtClean="0"/>
          </a:p>
        </p:txBody>
      </p:sp>
    </p:spTree>
    <p:extLst>
      <p:ext uri="{BB962C8B-B14F-4D97-AF65-F5344CB8AC3E}">
        <p14:creationId xmlns:p14="http://schemas.microsoft.com/office/powerpoint/2010/main" val="31473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14157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Appendix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318558" y="961014"/>
            <a:ext cx="11506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Proposed method 2</a:t>
            </a:r>
            <a:endParaRPr lang="en-US" altLang="ko-KR" sz="1600" smtClean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620095"/>
              </p:ext>
            </p:extLst>
          </p:nvPr>
        </p:nvGraphicFramePr>
        <p:xfrm>
          <a:off x="383334" y="1820333"/>
          <a:ext cx="5001258" cy="2724150"/>
        </p:xfrm>
        <a:graphic>
          <a:graphicData uri="http://schemas.openxmlformats.org/drawingml/2006/table">
            <a:tbl>
              <a:tblPr firstRow="1" firstCol="1" bandRow="1"/>
              <a:tblGrid>
                <a:gridCol w="1259515"/>
                <a:gridCol w="539339"/>
                <a:gridCol w="723349"/>
                <a:gridCol w="630075"/>
                <a:gridCol w="629440"/>
                <a:gridCol w="629440"/>
                <a:gridCol w="590100"/>
              </a:tblGrid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candidate index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smtClean="0"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Suffix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smtClean="0"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Prefix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3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5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6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7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8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9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103525"/>
              </p:ext>
            </p:extLst>
          </p:nvPr>
        </p:nvGraphicFramePr>
        <p:xfrm>
          <a:off x="6071657" y="1820333"/>
          <a:ext cx="4707883" cy="4381500"/>
        </p:xfrm>
        <a:graphic>
          <a:graphicData uri="http://schemas.openxmlformats.org/drawingml/2006/table">
            <a:tbl>
              <a:tblPr firstRow="1" firstCol="1" bandRow="1"/>
              <a:tblGrid>
                <a:gridCol w="1192743"/>
                <a:gridCol w="898009"/>
                <a:gridCol w="523743"/>
                <a:gridCol w="523215"/>
                <a:gridCol w="523215"/>
                <a:gridCol w="523215"/>
                <a:gridCol w="523743"/>
              </a:tblGrid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candidate index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smtClean="0"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Suffix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mtClean="0"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Prefix</a:t>
                      </a:r>
                      <a:endParaRPr lang="ko-KR" altLang="ko-KR" sz="1000" smtClean="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3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5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6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7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8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9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13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15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16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17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18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19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20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21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22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23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직사각형 11"/>
          <p:cNvSpPr/>
          <p:nvPr/>
        </p:nvSpPr>
        <p:spPr>
          <a:xfrm>
            <a:off x="318558" y="1457575"/>
            <a:ext cx="18319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smtClean="0"/>
              <a:t>- SPS flag is 1</a:t>
            </a:r>
            <a:endParaRPr lang="en-US" altLang="ko-KR" sz="1200" smtClean="0"/>
          </a:p>
        </p:txBody>
      </p:sp>
      <p:sp>
        <p:nvSpPr>
          <p:cNvPr id="13" name="직사각형 12"/>
          <p:cNvSpPr/>
          <p:nvPr/>
        </p:nvSpPr>
        <p:spPr>
          <a:xfrm>
            <a:off x="6031969" y="1460768"/>
            <a:ext cx="18319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smtClean="0"/>
              <a:t>- SPS flag is 0</a:t>
            </a:r>
            <a:endParaRPr lang="en-US" altLang="ko-KR" sz="1200" smtClean="0"/>
          </a:p>
        </p:txBody>
      </p:sp>
    </p:spTree>
    <p:extLst>
      <p:ext uri="{BB962C8B-B14F-4D97-AF65-F5344CB8AC3E}">
        <p14:creationId xmlns:p14="http://schemas.microsoft.com/office/powerpoint/2010/main" val="17430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</TotalTime>
  <Words>1075</Words>
  <Application>Microsoft Office PowerPoint</Application>
  <PresentationFormat>와이드스크린</PresentationFormat>
  <Paragraphs>624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7" baseType="lpstr">
      <vt:lpstr>LG스마트체 Regular</vt:lpstr>
      <vt:lpstr>굴림</vt:lpstr>
      <vt:lpstr>맑은 고딕</vt:lpstr>
      <vt:lpstr>Arial</vt:lpstr>
      <vt:lpstr>Arial Black</vt:lpstr>
      <vt:lpstr>Times New Roman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Hyeongmun Jang</dc:creator>
  <cp:lastModifiedBy>Hyeongmun Jang</cp:lastModifiedBy>
  <cp:revision>28</cp:revision>
  <dcterms:created xsi:type="dcterms:W3CDTF">2022-04-15T01:24:39Z</dcterms:created>
  <dcterms:modified xsi:type="dcterms:W3CDTF">2022-04-22T22:53:03Z</dcterms:modified>
</cp:coreProperties>
</file>