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16"/>
  </p:notesMasterIdLst>
  <p:sldIdLst>
    <p:sldId id="278" r:id="rId6"/>
    <p:sldId id="281" r:id="rId7"/>
    <p:sldId id="282" r:id="rId8"/>
    <p:sldId id="286" r:id="rId9"/>
    <p:sldId id="287" r:id="rId10"/>
    <p:sldId id="289" r:id="rId11"/>
    <p:sldId id="288" r:id="rId12"/>
    <p:sldId id="290" r:id="rId13"/>
    <p:sldId id="291" r:id="rId14"/>
    <p:sldId id="285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10360C-46FB-4A57-B09A-022B35B845BD}" v="12" dt="2022-01-12T10:08:17.0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43"/>
    <p:restoredTop sz="96327"/>
  </p:normalViewPr>
  <p:slideViewPr>
    <p:cSldViewPr snapToGrid="0" snapToObjects="1">
      <p:cViewPr varScale="1">
        <p:scale>
          <a:sx n="114" d="100"/>
          <a:sy n="114" d="100"/>
        </p:scale>
        <p:origin x="76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k Galpin" userId="7b84b973-8f18-4f51-b749-aa8b68ae8c45" providerId="ADAL" clId="{E910360C-46FB-4A57-B09A-022B35B845BD}"/>
    <pc:docChg chg="undo custSel addSld delSld modSld">
      <pc:chgData name="Franck Galpin" userId="7b84b973-8f18-4f51-b749-aa8b68ae8c45" providerId="ADAL" clId="{E910360C-46FB-4A57-B09A-022B35B845BD}" dt="2022-01-12T10:07:26.513" v="1034" actId="6549"/>
      <pc:docMkLst>
        <pc:docMk/>
      </pc:docMkLst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4112203538" sldId="259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293740447" sldId="260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82557147" sldId="262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80748871" sldId="263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77259839" sldId="267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3876859070" sldId="271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1442409881" sldId="276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689211635" sldId="277"/>
        </pc:sldMkLst>
      </pc:sldChg>
      <pc:sldChg chg="modSp mod">
        <pc:chgData name="Franck Galpin" userId="7b84b973-8f18-4f51-b749-aa8b68ae8c45" providerId="ADAL" clId="{E910360C-46FB-4A57-B09A-022B35B845BD}" dt="2022-01-12T09:32:27.335" v="89" actId="14100"/>
        <pc:sldMkLst>
          <pc:docMk/>
          <pc:sldMk cId="3428629291" sldId="278"/>
        </pc:sldMkLst>
        <pc:spChg chg="mod">
          <ac:chgData name="Franck Galpin" userId="7b84b973-8f18-4f51-b749-aa8b68ae8c45" providerId="ADAL" clId="{E910360C-46FB-4A57-B09A-022B35B845BD}" dt="2022-01-12T09:31:25.118" v="73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E910360C-46FB-4A57-B09A-022B35B845BD}" dt="2022-01-12T09:32:27.335" v="89" actId="14100"/>
          <ac:spMkLst>
            <pc:docMk/>
            <pc:sldMk cId="3428629291" sldId="278"/>
            <ac:spMk id="3" creationId="{D11EAE91-151E-2648-A4A6-930EE9C2417D}"/>
          </ac:spMkLst>
        </pc:spChg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2307021572" sldId="280"/>
        </pc:sldMkLst>
      </pc:sldChg>
      <pc:sldChg chg="addSp modSp mod">
        <pc:chgData name="Franck Galpin" userId="7b84b973-8f18-4f51-b749-aa8b68ae8c45" providerId="ADAL" clId="{E910360C-46FB-4A57-B09A-022B35B845BD}" dt="2022-01-12T10:01:24.750" v="878" actId="403"/>
        <pc:sldMkLst>
          <pc:docMk/>
          <pc:sldMk cId="2928223200" sldId="281"/>
        </pc:sldMkLst>
        <pc:spChg chg="mod">
          <ac:chgData name="Franck Galpin" userId="7b84b973-8f18-4f51-b749-aa8b68ae8c45" providerId="ADAL" clId="{E910360C-46FB-4A57-B09A-022B35B845BD}" dt="2022-01-12T09:21:32.838" v="65" actId="20577"/>
          <ac:spMkLst>
            <pc:docMk/>
            <pc:sldMk cId="2928223200" sldId="281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24.750" v="878" actId="403"/>
          <ac:spMkLst>
            <pc:docMk/>
            <pc:sldMk cId="2928223200" sldId="281"/>
            <ac:spMk id="6" creationId="{BB0D769C-A895-1B4D-99D3-0BCFCF804D74}"/>
          </ac:spMkLst>
        </pc:spChg>
        <pc:picChg chg="add mod">
          <ac:chgData name="Franck Galpin" userId="7b84b973-8f18-4f51-b749-aa8b68ae8c45" providerId="ADAL" clId="{E910360C-46FB-4A57-B09A-022B35B845BD}" dt="2022-01-12T09:45:45.092" v="350" actId="1076"/>
          <ac:picMkLst>
            <pc:docMk/>
            <pc:sldMk cId="2928223200" sldId="281"/>
            <ac:picMk id="7" creationId="{4E16906E-D27C-48F1-8EE8-D079ABA4CBE1}"/>
          </ac:picMkLst>
        </pc:picChg>
      </pc:sldChg>
      <pc:sldChg chg="delSp modSp add mod">
        <pc:chgData name="Franck Galpin" userId="7b84b973-8f18-4f51-b749-aa8b68ae8c45" providerId="ADAL" clId="{E910360C-46FB-4A57-B09A-022B35B845BD}" dt="2022-01-12T10:04:43.278" v="1000" actId="20577"/>
        <pc:sldMkLst>
          <pc:docMk/>
          <pc:sldMk cId="2282194731" sldId="282"/>
        </pc:sldMkLst>
        <pc:spChg chg="mod">
          <ac:chgData name="Franck Galpin" userId="7b84b973-8f18-4f51-b749-aa8b68ae8c45" providerId="ADAL" clId="{E910360C-46FB-4A57-B09A-022B35B845BD}" dt="2022-01-12T09:47:29.469" v="387" actId="20577"/>
          <ac:spMkLst>
            <pc:docMk/>
            <pc:sldMk cId="2282194731" sldId="282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4:43.278" v="1000" actId="20577"/>
          <ac:spMkLst>
            <pc:docMk/>
            <pc:sldMk cId="2282194731" sldId="282"/>
            <ac:spMk id="6" creationId="{BB0D769C-A895-1B4D-99D3-0BCFCF804D74}"/>
          </ac:spMkLst>
        </pc:spChg>
        <pc:picChg chg="del">
          <ac:chgData name="Franck Galpin" userId="7b84b973-8f18-4f51-b749-aa8b68ae8c45" providerId="ADAL" clId="{E910360C-46FB-4A57-B09A-022B35B845BD}" dt="2022-01-12T09:47:53.428" v="388" actId="478"/>
          <ac:picMkLst>
            <pc:docMk/>
            <pc:sldMk cId="2282194731" sldId="282"/>
            <ac:picMk id="7" creationId="{4E16906E-D27C-48F1-8EE8-D079ABA4CBE1}"/>
          </ac:picMkLst>
        </pc:pic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3960436135" sldId="282"/>
        </pc:sldMkLst>
      </pc:sldChg>
      <pc:sldChg chg="addSp modSp add mod">
        <pc:chgData name="Franck Galpin" userId="7b84b973-8f18-4f51-b749-aa8b68ae8c45" providerId="ADAL" clId="{E910360C-46FB-4A57-B09A-022B35B845BD}" dt="2022-01-12T10:06:03.881" v="1027" actId="13822"/>
        <pc:sldMkLst>
          <pc:docMk/>
          <pc:sldMk cId="569450174" sldId="283"/>
        </pc:sldMkLst>
        <pc:spChg chg="mod">
          <ac:chgData name="Franck Galpin" userId="7b84b973-8f18-4f51-b749-aa8b68ae8c45" providerId="ADAL" clId="{E910360C-46FB-4A57-B09A-022B35B845BD}" dt="2022-01-12T09:52:25.607" v="537" actId="20577"/>
          <ac:spMkLst>
            <pc:docMk/>
            <pc:sldMk cId="569450174" sldId="283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09:54:31.892" v="558" actId="1076"/>
          <ac:spMkLst>
            <pc:docMk/>
            <pc:sldMk cId="569450174" sldId="283"/>
            <ac:spMk id="6" creationId="{BB0D769C-A895-1B4D-99D3-0BCFCF804D74}"/>
          </ac:spMkLst>
        </pc:spChg>
        <pc:spChg chg="add mod">
          <ac:chgData name="Franck Galpin" userId="7b84b973-8f18-4f51-b749-aa8b68ae8c45" providerId="ADAL" clId="{E910360C-46FB-4A57-B09A-022B35B845BD}" dt="2022-01-12T10:01:37.979" v="882" actId="403"/>
          <ac:spMkLst>
            <pc:docMk/>
            <pc:sldMk cId="569450174" sldId="283"/>
            <ac:spMk id="9" creationId="{6624DB04-E95A-4BDA-9CDC-31771FA54C58}"/>
          </ac:spMkLst>
        </pc:spChg>
        <pc:spChg chg="add mod">
          <ac:chgData name="Franck Galpin" userId="7b84b973-8f18-4f51-b749-aa8b68ae8c45" providerId="ADAL" clId="{E910360C-46FB-4A57-B09A-022B35B845BD}" dt="2022-01-12T10:05:59.830" v="1026" actId="1076"/>
          <ac:spMkLst>
            <pc:docMk/>
            <pc:sldMk cId="569450174" sldId="283"/>
            <ac:spMk id="10" creationId="{6154A903-C52A-463F-9217-B415FD72807E}"/>
          </ac:spMkLst>
        </pc:spChg>
        <pc:spChg chg="add mod">
          <ac:chgData name="Franck Galpin" userId="7b84b973-8f18-4f51-b749-aa8b68ae8c45" providerId="ADAL" clId="{E910360C-46FB-4A57-B09A-022B35B845BD}" dt="2022-01-12T10:06:03.881" v="1027" actId="13822"/>
          <ac:spMkLst>
            <pc:docMk/>
            <pc:sldMk cId="569450174" sldId="283"/>
            <ac:spMk id="11" creationId="{2DC8DABE-8C27-4BC5-AA36-0EDFF11005EB}"/>
          </ac:spMkLst>
        </pc:spChg>
        <pc:graphicFrameChg chg="add mod modGraphic">
          <ac:chgData name="Franck Galpin" userId="7b84b973-8f18-4f51-b749-aa8b68ae8c45" providerId="ADAL" clId="{E910360C-46FB-4A57-B09A-022B35B845BD}" dt="2022-01-12T09:57:42.908" v="701" actId="1076"/>
          <ac:graphicFrameMkLst>
            <pc:docMk/>
            <pc:sldMk cId="569450174" sldId="283"/>
            <ac:graphicFrameMk id="7" creationId="{D7EA7B62-D7C4-459C-921D-D7D5E621BFBF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09:55:07.845" v="616" actId="14100"/>
          <ac:graphicFrameMkLst>
            <pc:docMk/>
            <pc:sldMk cId="569450174" sldId="283"/>
            <ac:graphicFrameMk id="8" creationId="{7E1AD36C-2A34-4F07-B5B3-07E569E7676C}"/>
          </ac:graphicFrameMkLst>
        </pc:graphicFrame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1025920562" sldId="283"/>
        </pc:sldMkLst>
      </pc:sldChg>
      <pc:sldChg chg="addSp delSp modSp add mod">
        <pc:chgData name="Franck Galpin" userId="7b84b973-8f18-4f51-b749-aa8b68ae8c45" providerId="ADAL" clId="{E910360C-46FB-4A57-B09A-022B35B845BD}" dt="2022-01-12T10:06:38.072" v="1029" actId="113"/>
        <pc:sldMkLst>
          <pc:docMk/>
          <pc:sldMk cId="3641356265" sldId="284"/>
        </pc:sldMkLst>
        <pc:spChg chg="mod">
          <ac:chgData name="Franck Galpin" userId="7b84b973-8f18-4f51-b749-aa8b68ae8c45" providerId="ADAL" clId="{E910360C-46FB-4A57-B09A-022B35B845BD}" dt="2022-01-12T09:58:01.660" v="709" actId="20577"/>
          <ac:spMkLst>
            <pc:docMk/>
            <pc:sldMk cId="3641356265" sldId="284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43.959" v="883" actId="403"/>
          <ac:spMkLst>
            <pc:docMk/>
            <pc:sldMk cId="3641356265" sldId="284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8:04.338" v="710" actId="478"/>
          <ac:graphicFrameMkLst>
            <pc:docMk/>
            <pc:sldMk cId="3641356265" sldId="284"/>
            <ac:graphicFrameMk id="7" creationId="{D7EA7B62-D7C4-459C-921D-D7D5E621BFBF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8:05.685" v="711" actId="478"/>
          <ac:graphicFrameMkLst>
            <pc:docMk/>
            <pc:sldMk cId="3641356265" sldId="284"/>
            <ac:graphicFrameMk id="8" creationId="{7E1AD36C-2A34-4F07-B5B3-07E569E7676C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5.204" v="1028" actId="113"/>
          <ac:graphicFrameMkLst>
            <pc:docMk/>
            <pc:sldMk cId="3641356265" sldId="284"/>
            <ac:graphicFrameMk id="10" creationId="{D41DFE5A-FD28-46A7-BD61-1EC6AC0E4BB2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8.072" v="1029" actId="113"/>
          <ac:graphicFrameMkLst>
            <pc:docMk/>
            <pc:sldMk cId="3641356265" sldId="284"/>
            <ac:graphicFrameMk id="11" creationId="{C46CAD40-E488-4530-9739-681E1D7866A7}"/>
          </ac:graphicFrameMkLst>
        </pc:graphicFrameChg>
      </pc:sldChg>
      <pc:sldChg chg="delSp modSp add mod">
        <pc:chgData name="Franck Galpin" userId="7b84b973-8f18-4f51-b749-aa8b68ae8c45" providerId="ADAL" clId="{E910360C-46FB-4A57-B09A-022B35B845BD}" dt="2022-01-12T10:07:26.513" v="1034" actId="6549"/>
        <pc:sldMkLst>
          <pc:docMk/>
          <pc:sldMk cId="3698859953" sldId="285"/>
        </pc:sldMkLst>
        <pc:spChg chg="mod">
          <ac:chgData name="Franck Galpin" userId="7b84b973-8f18-4f51-b749-aa8b68ae8c45" providerId="ADAL" clId="{E910360C-46FB-4A57-B09A-022B35B845BD}" dt="2022-01-12T09:59:49.033" v="799" actId="20577"/>
          <ac:spMkLst>
            <pc:docMk/>
            <pc:sldMk cId="3698859953" sldId="285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7:26.513" v="1034" actId="6549"/>
          <ac:spMkLst>
            <pc:docMk/>
            <pc:sldMk cId="3698859953" sldId="285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9:51.530" v="800" actId="478"/>
          <ac:graphicFrameMkLst>
            <pc:docMk/>
            <pc:sldMk cId="3698859953" sldId="285"/>
            <ac:graphicFrameMk id="10" creationId="{D41DFE5A-FD28-46A7-BD61-1EC6AC0E4BB2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9:52.628" v="801" actId="478"/>
          <ac:graphicFrameMkLst>
            <pc:docMk/>
            <pc:sldMk cId="3698859953" sldId="285"/>
            <ac:graphicFrameMk id="11" creationId="{C46CAD40-E488-4530-9739-681E1D7866A7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 goes here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1/13/2022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1/13/2022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AhG3/AhG12 </a:t>
            </a:r>
            <a:br>
              <a:rPr lang="en-US" dirty="0"/>
            </a:br>
            <a:r>
              <a:rPr lang="en-US" dirty="0"/>
              <a:t>Modification of JVET CTC for environmental considerations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4966282"/>
            <a:ext cx="10387428" cy="491121"/>
          </a:xfrm>
        </p:spPr>
        <p:txBody>
          <a:bodyPr>
            <a:normAutofit/>
          </a:bodyPr>
          <a:lstStyle/>
          <a:p>
            <a:r>
              <a:rPr lang="fr-FR" sz="18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Franck Galpin, </a:t>
            </a:r>
            <a:r>
              <a:rPr lang="fr-FR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Miloš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Radosavljević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Edouard </a:t>
            </a:r>
            <a:r>
              <a:rPr lang="fr-FR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Francois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1/13/2022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10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535167" y="4032500"/>
            <a:ext cx="11121666" cy="162677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en-US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24DB04-E95A-4BDA-9CDC-31771FA54C58}"/>
              </a:ext>
            </a:extLst>
          </p:cNvPr>
          <p:cNvSpPr txBox="1"/>
          <p:nvPr/>
        </p:nvSpPr>
        <p:spPr>
          <a:xfrm>
            <a:off x="239482" y="932018"/>
            <a:ext cx="1112166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/>
              <a:t>Adopt the new process for current CTC: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No changes for EE/CE </a:t>
            </a:r>
            <a:r>
              <a:rPr lang="en-US" sz="2400" dirty="0"/>
              <a:t>contributions, i.e., contributions in the last stage before potential adoption.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/>
              <a:t>Adopt reduced CTC for any first contributions</a:t>
            </a:r>
            <a:r>
              <a:rPr lang="en-US" sz="2400" dirty="0"/>
              <a:t>, i.e., contributions not in the last stage before potential adoption.</a:t>
            </a:r>
            <a:br>
              <a:rPr lang="en-US" sz="2400"/>
            </a:br>
            <a:br>
              <a:rPr lang="en-US" sz="2400"/>
            </a:br>
            <a:r>
              <a:rPr lang="en-US" sz="2400"/>
              <a:t>Emphasis </a:t>
            </a:r>
            <a:r>
              <a:rPr lang="en-US" sz="2400" dirty="0"/>
              <a:t>on the rule that such contribution MUST NOT embed full CTC results.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98859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Overview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1/13/2022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467360" y="2181138"/>
            <a:ext cx="11386284" cy="41106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000" dirty="0"/>
              <a:t>We present an attempt to estimate the carbon footprint of current JVET CTC in AhG12 (JVET-X2017), without optional classes (TGM, H1, H2). Using our computer grid, it represents ~22000h of computation for 1 full CTC run.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We discuss environmental considerations by assessing the JVET group carbon footprint.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From the estimated results, we propose a change of the JVET CTC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More details available in the contribution</a:t>
            </a:r>
          </a:p>
          <a:p>
            <a:pPr>
              <a:lnSpc>
                <a:spcPct val="150000"/>
              </a:lnSpc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2822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Forewords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1/13/2022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535167" y="1002816"/>
            <a:ext cx="11121666" cy="425708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800" dirty="0"/>
              <a:t>Estimation of the exact Carbon Dioxide equivalent (CO2e) footprint for running JVET CTCs simulations is a complex task to carry. Many factors are involved and are different for each setup:</a:t>
            </a:r>
          </a:p>
          <a:p>
            <a:pPr lvl="1">
              <a:lnSpc>
                <a:spcPct val="150000"/>
              </a:lnSpc>
            </a:pPr>
            <a:r>
              <a:rPr lang="en-US" sz="1400" dirty="0"/>
              <a:t>CPU efficiency (usually depending on the grid generation)</a:t>
            </a:r>
          </a:p>
          <a:p>
            <a:pPr lvl="1">
              <a:lnSpc>
                <a:spcPct val="150000"/>
              </a:lnSpc>
            </a:pPr>
            <a:r>
              <a:rPr lang="en-US" sz="1400" dirty="0"/>
              <a:t>Run policy (build type, SIMD level, turbo level etc.)</a:t>
            </a:r>
          </a:p>
          <a:p>
            <a:pPr lvl="1">
              <a:lnSpc>
                <a:spcPct val="150000"/>
              </a:lnSpc>
            </a:pPr>
            <a:r>
              <a:rPr lang="en-US" sz="1400" dirty="0"/>
              <a:t>Data center efficiency: cooling efficiency and policy, datacenter location etc.</a:t>
            </a:r>
          </a:p>
          <a:p>
            <a:pPr lvl="1">
              <a:lnSpc>
                <a:spcPct val="150000"/>
              </a:lnSpc>
            </a:pPr>
            <a:r>
              <a:rPr lang="en-US" sz="1400" dirty="0"/>
              <a:t>Life cycle methodology: rules greatly vary from one methodology to another (e.g., ISO 14064-1:2018 [2])</a:t>
            </a:r>
          </a:p>
          <a:p>
            <a:pPr lvl="1">
              <a:lnSpc>
                <a:spcPct val="150000"/>
              </a:lnSpc>
            </a:pPr>
            <a:r>
              <a:rPr lang="en-US" sz="1400" dirty="0"/>
              <a:t>Grid replacement policy (e.g., every 4 years)</a:t>
            </a:r>
          </a:p>
          <a:p>
            <a:pPr lvl="1">
              <a:lnSpc>
                <a:spcPct val="150000"/>
              </a:lnSpc>
            </a:pPr>
            <a:r>
              <a:rPr lang="en-US" sz="1400" dirty="0"/>
              <a:t>Energy generation footprint, measured in CO2e/kWh</a:t>
            </a:r>
          </a:p>
          <a:p>
            <a:pPr lvl="1">
              <a:lnSpc>
                <a:spcPct val="150000"/>
              </a:lnSpc>
            </a:pPr>
            <a:r>
              <a:rPr lang="en-US" sz="1400" dirty="0"/>
              <a:t>Methodology for CO2e emission computation (e.g., CO2e at 100 years etc.)</a:t>
            </a:r>
          </a:p>
          <a:p>
            <a:pPr lvl="1">
              <a:lnSpc>
                <a:spcPct val="150000"/>
              </a:lnSpc>
            </a:pPr>
            <a:r>
              <a:rPr lang="en-US" sz="1400" dirty="0"/>
              <a:t>Etc.</a:t>
            </a:r>
          </a:p>
          <a:p>
            <a:pPr marL="0" indent="0">
              <a:lnSpc>
                <a:spcPct val="150000"/>
              </a:lnSpc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282194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Using vendors data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1/13/2022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535167" y="1002816"/>
            <a:ext cx="11121666" cy="425708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800" dirty="0"/>
              <a:t>Using vendor data [1] for a typical grid unit of 12 cores, we found the following direct electricity consumption for a full CTC run: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C = 1760kWh/y / (12 cores * 365d * 24h) * 22000h ~ </a:t>
            </a:r>
            <a: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  <a:t>370 kWh/CTC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1800" dirty="0"/>
              <a:t>The CO2e during the life cycle is also provided, allowing to compute the CO2e footprint of 1h of computation: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F = 8640 kgCO2e / (12 cores * 365d * 24h * 4y) ~ </a:t>
            </a:r>
            <a: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  <a:t>20gCO2e/h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600" dirty="0"/>
              <a:t>Which gives the following CO2e footprint for the CTC: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pt-BR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ctc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= 22000h/CTC * 20 gCO2e/h ~ </a:t>
            </a:r>
            <a: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  <a:t>450 kgCO2e/CTC</a:t>
            </a:r>
          </a:p>
          <a:p>
            <a:pPr marL="0" indent="0" algn="ctr">
              <a:lnSpc>
                <a:spcPct val="150000"/>
              </a:lnSpc>
              <a:buNone/>
            </a:pPr>
            <a:endParaRPr lang="pt-BR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pt-BR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[1] https://i.dell.com/sites/csdocuments/CorpComm_Docs/en/carbon-footprint-poweredge-r740.pdf </a:t>
            </a:r>
          </a:p>
        </p:txBody>
      </p:sp>
    </p:spTree>
    <p:extLst>
      <p:ext uri="{BB962C8B-B14F-4D97-AF65-F5344CB8AC3E}">
        <p14:creationId xmlns:p14="http://schemas.microsoft.com/office/powerpoint/2010/main" val="4046951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Field study data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1/13/2022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335560" y="1002816"/>
            <a:ext cx="11321273" cy="425708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800" dirty="0"/>
              <a:t>In [2], a French study has conducted a life cycle estimation of a computation center, including all factors: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400" dirty="0"/>
              <a:t>the network infrastructure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400" dirty="0"/>
              <a:t>the storage infrastructure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400" dirty="0"/>
              <a:t>the maintenance (including footprint of workers in the datacenter during working hours)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400" dirty="0"/>
              <a:t>the average charge of the datacenter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400" dirty="0"/>
              <a:t>other hardware used during the datacenter life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400" dirty="0"/>
              <a:t>the datacenter building (amortized over many years)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800" dirty="0"/>
              <a:t>The study uses a relatively low CO2e footprint (100gCO2e/kWh) of the electricity, compared to worldwide average and found an average of ~6gCO2e/h.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800" dirty="0"/>
              <a:t>Electricity footprint greatly varies per location (typically in the range </a:t>
            </a:r>
            <a:r>
              <a:rPr lang="en-US" sz="1800" b="1" dirty="0"/>
              <a:t>[20,1000+] gCO2e/kWh</a:t>
            </a:r>
            <a:r>
              <a:rPr lang="en-US" sz="1800" dirty="0"/>
              <a:t>).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800" dirty="0"/>
              <a:t>The study also shows that the direct electricity consumption for computation only represents ~40% of the total CO2e emissions.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200" dirty="0"/>
              <a:t> [2] https://gricad.univ-grenoble-alpes.fr/documents/GES-h-coeur-GRICAD-2020.pdf</a:t>
            </a:r>
          </a:p>
        </p:txBody>
      </p:sp>
    </p:spTree>
    <p:extLst>
      <p:ext uri="{BB962C8B-B14F-4D97-AF65-F5344CB8AC3E}">
        <p14:creationId xmlns:p14="http://schemas.microsoft.com/office/powerpoint/2010/main" val="23884133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Estimate for a contribution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1/13/2022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6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535167" y="1002816"/>
            <a:ext cx="11121666" cy="425708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800" dirty="0"/>
              <a:t>Assuming a conservative range of [2.5-25] gCO2e/h of computation, we finally find: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pt-BR" sz="1800" baseline="-25000" dirty="0">
                <a:latin typeface="Arial" panose="020B0604020202020204" pitchFamily="34" charset="0"/>
                <a:cs typeface="Arial" panose="020B0604020202020204" pitchFamily="34" charset="0"/>
              </a:rPr>
              <a:t>ctc</a:t>
            </a:r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 = 22000h/CTC * [2.5-25] gCO2e/h ~ </a:t>
            </a:r>
            <a:r>
              <a:rPr lang="pt-BR" sz="1800" b="1" dirty="0">
                <a:latin typeface="Arial" panose="020B0604020202020204" pitchFamily="34" charset="0"/>
                <a:cs typeface="Arial" panose="020B0604020202020204" pitchFamily="34" charset="0"/>
              </a:rPr>
              <a:t>[55-550] kgCO2e/CTC</a:t>
            </a:r>
            <a:endParaRPr 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1800" dirty="0"/>
              <a:t>Assuming a conservative range of [1-25] runs per contribution: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18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contrib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[55-13000] kgCO2e/contribution</a:t>
            </a:r>
          </a:p>
          <a:p>
            <a:pPr marL="0" indent="0">
              <a:lnSpc>
                <a:spcPct val="150000"/>
              </a:lnSpc>
              <a:buNone/>
            </a:pPr>
            <a:endParaRPr lang="en-US" sz="1800" dirty="0"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1800" dirty="0">
                <a:cs typeface="Arial" panose="020B0604020202020204" pitchFamily="34" charset="0"/>
              </a:rPr>
              <a:t>Depending on the JVET period, [200-4000] contributions/meeting (from informative to AhG13 contributions).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800" dirty="0"/>
              <a:t>As a reference:</a:t>
            </a:r>
          </a:p>
          <a:p>
            <a:pPr lvl="1">
              <a:lnSpc>
                <a:spcPct val="150000"/>
              </a:lnSpc>
            </a:pPr>
            <a:r>
              <a:rPr lang="en-US" sz="1400" dirty="0"/>
              <a:t>average CO2e footprint per person worldwide: ~4000 kgCO2e/person per year</a:t>
            </a:r>
          </a:p>
          <a:p>
            <a:pPr lvl="1">
              <a:lnSpc>
                <a:spcPct val="150000"/>
              </a:lnSpc>
            </a:pPr>
            <a:r>
              <a:rPr lang="en-US" sz="1400" dirty="0"/>
              <a:t>a roundtrip flight between EU/US-West Coast or East Asia is ~3000 kgCO2e/person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090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Proposal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1/13/2022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7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268448" y="1002816"/>
            <a:ext cx="11560029" cy="425708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800" dirty="0"/>
              <a:t>Split the CTC in two categories: </a:t>
            </a:r>
          </a:p>
          <a:p>
            <a:pPr lvl="1">
              <a:lnSpc>
                <a:spcPct val="150000"/>
              </a:lnSpc>
            </a:pPr>
            <a:r>
              <a:rPr lang="en-US" sz="1400" dirty="0"/>
              <a:t>CTC for the pre-adoption stage contributions (not EE/CE): half CTC</a:t>
            </a:r>
          </a:p>
          <a:p>
            <a:pPr lvl="1">
              <a:lnSpc>
                <a:spcPct val="150000"/>
              </a:lnSpc>
            </a:pPr>
            <a:r>
              <a:rPr lang="en-US" sz="1400" dirty="0"/>
              <a:t>CTC for the formal EE/CE stage: no change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800" dirty="0"/>
              <a:t>Final decision is not impacted by the change, but first contributions reduced the CO2e footprint by ~2.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800" b="1" dirty="0"/>
              <a:t>Note: </a:t>
            </a:r>
            <a:r>
              <a:rPr lang="en-US" sz="1800" dirty="0"/>
              <a:t>Following results generated from logs only.</a:t>
            </a:r>
          </a:p>
          <a:p>
            <a:pPr marL="0" indent="0">
              <a:lnSpc>
                <a:spcPct val="150000"/>
              </a:lnSpc>
              <a:buNone/>
            </a:pPr>
            <a:endParaRPr lang="en-US" sz="18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C4C738D-B126-4F58-938D-EFDAFBFC13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4492830"/>
              </p:ext>
            </p:extLst>
          </p:nvPr>
        </p:nvGraphicFramePr>
        <p:xfrm>
          <a:off x="8444683" y="3141886"/>
          <a:ext cx="3077574" cy="24147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5858">
                  <a:extLst>
                    <a:ext uri="{9D8B030D-6E8A-4147-A177-3AD203B41FA5}">
                      <a16:colId xmlns:a16="http://schemas.microsoft.com/office/drawing/2014/main" val="2387624164"/>
                    </a:ext>
                  </a:extLst>
                </a:gridCol>
                <a:gridCol w="1025858">
                  <a:extLst>
                    <a:ext uri="{9D8B030D-6E8A-4147-A177-3AD203B41FA5}">
                      <a16:colId xmlns:a16="http://schemas.microsoft.com/office/drawing/2014/main" val="3863043117"/>
                    </a:ext>
                  </a:extLst>
                </a:gridCol>
                <a:gridCol w="1025858">
                  <a:extLst>
                    <a:ext uri="{9D8B030D-6E8A-4147-A177-3AD203B41FA5}">
                      <a16:colId xmlns:a16="http://schemas.microsoft.com/office/drawing/2014/main" val="3692507650"/>
                    </a:ext>
                  </a:extLst>
                </a:gridCol>
              </a:tblGrid>
              <a:tr h="201226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Original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Half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extLst>
                  <a:ext uri="{0D108BD9-81ED-4DB2-BD59-A6C34878D82A}">
                    <a16:rowId xmlns:a16="http://schemas.microsoft.com/office/drawing/2014/main" val="3085558201"/>
                  </a:ext>
                </a:extLst>
              </a:tr>
              <a:tr h="201226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AI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75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37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extLst>
                  <a:ext uri="{0D108BD9-81ED-4DB2-BD59-A6C34878D82A}">
                    <a16:rowId xmlns:a16="http://schemas.microsoft.com/office/drawing/2014/main" val="3305545161"/>
                  </a:ext>
                </a:extLst>
              </a:tr>
              <a:tr h="201226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63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32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extLst>
                  <a:ext uri="{0D108BD9-81ED-4DB2-BD59-A6C34878D82A}">
                    <a16:rowId xmlns:a16="http://schemas.microsoft.com/office/drawing/2014/main" val="2018516101"/>
                  </a:ext>
                </a:extLst>
              </a:tr>
              <a:tr h="201226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38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19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extLst>
                  <a:ext uri="{0D108BD9-81ED-4DB2-BD59-A6C34878D82A}">
                    <a16:rowId xmlns:a16="http://schemas.microsoft.com/office/drawing/2014/main" val="3957068354"/>
                  </a:ext>
                </a:extLst>
              </a:tr>
              <a:tr h="201226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37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18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extLst>
                  <a:ext uri="{0D108BD9-81ED-4DB2-BD59-A6C34878D82A}">
                    <a16:rowId xmlns:a16="http://schemas.microsoft.com/office/drawing/2014/main" val="1556700113"/>
                  </a:ext>
                </a:extLst>
              </a:tr>
              <a:tr h="201226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RA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600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288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extLst>
                  <a:ext uri="{0D108BD9-81ED-4DB2-BD59-A6C34878D82A}">
                    <a16:rowId xmlns:a16="http://schemas.microsoft.com/office/drawing/2014/main" val="3684973104"/>
                  </a:ext>
                </a:extLst>
              </a:tr>
              <a:tr h="201226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500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256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extLst>
                  <a:ext uri="{0D108BD9-81ED-4DB2-BD59-A6C34878D82A}">
                    <a16:rowId xmlns:a16="http://schemas.microsoft.com/office/drawing/2014/main" val="170190479"/>
                  </a:ext>
                </a:extLst>
              </a:tr>
              <a:tr h="201226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300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160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extLst>
                  <a:ext uri="{0D108BD9-81ED-4DB2-BD59-A6C34878D82A}">
                    <a16:rowId xmlns:a16="http://schemas.microsoft.com/office/drawing/2014/main" val="1600573527"/>
                  </a:ext>
                </a:extLst>
              </a:tr>
              <a:tr h="201226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294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160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extLst>
                  <a:ext uri="{0D108BD9-81ED-4DB2-BD59-A6C34878D82A}">
                    <a16:rowId xmlns:a16="http://schemas.microsoft.com/office/drawing/2014/main" val="3856093800"/>
                  </a:ext>
                </a:extLst>
              </a:tr>
              <a:tr h="201226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LDB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250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125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extLst>
                  <a:ext uri="{0D108BD9-81ED-4DB2-BD59-A6C34878D82A}">
                    <a16:rowId xmlns:a16="http://schemas.microsoft.com/office/drawing/2014/main" val="951858633"/>
                  </a:ext>
                </a:extLst>
              </a:tr>
              <a:tr h="201226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150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75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extLst>
                  <a:ext uri="{0D108BD9-81ED-4DB2-BD59-A6C34878D82A}">
                    <a16:rowId xmlns:a16="http://schemas.microsoft.com/office/drawing/2014/main" val="3879509553"/>
                  </a:ext>
                </a:extLst>
              </a:tr>
              <a:tr h="201226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100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dirty="0">
                          <a:effectLst/>
                        </a:rPr>
                        <a:t>50</a:t>
                      </a:r>
                      <a:endParaRPr lang="fr-F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238" marR="55238" marT="0" marB="0" anchor="b"/>
                </a:tc>
                <a:extLst>
                  <a:ext uri="{0D108BD9-81ED-4DB2-BD59-A6C34878D82A}">
                    <a16:rowId xmlns:a16="http://schemas.microsoft.com/office/drawing/2014/main" val="64784839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A27125D-ED05-4003-AB08-7205D6055185}"/>
              </a:ext>
            </a:extLst>
          </p:cNvPr>
          <p:cNvSpPr txBox="1"/>
          <p:nvPr/>
        </p:nvSpPr>
        <p:spPr>
          <a:xfrm>
            <a:off x="8511486" y="5514321"/>
            <a:ext cx="307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err="1"/>
              <a:t>Sequences</a:t>
            </a:r>
            <a:r>
              <a:rPr lang="fr-FR" dirty="0"/>
              <a:t> </a:t>
            </a:r>
            <a:r>
              <a:rPr lang="fr-FR" dirty="0" err="1"/>
              <a:t>length</a:t>
            </a:r>
            <a:endParaRPr lang="fr-FR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165D89-667F-4690-A34D-D31D0F599FC3}"/>
              </a:ext>
            </a:extLst>
          </p:cNvPr>
          <p:cNvSpPr txBox="1"/>
          <p:nvPr/>
        </p:nvSpPr>
        <p:spPr>
          <a:xfrm>
            <a:off x="201645" y="4458256"/>
            <a:ext cx="7870015" cy="1102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AI: round(number of original frames/2/temporal subsampling)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RA: 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round(number of original frames/2/32)*32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LDB: round(number of original frames/2/2)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62295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1231880" cy="792783"/>
          </a:xfrm>
        </p:spPr>
        <p:txBody>
          <a:bodyPr>
            <a:normAutofit/>
          </a:bodyPr>
          <a:lstStyle/>
          <a:p>
            <a:r>
              <a:rPr lang="en-US" sz="3600" dirty="0"/>
              <a:t>Impact of the reduced CTC: ECM 2.0 vs ECM 3.1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1/13/2022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8</a:t>
            </a:fld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84BC529-AAD0-4AAC-8280-078E3A072A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662844"/>
              </p:ext>
            </p:extLst>
          </p:nvPr>
        </p:nvGraphicFramePr>
        <p:xfrm>
          <a:off x="96918" y="792693"/>
          <a:ext cx="4014288" cy="20134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5698">
                  <a:extLst>
                    <a:ext uri="{9D8B030D-6E8A-4147-A177-3AD203B41FA5}">
                      <a16:colId xmlns:a16="http://schemas.microsoft.com/office/drawing/2014/main" val="3310747413"/>
                    </a:ext>
                  </a:extLst>
                </a:gridCol>
                <a:gridCol w="655436">
                  <a:extLst>
                    <a:ext uri="{9D8B030D-6E8A-4147-A177-3AD203B41FA5}">
                      <a16:colId xmlns:a16="http://schemas.microsoft.com/office/drawing/2014/main" val="2291636963"/>
                    </a:ext>
                  </a:extLst>
                </a:gridCol>
                <a:gridCol w="706506">
                  <a:extLst>
                    <a:ext uri="{9D8B030D-6E8A-4147-A177-3AD203B41FA5}">
                      <a16:colId xmlns:a16="http://schemas.microsoft.com/office/drawing/2014/main" val="3664258347"/>
                    </a:ext>
                  </a:extLst>
                </a:gridCol>
                <a:gridCol w="706506">
                  <a:extLst>
                    <a:ext uri="{9D8B030D-6E8A-4147-A177-3AD203B41FA5}">
                      <a16:colId xmlns:a16="http://schemas.microsoft.com/office/drawing/2014/main" val="2767556566"/>
                    </a:ext>
                  </a:extLst>
                </a:gridCol>
                <a:gridCol w="576815">
                  <a:extLst>
                    <a:ext uri="{9D8B030D-6E8A-4147-A177-3AD203B41FA5}">
                      <a16:colId xmlns:a16="http://schemas.microsoft.com/office/drawing/2014/main" val="3060068050"/>
                    </a:ext>
                  </a:extLst>
                </a:gridCol>
                <a:gridCol w="663327">
                  <a:extLst>
                    <a:ext uri="{9D8B030D-6E8A-4147-A177-3AD203B41FA5}">
                      <a16:colId xmlns:a16="http://schemas.microsoft.com/office/drawing/2014/main" val="1354536122"/>
                    </a:ext>
                  </a:extLst>
                </a:gridCol>
              </a:tblGrid>
              <a:tr h="244930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All Intra Main 10 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4870" marR="94870" marT="47435" marB="47435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2793289"/>
                  </a:ext>
                </a:extLst>
              </a:tr>
              <a:tr h="244930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 ECM 2.0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4870" marR="94870" marT="47435" marB="47435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3157885"/>
                  </a:ext>
                </a:extLst>
              </a:tr>
              <a:tr h="160873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589673495"/>
                  </a:ext>
                </a:extLst>
              </a:tr>
              <a:tr h="1466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Class A1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-0.24%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-1.75%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-4.82%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102%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88%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898381280"/>
                  </a:ext>
                </a:extLst>
              </a:tr>
              <a:tr h="1466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Class A2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0.00%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-3.85%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-5.60%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100%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92%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252988857"/>
                  </a:ext>
                </a:extLst>
              </a:tr>
              <a:tr h="1466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Class B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-0.14%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-4.23%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-3.41%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104%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112%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906665166"/>
                  </a:ext>
                </a:extLst>
              </a:tr>
              <a:tr h="1466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Class C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-0.35%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-1.58%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-1.64%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95%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74%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60252977"/>
                  </a:ext>
                </a:extLst>
              </a:tr>
              <a:tr h="1466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Class E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-0.37%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-2.03%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-3.62%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97%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74%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074821790"/>
                  </a:ext>
                </a:extLst>
              </a:tr>
              <a:tr h="1466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 err="1">
                          <a:effectLst/>
                        </a:rPr>
                        <a:t>Overall</a:t>
                      </a:r>
                      <a:r>
                        <a:rPr lang="fr-FR" sz="900" dirty="0">
                          <a:effectLst/>
                        </a:rPr>
                        <a:t> 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-0.22%</a:t>
                      </a:r>
                      <a:endParaRPr lang="fr-FR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-2.80%</a:t>
                      </a:r>
                      <a:endParaRPr lang="fr-FR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-3.65%</a:t>
                      </a:r>
                      <a:endParaRPr lang="fr-FR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100%</a:t>
                      </a:r>
                      <a:endParaRPr lang="fr-FR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89%</a:t>
                      </a:r>
                      <a:endParaRPr lang="fr-FR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2015686"/>
                  </a:ext>
                </a:extLst>
              </a:tr>
              <a:tr h="1466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Class D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-0.16%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-1.51%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-1.71%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92%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88%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527366112"/>
                  </a:ext>
                </a:extLst>
              </a:tr>
              <a:tr h="1466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Class F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-0.33%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-2.64%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-1.84%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97%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95%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527990369"/>
                  </a:ext>
                </a:extLst>
              </a:tr>
              <a:tr h="18915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Class TGM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-0.15%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-1.49%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-1.13%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100%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90%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141031423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9C135DE-E238-4C1D-A846-2187AC9B43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177405"/>
              </p:ext>
            </p:extLst>
          </p:nvPr>
        </p:nvGraphicFramePr>
        <p:xfrm>
          <a:off x="4237351" y="792692"/>
          <a:ext cx="4044447" cy="20134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4073">
                  <a:extLst>
                    <a:ext uri="{9D8B030D-6E8A-4147-A177-3AD203B41FA5}">
                      <a16:colId xmlns:a16="http://schemas.microsoft.com/office/drawing/2014/main" val="1648714517"/>
                    </a:ext>
                  </a:extLst>
                </a:gridCol>
                <a:gridCol w="727492">
                  <a:extLst>
                    <a:ext uri="{9D8B030D-6E8A-4147-A177-3AD203B41FA5}">
                      <a16:colId xmlns:a16="http://schemas.microsoft.com/office/drawing/2014/main" val="3327659489"/>
                    </a:ext>
                  </a:extLst>
                </a:gridCol>
                <a:gridCol w="727492">
                  <a:extLst>
                    <a:ext uri="{9D8B030D-6E8A-4147-A177-3AD203B41FA5}">
                      <a16:colId xmlns:a16="http://schemas.microsoft.com/office/drawing/2014/main" val="3825866223"/>
                    </a:ext>
                  </a:extLst>
                </a:gridCol>
                <a:gridCol w="727492">
                  <a:extLst>
                    <a:ext uri="{9D8B030D-6E8A-4147-A177-3AD203B41FA5}">
                      <a16:colId xmlns:a16="http://schemas.microsoft.com/office/drawing/2014/main" val="1662348858"/>
                    </a:ext>
                  </a:extLst>
                </a:gridCol>
                <a:gridCol w="593949">
                  <a:extLst>
                    <a:ext uri="{9D8B030D-6E8A-4147-A177-3AD203B41FA5}">
                      <a16:colId xmlns:a16="http://schemas.microsoft.com/office/drawing/2014/main" val="928033141"/>
                    </a:ext>
                  </a:extLst>
                </a:gridCol>
                <a:gridCol w="593949">
                  <a:extLst>
                    <a:ext uri="{9D8B030D-6E8A-4147-A177-3AD203B41FA5}">
                      <a16:colId xmlns:a16="http://schemas.microsoft.com/office/drawing/2014/main" val="1126979891"/>
                    </a:ext>
                  </a:extLst>
                </a:gridCol>
              </a:tblGrid>
              <a:tr h="225749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All Intra Main 10 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2127" marR="92127" marT="46063" marB="46063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9936324"/>
                  </a:ext>
                </a:extLst>
              </a:tr>
              <a:tr h="225749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 ECM 2.0 half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2127" marR="92127" marT="46063" marB="46063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3566168"/>
                  </a:ext>
                </a:extLst>
              </a:tr>
              <a:tr h="155486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extLst>
                  <a:ext uri="{0D108BD9-81ED-4DB2-BD59-A6C34878D82A}">
                    <a16:rowId xmlns:a16="http://schemas.microsoft.com/office/drawing/2014/main" val="58889127"/>
                  </a:ext>
                </a:extLst>
              </a:tr>
              <a:tr h="1554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A1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-0.24%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-1.42%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-4.86%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105%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88%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extLst>
                  <a:ext uri="{0D108BD9-81ED-4DB2-BD59-A6C34878D82A}">
                    <a16:rowId xmlns:a16="http://schemas.microsoft.com/office/drawing/2014/main" val="3483211045"/>
                  </a:ext>
                </a:extLst>
              </a:tr>
              <a:tr h="1554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A2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-0.01%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-3.63%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-5.76%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100%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92%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extLst>
                  <a:ext uri="{0D108BD9-81ED-4DB2-BD59-A6C34878D82A}">
                    <a16:rowId xmlns:a16="http://schemas.microsoft.com/office/drawing/2014/main" val="3407480118"/>
                  </a:ext>
                </a:extLst>
              </a:tr>
              <a:tr h="1554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-0.16%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-3.73%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-2.76%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101%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112%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extLst>
                  <a:ext uri="{0D108BD9-81ED-4DB2-BD59-A6C34878D82A}">
                    <a16:rowId xmlns:a16="http://schemas.microsoft.com/office/drawing/2014/main" val="3993061821"/>
                  </a:ext>
                </a:extLst>
              </a:tr>
              <a:tr h="1554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-0.32%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-1.57%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-1.65%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96%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75%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extLst>
                  <a:ext uri="{0D108BD9-81ED-4DB2-BD59-A6C34878D82A}">
                    <a16:rowId xmlns:a16="http://schemas.microsoft.com/office/drawing/2014/main" val="3310032823"/>
                  </a:ext>
                </a:extLst>
              </a:tr>
              <a:tr h="1554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E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-0.38%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-2.01%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-3.53%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97%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75%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extLst>
                  <a:ext uri="{0D108BD9-81ED-4DB2-BD59-A6C34878D82A}">
                    <a16:rowId xmlns:a16="http://schemas.microsoft.com/office/drawing/2014/main" val="1518287110"/>
                  </a:ext>
                </a:extLst>
              </a:tr>
              <a:tr h="1554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 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-0.22%</a:t>
                      </a:r>
                      <a:endParaRPr lang="fr-FR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-2.56%</a:t>
                      </a:r>
                      <a:endParaRPr lang="fr-FR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-3.49%</a:t>
                      </a:r>
                      <a:endParaRPr lang="fr-FR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100%</a:t>
                      </a:r>
                      <a:endParaRPr lang="fr-FR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89%</a:t>
                      </a:r>
                      <a:endParaRPr lang="fr-FR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extLst>
                  <a:ext uri="{0D108BD9-81ED-4DB2-BD59-A6C34878D82A}">
                    <a16:rowId xmlns:a16="http://schemas.microsoft.com/office/drawing/2014/main" val="2356790272"/>
                  </a:ext>
                </a:extLst>
              </a:tr>
              <a:tr h="1554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-0.18%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-1.57%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-1.87%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92%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87%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extLst>
                  <a:ext uri="{0D108BD9-81ED-4DB2-BD59-A6C34878D82A}">
                    <a16:rowId xmlns:a16="http://schemas.microsoft.com/office/drawing/2014/main" val="2656894180"/>
                  </a:ext>
                </a:extLst>
              </a:tr>
              <a:tr h="1554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F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-0.29%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-2.41%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-1.57%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97%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95%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extLst>
                  <a:ext uri="{0D108BD9-81ED-4DB2-BD59-A6C34878D82A}">
                    <a16:rowId xmlns:a16="http://schemas.microsoft.com/office/drawing/2014/main" val="3929960978"/>
                  </a:ext>
                </a:extLst>
              </a:tr>
              <a:tr h="1554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TGM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-0.17%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-1.67%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-1.16%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102%</a:t>
                      </a:r>
                      <a:endParaRPr lang="fr-FR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90%</a:t>
                      </a:r>
                      <a:endParaRPr lang="fr-FR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683" marR="42683" marT="0" marB="0" anchor="ctr"/>
                </a:tc>
                <a:extLst>
                  <a:ext uri="{0D108BD9-81ED-4DB2-BD59-A6C34878D82A}">
                    <a16:rowId xmlns:a16="http://schemas.microsoft.com/office/drawing/2014/main" val="3692344390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F879453D-59A6-455F-AB19-D427611FBAF4}"/>
              </a:ext>
            </a:extLst>
          </p:cNvPr>
          <p:cNvSpPr txBox="1"/>
          <p:nvPr/>
        </p:nvSpPr>
        <p:spPr>
          <a:xfrm>
            <a:off x="1915064" y="6538912"/>
            <a:ext cx="104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/>
              <a:t>full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D2CFC9A-218F-4B38-98ED-DCA4496EAFE1}"/>
              </a:ext>
            </a:extLst>
          </p:cNvPr>
          <p:cNvSpPr txBox="1"/>
          <p:nvPr/>
        </p:nvSpPr>
        <p:spPr>
          <a:xfrm>
            <a:off x="6096000" y="6524059"/>
            <a:ext cx="104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err="1"/>
              <a:t>half</a:t>
            </a:r>
            <a:endParaRPr lang="fr-FR" dirty="0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029E47DE-28F9-4C16-86F5-D3EE57222F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417484"/>
              </p:ext>
            </p:extLst>
          </p:nvPr>
        </p:nvGraphicFramePr>
        <p:xfrm>
          <a:off x="91256" y="2919541"/>
          <a:ext cx="4038600" cy="19430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3100">
                  <a:extLst>
                    <a:ext uri="{9D8B030D-6E8A-4147-A177-3AD203B41FA5}">
                      <a16:colId xmlns:a16="http://schemas.microsoft.com/office/drawing/2014/main" val="57302064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556147353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27329515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283873786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3748927898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60382258"/>
                    </a:ext>
                  </a:extLst>
                </a:gridCol>
              </a:tblGrid>
              <a:tr h="17664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 err="1">
                          <a:effectLst/>
                        </a:rPr>
                        <a:t>Random</a:t>
                      </a:r>
                      <a:r>
                        <a:rPr lang="fr-FR" sz="900" dirty="0">
                          <a:effectLst/>
                        </a:rPr>
                        <a:t> Access Main 10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8339560"/>
                  </a:ext>
                </a:extLst>
              </a:tr>
              <a:tr h="17664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 ECM 2.0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1949679"/>
                  </a:ext>
                </a:extLst>
              </a:tr>
              <a:tr h="17664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065658054"/>
                  </a:ext>
                </a:extLst>
              </a:tr>
              <a:tr h="1766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-1.65%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82%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591213415"/>
                  </a:ext>
                </a:extLst>
              </a:tr>
              <a:tr h="1766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-1.70%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-3.79%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-4.82%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88340728"/>
                  </a:ext>
                </a:extLst>
              </a:tr>
              <a:tr h="1766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-1.23%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-3.10%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-2.36%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88%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156102770"/>
                  </a:ext>
                </a:extLst>
              </a:tr>
              <a:tr h="1766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-1.13%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-0.67%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85%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018189838"/>
                  </a:ext>
                </a:extLst>
              </a:tr>
              <a:tr h="1766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-1.38%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-2.21%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-2.35%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111%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84%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647883"/>
                  </a:ext>
                </a:extLst>
              </a:tr>
              <a:tr h="1766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-0.88%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-1.65%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-1.48%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81%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796831475"/>
                  </a:ext>
                </a:extLst>
              </a:tr>
              <a:tr h="1766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-1.54%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467541550"/>
                  </a:ext>
                </a:extLst>
              </a:tr>
              <a:tr h="1766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Class TGM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-1.19%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-0.97%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105%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82792446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2611837C-1A81-4AB3-9444-59396FD8CC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011364"/>
              </p:ext>
            </p:extLst>
          </p:nvPr>
        </p:nvGraphicFramePr>
        <p:xfrm>
          <a:off x="4243199" y="2919541"/>
          <a:ext cx="40386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3100">
                  <a:extLst>
                    <a:ext uri="{9D8B030D-6E8A-4147-A177-3AD203B41FA5}">
                      <a16:colId xmlns:a16="http://schemas.microsoft.com/office/drawing/2014/main" val="3559703379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42240577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060041440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400639719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674399621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34204002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 err="1">
                          <a:effectLst/>
                        </a:rPr>
                        <a:t>Random</a:t>
                      </a:r>
                      <a:r>
                        <a:rPr lang="fr-FR" sz="900" dirty="0">
                          <a:effectLst/>
                        </a:rPr>
                        <a:t> Access Main 10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89252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 ECM 2.0 half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81601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9230881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-1.61%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-1.86%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85%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9730771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-1.73%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-3.74%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-4.83%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78%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5207246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-1.37%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-2.87%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88%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7785820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-0.52%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86%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2351930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5472879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-1.40%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-2.00%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-2.15%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112%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85%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9222191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-0.93%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-1.52%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-1.20%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80%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7198299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-1.44%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-0.98%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5945267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-1.29%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104%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496212312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2472ED8C-AC1B-4C3E-AE19-F87339CBCF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660663"/>
              </p:ext>
            </p:extLst>
          </p:nvPr>
        </p:nvGraphicFramePr>
        <p:xfrm>
          <a:off x="72606" y="4976058"/>
          <a:ext cx="4038600" cy="16192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3100">
                  <a:extLst>
                    <a:ext uri="{9D8B030D-6E8A-4147-A177-3AD203B41FA5}">
                      <a16:colId xmlns:a16="http://schemas.microsoft.com/office/drawing/2014/main" val="3976942269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133507829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770448120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4252256137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61730765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32078264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Low </a:t>
                      </a:r>
                      <a:r>
                        <a:rPr lang="fr-FR" sz="900" dirty="0" err="1">
                          <a:effectLst/>
                        </a:rPr>
                        <a:t>delay</a:t>
                      </a:r>
                      <a:r>
                        <a:rPr lang="fr-FR" sz="900" dirty="0">
                          <a:effectLst/>
                        </a:rPr>
                        <a:t> B Main 10 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14652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 ECM 2.0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56025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3783688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-2.17%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-5.17%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-4.97%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106%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7895007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-0.80%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-3.35%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-2.86%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114%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293963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-1.74%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-4.05%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-5.82%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122%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6020018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-1.60%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-4.28%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-4.48%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107%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109%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2660559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-3.39%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-2.95%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89%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548804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-0.56%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-2.63%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-2.22%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174322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-1.72%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-1.30%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103%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670700876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76AD8B5D-1235-4A3A-B5E7-E3EBAA9582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735119"/>
              </p:ext>
            </p:extLst>
          </p:nvPr>
        </p:nvGraphicFramePr>
        <p:xfrm>
          <a:off x="4243199" y="4976058"/>
          <a:ext cx="4038600" cy="16192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3100">
                  <a:extLst>
                    <a:ext uri="{9D8B030D-6E8A-4147-A177-3AD203B41FA5}">
                      <a16:colId xmlns:a16="http://schemas.microsoft.com/office/drawing/2014/main" val="2820777346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833465329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648872937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957566636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602601851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4725561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Low </a:t>
                      </a:r>
                      <a:r>
                        <a:rPr lang="fr-FR" sz="900" dirty="0" err="1">
                          <a:effectLst/>
                        </a:rPr>
                        <a:t>delay</a:t>
                      </a:r>
                      <a:r>
                        <a:rPr lang="fr-FR" sz="900" dirty="0">
                          <a:effectLst/>
                        </a:rPr>
                        <a:t> B Main 10 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15540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 ECM 2.0 half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30978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142845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-2.08%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-5.00%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-5.11%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106%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3117068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-0.65%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-3.06%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-2.87%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114%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5399366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-1.71%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-3.74%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-5.87%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5064289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-1.51%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-4.04%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-4.56%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105%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109%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5509191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-2.87%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-2.96%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331961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-1.89%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-1.84%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3373659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-1.62%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-1.40%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108%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102%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836726296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99D1B549-B0FF-49DF-8F2B-77240CC982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7079426"/>
              </p:ext>
            </p:extLst>
          </p:nvPr>
        </p:nvGraphicFramePr>
        <p:xfrm>
          <a:off x="8581518" y="1654584"/>
          <a:ext cx="3302000" cy="628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5500">
                  <a:extLst>
                    <a:ext uri="{9D8B030D-6E8A-4147-A177-3AD203B41FA5}">
                      <a16:colId xmlns:a16="http://schemas.microsoft.com/office/drawing/2014/main" val="980595232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3827133319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437508532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279797829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53689339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MAE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0.29%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0.30%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99946309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STDEV ABS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0.33%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0.40%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7725507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MAX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0.25%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1.47%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2.12%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380794907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B3118D28-5408-45B8-B9BF-61A59F151D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102202"/>
              </p:ext>
            </p:extLst>
          </p:nvPr>
        </p:nvGraphicFramePr>
        <p:xfrm>
          <a:off x="8581518" y="3755981"/>
          <a:ext cx="3302000" cy="628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5500">
                  <a:extLst>
                    <a:ext uri="{9D8B030D-6E8A-4147-A177-3AD203B41FA5}">
                      <a16:colId xmlns:a16="http://schemas.microsoft.com/office/drawing/2014/main" val="106169455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2531217887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4196799073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408420324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51469167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MAE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0.37%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0.31%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69883581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STDEV ABS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0.42%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0.36%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8546041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MAX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0.77%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1.98%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1.60%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389636069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0787BE51-2AF3-487D-B269-46D26C7A1B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0839470"/>
              </p:ext>
            </p:extLst>
          </p:nvPr>
        </p:nvGraphicFramePr>
        <p:xfrm>
          <a:off x="8581518" y="5471358"/>
          <a:ext cx="3302000" cy="628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5500">
                  <a:extLst>
                    <a:ext uri="{9D8B030D-6E8A-4147-A177-3AD203B41FA5}">
                      <a16:colId xmlns:a16="http://schemas.microsoft.com/office/drawing/2014/main" val="2887909292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1920155316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3021867085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15400396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406989538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MAE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0.48%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0.35%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54320136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STDEV ABS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0.53%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0.34%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8314349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MAX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0.53%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2.18%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1.33%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2481362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3634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1231880" cy="792783"/>
          </a:xfrm>
        </p:spPr>
        <p:txBody>
          <a:bodyPr>
            <a:normAutofit/>
          </a:bodyPr>
          <a:lstStyle/>
          <a:p>
            <a:r>
              <a:rPr lang="en-US" sz="3600" dirty="0"/>
              <a:t>Impact of the reduced CTC: ECM 3.1 vs EE2-1.1a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1/13/2022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9</a:t>
            </a:fld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79453D-59A6-455F-AB19-D427611FBAF4}"/>
              </a:ext>
            </a:extLst>
          </p:cNvPr>
          <p:cNvSpPr txBox="1"/>
          <p:nvPr/>
        </p:nvSpPr>
        <p:spPr>
          <a:xfrm>
            <a:off x="1915064" y="4894320"/>
            <a:ext cx="104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/>
              <a:t>full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D2CFC9A-218F-4B38-98ED-DCA4496EAFE1}"/>
              </a:ext>
            </a:extLst>
          </p:cNvPr>
          <p:cNvSpPr txBox="1"/>
          <p:nvPr/>
        </p:nvSpPr>
        <p:spPr>
          <a:xfrm>
            <a:off x="6199517" y="4894320"/>
            <a:ext cx="104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err="1"/>
              <a:t>half</a:t>
            </a:r>
            <a:endParaRPr lang="fr-FR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FE84F1B-574E-4A36-A426-CE0E905251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909126"/>
              </p:ext>
            </p:extLst>
          </p:nvPr>
        </p:nvGraphicFramePr>
        <p:xfrm>
          <a:off x="91256" y="1465550"/>
          <a:ext cx="4038600" cy="16192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3100">
                  <a:extLst>
                    <a:ext uri="{9D8B030D-6E8A-4147-A177-3AD203B41FA5}">
                      <a16:colId xmlns:a16="http://schemas.microsoft.com/office/drawing/2014/main" val="2623653810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9909622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17583996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420097867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35944095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73303459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All Intra Main 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22142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 ECM-3.1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22738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675762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183%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8272983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180%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0261666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182%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9442559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166%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7237558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170%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3316546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-0.33%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-0.12%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-0.13%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176%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94%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2993637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0.09%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169%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109%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56905283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AB8F676-1BD6-4820-8321-445946A4CB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564006"/>
              </p:ext>
            </p:extLst>
          </p:nvPr>
        </p:nvGraphicFramePr>
        <p:xfrm>
          <a:off x="4243199" y="1465550"/>
          <a:ext cx="4038600" cy="16192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3100">
                  <a:extLst>
                    <a:ext uri="{9D8B030D-6E8A-4147-A177-3AD203B41FA5}">
                      <a16:colId xmlns:a16="http://schemas.microsoft.com/office/drawing/2014/main" val="146616475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74956598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754713523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1967050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34292405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96412818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All Intra Main 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0069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 ECM-3.1 half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2575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7089746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169%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3124743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181%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6023621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184%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931731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166%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775228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-0.21%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177%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3518975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-0.33%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-0.17%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-0.13%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176%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94%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71120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-0.07%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168%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110%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389607852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12461CC-CF7E-4CB0-B24A-487526AAD9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490546"/>
              </p:ext>
            </p:extLst>
          </p:nvPr>
        </p:nvGraphicFramePr>
        <p:xfrm>
          <a:off x="8481623" y="1969987"/>
          <a:ext cx="3302000" cy="628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5500">
                  <a:extLst>
                    <a:ext uri="{9D8B030D-6E8A-4147-A177-3AD203B41FA5}">
                      <a16:colId xmlns:a16="http://schemas.microsoft.com/office/drawing/2014/main" val="2152050468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322135310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2924966586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14100962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78987884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MAE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85290979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STDEV ABS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0.07%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0.08%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9798797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MAX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0.22%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0.33%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482927302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08B241C-494D-4907-A45E-B48F79F704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2116435"/>
              </p:ext>
            </p:extLst>
          </p:nvPr>
        </p:nvGraphicFramePr>
        <p:xfrm>
          <a:off x="91256" y="3292233"/>
          <a:ext cx="4038600" cy="16192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3100">
                  <a:extLst>
                    <a:ext uri="{9D8B030D-6E8A-4147-A177-3AD203B41FA5}">
                      <a16:colId xmlns:a16="http://schemas.microsoft.com/office/drawing/2014/main" val="3502991096"/>
                    </a:ext>
                  </a:extLst>
                </a:gridCol>
                <a:gridCol w="734060">
                  <a:extLst>
                    <a:ext uri="{9D8B030D-6E8A-4147-A177-3AD203B41FA5}">
                      <a16:colId xmlns:a16="http://schemas.microsoft.com/office/drawing/2014/main" val="497179699"/>
                    </a:ext>
                  </a:extLst>
                </a:gridCol>
                <a:gridCol w="734060">
                  <a:extLst>
                    <a:ext uri="{9D8B030D-6E8A-4147-A177-3AD203B41FA5}">
                      <a16:colId xmlns:a16="http://schemas.microsoft.com/office/drawing/2014/main" val="1201741926"/>
                    </a:ext>
                  </a:extLst>
                </a:gridCol>
                <a:gridCol w="734060">
                  <a:extLst>
                    <a:ext uri="{9D8B030D-6E8A-4147-A177-3AD203B41FA5}">
                      <a16:colId xmlns:a16="http://schemas.microsoft.com/office/drawing/2014/main" val="2411618473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3281505631"/>
                    </a:ext>
                  </a:extLst>
                </a:gridCol>
                <a:gridCol w="563245">
                  <a:extLst>
                    <a:ext uri="{9D8B030D-6E8A-4147-A177-3AD203B41FA5}">
                      <a16:colId xmlns:a16="http://schemas.microsoft.com/office/drawing/2014/main" val="351011513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Random Access Main 10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29886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 ECM-3.1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81993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0196770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-0.86%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-0.99%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-1.23%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124%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8829728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-0.63%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131%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8955662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-0.95%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-0.91%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131%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3499022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-0.64%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144%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2287960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898820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-0.68%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-0.84%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-0.88%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133%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93%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4389422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-0.50%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154%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97%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521043805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B170A828-519D-4C49-8F70-02765B4E66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9382557"/>
              </p:ext>
            </p:extLst>
          </p:nvPr>
        </p:nvGraphicFramePr>
        <p:xfrm>
          <a:off x="4243199" y="3292233"/>
          <a:ext cx="4038600" cy="16192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3100">
                  <a:extLst>
                    <a:ext uri="{9D8B030D-6E8A-4147-A177-3AD203B41FA5}">
                      <a16:colId xmlns:a16="http://schemas.microsoft.com/office/drawing/2014/main" val="2825202232"/>
                    </a:ext>
                  </a:extLst>
                </a:gridCol>
                <a:gridCol w="734060">
                  <a:extLst>
                    <a:ext uri="{9D8B030D-6E8A-4147-A177-3AD203B41FA5}">
                      <a16:colId xmlns:a16="http://schemas.microsoft.com/office/drawing/2014/main" val="3072583378"/>
                    </a:ext>
                  </a:extLst>
                </a:gridCol>
                <a:gridCol w="734060">
                  <a:extLst>
                    <a:ext uri="{9D8B030D-6E8A-4147-A177-3AD203B41FA5}">
                      <a16:colId xmlns:a16="http://schemas.microsoft.com/office/drawing/2014/main" val="953446161"/>
                    </a:ext>
                  </a:extLst>
                </a:gridCol>
                <a:gridCol w="734060">
                  <a:extLst>
                    <a:ext uri="{9D8B030D-6E8A-4147-A177-3AD203B41FA5}">
                      <a16:colId xmlns:a16="http://schemas.microsoft.com/office/drawing/2014/main" val="2728421178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2639382387"/>
                    </a:ext>
                  </a:extLst>
                </a:gridCol>
                <a:gridCol w="563245">
                  <a:extLst>
                    <a:ext uri="{9D8B030D-6E8A-4147-A177-3AD203B41FA5}">
                      <a16:colId xmlns:a16="http://schemas.microsoft.com/office/drawing/2014/main" val="44807895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Random Access Main 10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3871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 ECM-3.1 half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26225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7795729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-0.81%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-1.29%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123%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9443372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-0.68%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-0.66%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132%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5927533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-0.93%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-0.86%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130%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8847211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-0.45%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-0.58%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-0.70%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145%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93%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9819345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4244506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-0.67%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-0.80%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effectLst/>
                        </a:rPr>
                        <a:t>-0.89%</a:t>
                      </a:r>
                      <a:endParaRPr lang="fr-FR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effectLst/>
                        </a:rPr>
                        <a:t>133%</a:t>
                      </a:r>
                      <a:endParaRPr lang="fr-FR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93%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4116275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-0.35%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-0.59%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-0.68%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153%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98%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249746711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D30A1BF9-C202-48A7-9881-70A799EB74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03717"/>
              </p:ext>
            </p:extLst>
          </p:nvPr>
        </p:nvGraphicFramePr>
        <p:xfrm>
          <a:off x="8481623" y="3708788"/>
          <a:ext cx="3302000" cy="628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5500">
                  <a:extLst>
                    <a:ext uri="{9D8B030D-6E8A-4147-A177-3AD203B41FA5}">
                      <a16:colId xmlns:a16="http://schemas.microsoft.com/office/drawing/2014/main" val="4199349508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2537567252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1615227193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105075720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11146016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MAE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0.20%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88883023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STDEV ABS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0.25%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2896686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MAX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1.07%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effectLst/>
                        </a:rPr>
                        <a:t>0.46%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234159595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B80FF0FE-3C71-4A71-A92C-A65CC798727C}"/>
              </a:ext>
            </a:extLst>
          </p:cNvPr>
          <p:cNvSpPr txBox="1"/>
          <p:nvPr/>
        </p:nvSpPr>
        <p:spPr>
          <a:xfrm>
            <a:off x="224287" y="5719313"/>
            <a:ext cx="4718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/>
              <a:t>No </a:t>
            </a:r>
            <a:r>
              <a:rPr lang="fr-FR" dirty="0" err="1"/>
              <a:t>significant</a:t>
            </a:r>
            <a:r>
              <a:rPr lang="fr-FR" dirty="0"/>
              <a:t> changes for </a:t>
            </a:r>
            <a:r>
              <a:rPr lang="fr-FR" dirty="0" err="1"/>
              <a:t>both</a:t>
            </a:r>
            <a:r>
              <a:rPr lang="fr-FR" dirty="0"/>
              <a:t> tests.</a:t>
            </a:r>
          </a:p>
        </p:txBody>
      </p:sp>
    </p:spTree>
    <p:extLst>
      <p:ext uri="{BB962C8B-B14F-4D97-AF65-F5344CB8AC3E}">
        <p14:creationId xmlns:p14="http://schemas.microsoft.com/office/powerpoint/2010/main" val="325527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41e335c9-c7dd-45dc-84b8-eddb87d3556b">7PQRWAFCCWW3-237322997-668</_dlc_DocId>
    <_dlc_DocIdUrl xmlns="41e335c9-c7dd-45dc-84b8-eddb87d3556b">
      <Url>https://interdigital-7d9e3d65e455f3.sharepoint.com/sites/IDCPolicyPortal/PolicyPortal/_layouts/15/DocIdRedir.aspx?ID=7PQRWAFCCWW3-237322997-668</Url>
      <Description>7PQRWAFCCWW3-237322997-668</Description>
    </_dlc_DocIdUrl>
    <PolicyName xmlns="9370b037-d122-4fa6-98b2-d3ea85b5d53b">InterDigital 2022 PPT Template</PolicyName>
    <DocumentID xmlns="9370b037-d122-4fa6-98b2-d3ea85b5d53b">CP-377</DocumentID>
    <PolicyClassification xmlns="9370b037-d122-4fa6-98b2-d3ea85b5d53b">2</PolicyClassification>
    <PolicyType xmlns="9370b037-d122-4fa6-98b2-d3ea85b5d53b">7</PolicyType>
    <TaxCatchAll xmlns="41e335c9-c7dd-45dc-84b8-eddb87d3556b" xsi:nil="true"/>
    <DocumentVersion xmlns="9370b037-d122-4fa6-98b2-d3ea85b5d53b">New</DocumentVersion>
    <RevisionNumber xmlns="9370b037-d122-4fa6-98b2-d3ea85b5d53b">New</RevisionNumber>
    <DocumentStatus xmlns="9370b037-d122-4fa6-98b2-d3ea85b5d53b">Updated - Approved</DocumentStatus>
    <Onboarding_Link xmlns="540012fb-dd5c-4f9b-bee2-b45babd7a31c">false</Onboarding_Link>
    <References xmlns="540012FB-DD5C-4F9B-BEE2-B45BABD7A31C">N/A</References>
    <Business_x0020_Center xmlns="540012fb-dd5c-4f9b-bee2-b45babd7a31c">Communications</Business_x0020_Center>
    <Business_x0020_Process xmlns="540012fb-dd5c-4f9b-bee2-b45babd7a31c">PowerPoint Template</Business_x0020_Process>
    <EffectiveDate xmlns="540012FB-DD5C-4F9B-BEE2-B45BABD7A31C">2021-12-14T00:00:00+00:00</EffectiveDate>
    <Subject_x0020_Matter_x0020_Expert xmlns="540012fb-dd5c-4f9b-bee2-b45babd7a31c">
      <UserInfo>
        <DisplayName>Lauren D'Amore</DisplayName>
        <AccountId>38</AccountId>
        <AccountType/>
      </UserInfo>
    </Subject_x0020_Matter_x0020_Expert>
    <Business_x0020_Group0 xmlns="540012fb-dd5c-4f9b-bee2-b45babd7a31c">Marketing</Business_x0020_Group0>
    <EndDate xmlns="540012FB-DD5C-4F9B-BEE2-B45BABD7A31C">2022-12-15T00:00:00+00:00</EndDate>
    <DateLastPublished xmlns="540012FB-DD5C-4F9B-BEE2-B45BABD7A31C">2022-01-10T19:54:04+00:00</DateLastPublished>
    <DateDraftCompleted xmlns="540012FB-DD5C-4F9B-BEE2-B45BABD7A31C" xsi:nil="true"/>
    <DateStarted xmlns="540012FB-DD5C-4F9B-BEE2-B45BABD7A31C">2021-12-14T15:37:46+00:00</DateStarted>
    <ApprovedDate xmlns="540012FB-DD5C-4F9B-BEE2-B45BABD7A31C">2021-12-14T15:41:58+00:00</ApprovedDate>
    <Document_x0020_Type xmlns="540012fb-dd5c-4f9b-bee2-b45babd7a31c">Template</Document_x0020_Type>
    <IsReferencedBy xmlns="540012FB-DD5C-4F9B-BEE2-B45BABD7A31C" xsi:nil="true"/>
    <ReviewInterval xmlns="540012FB-DD5C-4F9B-BEE2-B45BABD7A31C" xsi:nil="true"/>
    <NextReviewDate xmlns="540012FB-DD5C-4F9B-BEE2-B45BABD7A31C">2022-10-15T00:00:00+00:00</NextReviewDate>
    <DocumentOwner xmlns="540012FB-DD5C-4F9B-BEE2-B45BABD7A31C">Lauren D'Amore</DocumentOwner>
    <DateReviewCompleted xmlns="540012FB-DD5C-4F9B-BEE2-B45BABD7A31C" xsi:nil="true"/>
    <DatePublished xmlns="540012FB-DD5C-4F9B-BEE2-B45BABD7A31C">2021-12-14T15:42:05+00:00</DatePublished>
    <FinalApprover xmlns="540012FB-DD5C-4F9B-BEE2-B45BABD7A31C" xsi:nil="true"/>
    <DateCreated xmlns="540012FB-DD5C-4F9B-BEE2-B45BABD7A31C" xsi:nil="true"/>
    <LastRenewedOn xmlns="540012FB-DD5C-4F9B-BEE2-B45BABD7A31C" xsi:nil="true"/>
    <SupportingDocuments xmlns="540012FB-DD5C-4F9B-BEE2-B45BABD7A31C">No</SupportingDocuments>
    <RemainderInDays xmlns="540012FB-DD5C-4F9B-BEE2-B45BABD7A31C">60</RemainderInDays>
    <PolicyDocID xmlns="540012FB-DD5C-4F9B-BEE2-B45BABD7A31C">459</PolicyDocID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olicyDocumentContentType" ma:contentTypeID="0x01010075428067C04A48E2B0CACFA5C27F8E72002EF63300ABC49943B5AC89A2F27C2FB5" ma:contentTypeVersion="35" ma:contentTypeDescription="My Content Type" ma:contentTypeScope="" ma:versionID="78ca1e752426a52f0d391c53b4a1c1d9">
  <xsd:schema xmlns:xsd="http://www.w3.org/2001/XMLSchema" xmlns:xs="http://www.w3.org/2001/XMLSchema" xmlns:p="http://schemas.microsoft.com/office/2006/metadata/properties" xmlns:ns2="9370b037-d122-4fa6-98b2-d3ea85b5d53b" xmlns:ns3="540012FB-DD5C-4F9B-BEE2-B45BABD7A31C" xmlns:ns4="540012fb-dd5c-4f9b-bee2-b45babd7a31c" xmlns:ns5="41e335c9-c7dd-45dc-84b8-eddb87d3556b" targetNamespace="http://schemas.microsoft.com/office/2006/metadata/properties" ma:root="true" ma:fieldsID="5385fe265d226f3aa20533b2605e3749" ns2:_="" ns3:_="" ns4:_="" ns5:_="">
    <xsd:import namespace="9370b037-d122-4fa6-98b2-d3ea85b5d53b"/>
    <xsd:import namespace="540012FB-DD5C-4F9B-BEE2-B45BABD7A31C"/>
    <xsd:import namespace="540012fb-dd5c-4f9b-bee2-b45babd7a31c"/>
    <xsd:import namespace="41e335c9-c7dd-45dc-84b8-eddb87d3556b"/>
    <xsd:element name="properties">
      <xsd:complexType>
        <xsd:sequence>
          <xsd:element name="documentManagement">
            <xsd:complexType>
              <xsd:all>
                <xsd:element ref="ns2:PolicyName" minOccurs="0"/>
                <xsd:element ref="ns2:DocumentID"/>
                <xsd:element ref="ns2:PolicyClassification"/>
                <xsd:element ref="ns2:PolicyType"/>
                <xsd:element ref="ns2:DocumentStatus" minOccurs="0"/>
                <xsd:element ref="ns2:DocumentVersion"/>
                <xsd:element ref="ns2:RevisionNumber"/>
                <xsd:element ref="ns3:EffectiveDate"/>
                <xsd:element ref="ns3:References"/>
                <xsd:element ref="ns3:IsReferencedBy" minOccurs="0"/>
                <xsd:element ref="ns3:ApprovedDate" minOccurs="0"/>
                <xsd:element ref="ns3:EndDate" minOccurs="0"/>
                <xsd:element ref="ns3:RemainderInDays"/>
                <xsd:element ref="ns3:PolicyDocID" minOccurs="0"/>
                <xsd:element ref="ns3:SupportingDocuments" minOccurs="0"/>
                <xsd:element ref="ns3:DocumentOwner" minOccurs="0"/>
                <xsd:element ref="ns3:FinalApprover" minOccurs="0"/>
                <xsd:element ref="ns3:DateCreated" minOccurs="0"/>
                <xsd:element ref="ns3:DateDraftCompleted" minOccurs="0"/>
                <xsd:element ref="ns3:DateReviewCompleted" minOccurs="0"/>
                <xsd:element ref="ns3:DatePublished" minOccurs="0"/>
                <xsd:element ref="ns3:ReviewInterval" minOccurs="0"/>
                <xsd:element ref="ns3:NextReviewDate" minOccurs="0"/>
                <xsd:element ref="ns3:DateLastPublished" minOccurs="0"/>
                <xsd:element ref="ns3:DateStarted" minOccurs="0"/>
                <xsd:element ref="ns3:LastRenewedOn" minOccurs="0"/>
                <xsd:element ref="ns4:Business_x0020_Center" minOccurs="0"/>
                <xsd:element ref="ns5:TaxCatchAll" minOccurs="0"/>
                <xsd:element ref="ns4:Business_x0020_Process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Document_x0020_Type" minOccurs="0"/>
                <xsd:element ref="ns4:Business_x0020_Group0" minOccurs="0"/>
                <xsd:element ref="ns4:MediaServiceDateTaken" minOccurs="0"/>
                <xsd:element ref="ns5:_dlc_DocId" minOccurs="0"/>
                <xsd:element ref="ns5:_dlc_DocIdUrl" minOccurs="0"/>
                <xsd:element ref="ns5:_dlc_DocIdPersistId" minOccurs="0"/>
                <xsd:element ref="ns4:Subject_x0020_Matter_x0020_Expert" minOccurs="0"/>
                <xsd:element ref="ns4:Onboarding_Link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70b037-d122-4fa6-98b2-d3ea85b5d53b" elementFormDefault="qualified">
    <xsd:import namespace="http://schemas.microsoft.com/office/2006/documentManagement/types"/>
    <xsd:import namespace="http://schemas.microsoft.com/office/infopath/2007/PartnerControls"/>
    <xsd:element name="PolicyName" ma:index="8" nillable="true" ma:displayName="Policy Name" ma:internalName="PolicyName">
      <xsd:simpleType>
        <xsd:restriction base="dms:Text"/>
      </xsd:simpleType>
    </xsd:element>
    <xsd:element name="DocumentID" ma:index="9" ma:displayName="Document ID" ma:indexed="true" ma:internalName="DocumentID">
      <xsd:simpleType>
        <xsd:restriction base="dms:Text"/>
      </xsd:simpleType>
    </xsd:element>
    <xsd:element name="PolicyClassification" ma:index="10" ma:displayName="Policy Classification" ma:list="{4FE4CBDC-EE0C-44B8-A1B6-90C5ADF139EB}" ma:internalName="PolicyClassification" ma:showField="Title" ma:web="{9370b037-d122-4fa6-98b2-d3ea85b5d53b}">
      <xsd:simpleType>
        <xsd:restriction base="dms:Lookup"/>
      </xsd:simpleType>
    </xsd:element>
    <xsd:element name="PolicyType" ma:index="11" ma:displayName="Policy Type" ma:list="{6AF292CD-4649-49A9-9017-1BF20DFA0359}" ma:internalName="PolicyType" ma:showField="Title" ma:web="{9370b037-d122-4fa6-98b2-d3ea85b5d53b}">
      <xsd:simpleType>
        <xsd:restriction base="dms:Lookup"/>
      </xsd:simpleType>
    </xsd:element>
    <xsd:element name="DocumentStatus" ma:index="12" nillable="true" ma:displayName="Document Status" ma:default="Not Started" ma:internalName="DocumentStatus">
      <xsd:simpleType>
        <xsd:restriction base="dms:Text"/>
      </xsd:simpleType>
    </xsd:element>
    <xsd:element name="DocumentVersion" ma:index="13" ma:displayName="Document Version" ma:default="New" ma:internalName="DocumentVersion">
      <xsd:simpleType>
        <xsd:restriction base="dms:Text"/>
      </xsd:simpleType>
    </xsd:element>
    <xsd:element name="RevisionNumber" ma:index="14" ma:displayName="Revision Number" ma:default="New" ma:internalName="RevisionNumber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EffectiveDate" ma:index="15" ma:displayName="Effective Date" ma:default="[Today]" ma:format="DateOnly" ma:internalName="EffectiveDate">
      <xsd:simpleType>
        <xsd:restriction base="dms:DateTime"/>
      </xsd:simpleType>
    </xsd:element>
    <xsd:element name="References" ma:index="16" ma:displayName="References" ma:default="N/A" ma:internalName="References">
      <xsd:simpleType>
        <xsd:restriction base="dms:Text"/>
      </xsd:simpleType>
    </xsd:element>
    <xsd:element name="IsReferencedBy" ma:index="17" nillable="true" ma:displayName="Is Referenced By" ma:internalName="IsReferencedBy">
      <xsd:simpleType>
        <xsd:restriction base="dms:Text"/>
      </xsd:simpleType>
    </xsd:element>
    <xsd:element name="ApprovedDate" ma:index="18" nillable="true" ma:displayName="Approved Date" ma:format="DateOnly" ma:internalName="ApprovedDate">
      <xsd:simpleType>
        <xsd:restriction base="dms:DateTime"/>
      </xsd:simpleType>
    </xsd:element>
    <xsd:element name="EndDate" ma:index="19" nillable="true" ma:displayName="End Date" ma:format="DateOnly" ma:internalName="EndDate">
      <xsd:simpleType>
        <xsd:restriction base="dms:DateTime"/>
      </xsd:simpleType>
    </xsd:element>
    <xsd:element name="RemainderInDays" ma:index="20" ma:displayName="Reminder in Days" ma:default="60" ma:internalName="RemainderInDays">
      <xsd:simpleType>
        <xsd:restriction base="dms:Number"/>
      </xsd:simpleType>
    </xsd:element>
    <xsd:element name="PolicyDocID" ma:index="21" nillable="true" ma:displayName="Policy Doc ID" ma:internalName="PolicyDocID">
      <xsd:simpleType>
        <xsd:restriction base="dms:Number"/>
      </xsd:simpleType>
    </xsd:element>
    <xsd:element name="SupportingDocuments" ma:index="22" nillable="true" ma:displayName="Supporting Documents" ma:default="No" ma:internalName="SupportingDocuments">
      <xsd:simpleType>
        <xsd:restriction base="dms:Choice">
          <xsd:enumeration value="Yes"/>
          <xsd:enumeration value="No"/>
        </xsd:restriction>
      </xsd:simpleType>
    </xsd:element>
    <xsd:element name="DocumentOwner" ma:index="23" nillable="true" ma:displayName="Document Owner" ma:internalName="DocumentOwner">
      <xsd:simpleType>
        <xsd:restriction base="dms:Text">
          <xsd:maxLength value="255"/>
        </xsd:restriction>
      </xsd:simpleType>
    </xsd:element>
    <xsd:element name="FinalApprover" ma:index="24" nillable="true" ma:displayName="Final Approver" ma:internalName="FinalApprover">
      <xsd:simpleType>
        <xsd:restriction base="dms:Text"/>
      </xsd:simpleType>
    </xsd:element>
    <xsd:element name="DateCreated" ma:index="25" nillable="true" ma:displayName="Date Created" ma:format="DateOnly" ma:internalName="DateCreated">
      <xsd:simpleType>
        <xsd:restriction base="dms:DateTime"/>
      </xsd:simpleType>
    </xsd:element>
    <xsd:element name="DateDraftCompleted" ma:index="26" nillable="true" ma:displayName="Date Draft Completed" ma:format="DateOnly" ma:internalName="DateDraftCompleted">
      <xsd:simpleType>
        <xsd:restriction base="dms:DateTime"/>
      </xsd:simpleType>
    </xsd:element>
    <xsd:element name="DateReviewCompleted" ma:index="27" nillable="true" ma:displayName="Date Review Completed" ma:format="DateOnly" ma:internalName="DateReviewCompleted">
      <xsd:simpleType>
        <xsd:restriction base="dms:DateTime"/>
      </xsd:simpleType>
    </xsd:element>
    <xsd:element name="DatePublished" ma:index="28" nillable="true" ma:displayName="Date Published" ma:format="DateOnly" ma:internalName="DatePublished">
      <xsd:simpleType>
        <xsd:restriction base="dms:DateTime"/>
      </xsd:simpleType>
    </xsd:element>
    <xsd:element name="ReviewInterval" ma:index="29" nillable="true" ma:displayName="Review Interval" ma:internalName="ReviewInterval">
      <xsd:simpleType>
        <xsd:restriction base="dms:Number"/>
      </xsd:simpleType>
    </xsd:element>
    <xsd:element name="NextReviewDate" ma:index="30" nillable="true" ma:displayName="Next Review Date" ma:format="DateOnly" ma:internalName="NextReviewDate">
      <xsd:simpleType>
        <xsd:restriction base="dms:DateTime"/>
      </xsd:simpleType>
    </xsd:element>
    <xsd:element name="DateLastPublished" ma:index="31" nillable="true" ma:displayName="Date Last Published" ma:format="DateOnly" ma:internalName="DateLastPublished">
      <xsd:simpleType>
        <xsd:restriction base="dms:DateTime"/>
      </xsd:simpleType>
    </xsd:element>
    <xsd:element name="DateStarted" ma:index="32" nillable="true" ma:displayName="Date Started" ma:format="DateOnly" ma:internalName="DateStarted">
      <xsd:simpleType>
        <xsd:restriction base="dms:DateTime"/>
      </xsd:simpleType>
    </xsd:element>
    <xsd:element name="LastRenewedOn" ma:index="33" nillable="true" ma:displayName="Last Renewed On" ma:format="DateOnly" ma:internalName="LastRenewedOn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Business_x0020_Center" ma:index="34" nillable="true" ma:displayName="Business Center" ma:description="Finance&#10;Information Systems&#10;Human Resources&#10;Finance&#10;Corporate Development&#10;Corporate Communications&#10;Government Affairs&#10;Licensing&#10;Legal&#10;Research and Innovation" ma:format="Dropdown" ma:internalName="Business_x0020_Center">
      <xsd:simpleType>
        <xsd:restriction base="dms:Choice">
          <xsd:enumeration value="Finance"/>
          <xsd:enumeration value="Information Services"/>
          <xsd:enumeration value="Human Resources"/>
          <xsd:enumeration value="Finance"/>
          <xsd:enumeration value="Corporate Development"/>
          <xsd:enumeration value="Communications"/>
          <xsd:enumeration value="Government Affairs"/>
          <xsd:enumeration value="Licensing"/>
          <xsd:enumeration value="Legal"/>
          <xsd:enumeration value="Research and Innovation"/>
        </xsd:restriction>
      </xsd:simpleType>
    </xsd:element>
    <xsd:element name="Business_x0020_Process" ma:index="36" nillable="true" ma:displayName="Business Process" ma:internalName="Business_x0020_Process">
      <xsd:simpleType>
        <xsd:restriction base="dms:Text">
          <xsd:maxLength value="255"/>
        </xsd:restriction>
      </xsd:simpleType>
    </xsd:element>
    <xsd:element name="MediaServiceMetadata" ma:index="3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3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4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Document_x0020_Type" ma:index="41" nillable="true" ma:displayName="Document Type" ma:format="Dropdown" ma:internalName="Document_x0020_Type">
      <xsd:simpleType>
        <xsd:restriction base="dms:Choice">
          <xsd:enumeration value="Desk Manual"/>
          <xsd:enumeration value="Form"/>
          <xsd:enumeration value="Guideline"/>
          <xsd:enumeration value="Notices"/>
          <xsd:enumeration value="Policy"/>
          <xsd:enumeration value="Procedure"/>
          <xsd:enumeration value="Reference"/>
          <xsd:enumeration value="Standard"/>
          <xsd:enumeration value="Template"/>
          <xsd:enumeration value="Video"/>
          <xsd:enumeration value="Work Instruction"/>
          <xsd:enumeration value="Other"/>
        </xsd:restriction>
      </xsd:simpleType>
    </xsd:element>
    <xsd:element name="Business_x0020_Group0" ma:index="42" nillable="true" ma:displayName="Business Group" ma:internalName="Business_x0020_Group0">
      <xsd:simpleType>
        <xsd:restriction base="dms:Text">
          <xsd:maxLength value="255"/>
        </xsd:restriction>
      </xsd:simpleType>
    </xsd:element>
    <xsd:element name="MediaServiceDateTaken" ma:index="43" nillable="true" ma:displayName="MediaServiceDateTaken" ma:hidden="true" ma:internalName="MediaServiceDateTaken" ma:readOnly="true">
      <xsd:simpleType>
        <xsd:restriction base="dms:Text"/>
      </xsd:simpleType>
    </xsd:element>
    <xsd:element name="Subject_x0020_Matter_x0020_Expert" ma:index="47" nillable="true" ma:displayName="Subject Matter Expert" ma:list="UserInfo" ma:SharePointGroup="0" ma:internalName="Subject_x0020_Matter_x0020_Expert" ma:showField="Titl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Onboarding_Link" ma:index="48" nillable="true" ma:displayName="Onboarding_Link" ma:default="0" ma:description="Is this document linked to HR Onboarding materials?" ma:internalName="Onboarding_Link">
      <xsd:simpleType>
        <xsd:restriction base="dms:Boolean"/>
      </xsd:simpleType>
    </xsd:element>
    <xsd:element name="MediaServiceAutoTags" ma:index="49" nillable="true" ma:displayName="Tags" ma:internalName="MediaServiceAutoTags" ma:readOnly="true">
      <xsd:simpleType>
        <xsd:restriction base="dms:Text"/>
      </xsd:simpleType>
    </xsd:element>
    <xsd:element name="MediaServiceGenerationTime" ma:index="5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5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5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e335c9-c7dd-45dc-84b8-eddb87d3556b" elementFormDefault="qualified">
    <xsd:import namespace="http://schemas.microsoft.com/office/2006/documentManagement/types"/>
    <xsd:import namespace="http://schemas.microsoft.com/office/infopath/2007/PartnerControls"/>
    <xsd:element name="TaxCatchAll" ma:index="35" nillable="true" ma:displayName="Taxonomy Catch All Column" ma:hidden="true" ma:list="{81f0bee2-3072-4df8-adcf-ca5617d29546}" ma:internalName="TaxCatchAll" ma:showField="CatchAllData" ma:web="41e335c9-c7dd-45dc-84b8-eddb87d3556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44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45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46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CBDEEC6-C9BF-4A0E-926F-FAAB0F097597}">
  <ds:schemaRefs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purl.org/dc/elements/1.1/"/>
    <ds:schemaRef ds:uri="540012FB-DD5C-4F9B-BEE2-B45BABD7A31C"/>
    <ds:schemaRef ds:uri="41e335c9-c7dd-45dc-84b8-eddb87d3556b"/>
    <ds:schemaRef ds:uri="540012fb-dd5c-4f9b-bee2-b45babd7a31c"/>
    <ds:schemaRef ds:uri="9370b037-d122-4fa6-98b2-d3ea85b5d53b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9719FB7-32FE-4E1B-8B08-194163FF94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370b037-d122-4fa6-98b2-d3ea85b5d53b"/>
    <ds:schemaRef ds:uri="540012FB-DD5C-4F9B-BEE2-B45BABD7A31C"/>
    <ds:schemaRef ds:uri="540012fb-dd5c-4f9b-bee2-b45babd7a31c"/>
    <ds:schemaRef ds:uri="41e335c9-c7dd-45dc-84b8-eddb87d355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EE6EF817-F66E-472F-94B4-17FDE455302A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2311</TotalTime>
  <Words>2259</Words>
  <Application>Microsoft Office PowerPoint</Application>
  <PresentationFormat>Widescreen</PresentationFormat>
  <Paragraphs>737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Century Gothic</vt:lpstr>
      <vt:lpstr>Times New Roman</vt:lpstr>
      <vt:lpstr>Office Theme</vt:lpstr>
      <vt:lpstr>AhG3/AhG12  Modification of JVET CTC for environmental considerations</vt:lpstr>
      <vt:lpstr>Overview</vt:lpstr>
      <vt:lpstr>Forewords</vt:lpstr>
      <vt:lpstr>Using vendors data</vt:lpstr>
      <vt:lpstr>Field study data</vt:lpstr>
      <vt:lpstr>Estimate for a contribution</vt:lpstr>
      <vt:lpstr>Proposal</vt:lpstr>
      <vt:lpstr>Impact of the reduced CTC: ECM 2.0 vs ECM 3.1</vt:lpstr>
      <vt:lpstr>Impact of the reduced CTC: ECM 3.1 vs EE2-1.1a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Franck Galpin</cp:lastModifiedBy>
  <cp:revision>173</cp:revision>
  <dcterms:created xsi:type="dcterms:W3CDTF">2021-03-31T15:29:37Z</dcterms:created>
  <dcterms:modified xsi:type="dcterms:W3CDTF">2022-01-13T13:54:07Z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0x01010075428067C04A48E2B0CACFA5C27F8E72002EF63300ABC49943B5AC89A2F27C2FB5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</Properties>
</file>