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57" r:id="rId3"/>
    <p:sldId id="258" r:id="rId4"/>
    <p:sldId id="261" r:id="rId5"/>
    <p:sldId id="259" r:id="rId6"/>
    <p:sldId id="308" r:id="rId7"/>
    <p:sldId id="309" r:id="rId8"/>
    <p:sldId id="262" r:id="rId9"/>
    <p:sldId id="264" r:id="rId10"/>
    <p:sldId id="316" r:id="rId11"/>
    <p:sldId id="310" r:id="rId12"/>
    <p:sldId id="30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71BB"/>
    <a:srgbClr val="F6B604"/>
    <a:srgbClr val="C9C9C9"/>
    <a:srgbClr val="E1E2E3"/>
    <a:srgbClr val="0A8DD1"/>
    <a:srgbClr val="E6E6E6"/>
    <a:srgbClr val="2F3741"/>
    <a:srgbClr val="8497B0"/>
    <a:srgbClr val="FFF2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68" autoAdjust="0"/>
    <p:restoredTop sz="72575" autoAdjust="0"/>
  </p:normalViewPr>
  <p:slideViewPr>
    <p:cSldViewPr snapToGrid="0">
      <p:cViewPr varScale="1">
        <p:scale>
          <a:sx n="84" d="100"/>
          <a:sy n="84" d="100"/>
        </p:scale>
        <p:origin x="2096" y="6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12EC2-34F2-4FB4-83B9-5F197BC6756E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A2E95-FCF3-431A-B780-9310105E3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6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2A2E95-FCF3-431A-B780-9310105E3D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4221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2A2E95-FCF3-431A-B780-9310105E3D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9894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2A2E95-FCF3-431A-B780-9310105E3D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8347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CN" i="0" dirty="0">
                    <a:latin typeface="Cambria Math" panose="02040503050406030204" pitchFamily="18" charset="0"/>
                  </a:rPr>
                  <a:t>𝑇ℎ𝑎𝑛𝑘𝑠 </a:t>
                </a:r>
                <a:r>
                  <a:rPr lang="en-US" altLang="zh-CN" i="0" dirty="0" err="1">
                    <a:latin typeface="Cambria Math" panose="02040503050406030204" pitchFamily="18" charset="0"/>
                  </a:rPr>
                  <a:t>𝐵𝑦𝑡𝑒𝐷𝑎𝑛𝑐𝑒</a:t>
                </a:r>
                <a:r>
                  <a:rPr lang="en-US" altLang="zh-CN" i="0" dirty="0">
                    <a:latin typeface="Cambria Math" panose="02040503050406030204" pitchFamily="18" charset="0"/>
                  </a:rPr>
                  <a:t> 𝑓𝑜𝑟  𝑐𝑟𝑜𝑠𝑠𝑐ℎ𝑒𝑐𝑘</a:t>
                </a:r>
                <a:r>
                  <a:rPr lang="en-US" altLang="zh-CN" dirty="0"/>
                  <a:t>.</a:t>
                </a:r>
                <a:r>
                  <a:rPr lang="zh-CN" altLang="en-US" dirty="0"/>
                  <a:t> </a:t>
                </a:r>
                <a:r>
                  <a:rPr lang="en-US" altLang="zh-CN" dirty="0"/>
                  <a:t>Any</a:t>
                </a:r>
                <a:r>
                  <a:rPr lang="zh-CN" altLang="en-US" dirty="0"/>
                  <a:t> </a:t>
                </a:r>
                <a:r>
                  <a:rPr lang="en-US" altLang="zh-CN" dirty="0"/>
                  <a:t>comments ……</a:t>
                </a:r>
                <a:endParaRPr lang="zh-CN" altLang="en-US" dirty="0"/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30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2A2E95-FCF3-431A-B780-9310105E3D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329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 b="1" dirty="0"/>
              </a:p>
            </p:txBody>
          </p:sp>
        </mc:Choice>
        <mc:Fallback xmlns="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CN" dirty="0"/>
                  <a:t>The first is about CTU bit allocation. </a:t>
                </a:r>
              </a:p>
              <a:p>
                <a:r>
                  <a:rPr lang="en-CA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In the current CTU-level bit allocation</a:t>
                </a:r>
                <a:r>
                  <a:rPr lang="en-US" altLang="zh-CN" dirty="0"/>
                  <a:t>, the initial bit weight for each CTU is determined by frame-level </a:t>
                </a:r>
                <a:r>
                  <a:rPr lang="zh-CN" altLang="en-US" i="0">
                    <a:latin typeface="Cambria Math" panose="02040503050406030204" pitchFamily="18" charset="0"/>
                  </a:rPr>
                  <a:t>𝜆</a:t>
                </a:r>
                <a:r>
                  <a:rPr lang="zh-CN" altLang="en-US" dirty="0"/>
                  <a:t> </a:t>
                </a:r>
                <a:r>
                  <a:rPr lang="en-CA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and content related parameters </a:t>
                </a:r>
                <a:r>
                  <a:rPr lang="zh-CN" altLang="en-CA" sz="120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𝛼</a:t>
                </a:r>
                <a:r>
                  <a:rPr lang="en-CA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and </a:t>
                </a:r>
                <a:r>
                  <a:rPr lang="zh-CN" altLang="en-CA" sz="120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𝛽</a:t>
                </a:r>
                <a:r>
                  <a:rPr lang="en-US" altLang="zh-CN" dirty="0"/>
                  <a:t>, like this formula. </a:t>
                </a:r>
                <a:r>
                  <a:rPr lang="en-US" altLang="zh-CN" baseline="0" dirty="0"/>
                  <a:t>The equation is based on R-D</a:t>
                </a:r>
                <a:r>
                  <a:rPr lang="zh-CN" altLang="en-US" dirty="0"/>
                  <a:t> </a:t>
                </a:r>
                <a:r>
                  <a:rPr lang="en-US" altLang="zh-CN" dirty="0"/>
                  <a:t>model. But, it</a:t>
                </a:r>
                <a:r>
                  <a:rPr lang="en-US" altLang="zh-CN" baseline="0" dirty="0"/>
                  <a:t> is not suitable for skip CTUs. </a:t>
                </a:r>
              </a:p>
              <a:p>
                <a:r>
                  <a:rPr lang="en-US" altLang="zh-CN" baseline="0" dirty="0"/>
                  <a:t>So, in this contribution, </a:t>
                </a:r>
                <a:r>
                  <a:rPr lang="en-CA" altLang="zh-CN" sz="1800" baseline="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t</a:t>
                </a:r>
                <a:r>
                  <a:rPr lang="en-CA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he bit allocation of skip CTU and non-skip CTU are carried out separately. First, the bits of skip CTU is calculated by </a:t>
                </a:r>
                <a:r>
                  <a:rPr lang="en-CA" altLang="zh-CN" sz="1800" dirty="0" err="1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bpp</a:t>
                </a:r>
                <a:r>
                  <a:rPr lang="en-CA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, number of pixels of skip CTU, and a scale parameter which is set as 0.4 according to our </a:t>
                </a:r>
                <a:r>
                  <a:rPr lang="en-US" altLang="zh-CN" baseline="0" dirty="0"/>
                  <a:t>experiments.</a:t>
                </a:r>
                <a:endParaRPr lang="zh-CN" altLang="en-US" dirty="0"/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2A2E95-FCF3-431A-B780-9310105E3D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11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zh-CN" altLang="zh-CN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CA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The bit allocation of non-skip CTUs needs to solve the constrained optimization problem. And it can be </a:t>
                </a:r>
                <a:r>
                  <a:rPr lang="en-CA" altLang="zh-CN" sz="12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converted by introducing a Lagrange multiplier. The </a:t>
                </a:r>
                <a:r>
                  <a:rPr lang="zh-CN" altLang="en-US" b="0" i="0">
                    <a:latin typeface="Cambria Math" panose="02040503050406030204" pitchFamily="18" charset="0"/>
                  </a:rPr>
                  <a:t>𝜆</a:t>
                </a:r>
                <a:r>
                  <a:rPr lang="en-US" altLang="zh-CN" b="0" i="0">
                    <a:latin typeface="Cambria Math" panose="02040503050406030204" pitchFamily="18" charset="0"/>
                  </a:rPr>
                  <a:t>_(𝑛𝑜𝑛−𝑠𝑘𝑖𝑝)</a:t>
                </a:r>
                <a:r>
                  <a:rPr lang="zh-CN" altLang="en-US" dirty="0"/>
                  <a:t> </a:t>
                </a:r>
                <a:r>
                  <a:rPr lang="en-US" altLang="zh-CN" dirty="0"/>
                  <a:t>will be solved by Newton method to </a:t>
                </a:r>
                <a:r>
                  <a:rPr lang="en-CA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achieve optimal</a:t>
                </a:r>
                <a:r>
                  <a:rPr lang="en-CA" altLang="zh-CN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solution.</a:t>
                </a:r>
                <a:endParaRPr lang="en-US" altLang="zh-CN" dirty="0"/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2A2E95-FCF3-431A-B780-9310105E3D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45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altLang="zh-CN" dirty="0"/>
                  <a:t>When Newton method is used, we set the max iteration as 20, and </a:t>
                </a:r>
                <a:r>
                  <a:rPr lang="en-CA" altLang="zh-CN" sz="1800" dirty="0">
                    <a:effectLst/>
                    <a:latin typeface="Times New Roman" panose="02020603050405020304" pitchFamily="18" charset="0"/>
                    <a:ea typeface="等线" panose="02010600030101010101" pitchFamily="2" charset="-122"/>
                  </a:rPr>
                  <a:t>the early terminal condition is to make sure the absolute value of </a:t>
                </a:r>
                <a:r>
                  <a:rPr lang="zh-CN" altLang="en-US" sz="280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𝜆</a:t>
                </a:r>
                <a:r>
                  <a:rPr lang="zh-CN" altLang="en-US" dirty="0"/>
                  <a:t> </a:t>
                </a:r>
                <a:r>
                  <a:rPr lang="en-US" altLang="zh-CN" dirty="0"/>
                  <a:t>difference between</a:t>
                </a:r>
                <a:r>
                  <a:rPr lang="en-US" altLang="zh-CN" baseline="0" dirty="0"/>
                  <a:t> iterations less than 0.001. And finally, we can get the bits and weight for non-skip CTUs.</a:t>
                </a:r>
                <a:endParaRPr lang="zh-CN" altLang="en-US" dirty="0"/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2A2E95-FCF3-431A-B780-9310105E3D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784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zh-CN" altLang="en-US" dirty="0"/>
              </a:p>
            </p:txBody>
          </p:sp>
        </mc:Choice>
        <mc:Fallback xmlns="">
          <p:sp>
            <p:nvSpPr>
              <p:cNvPr id="3" name="备注占位符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zh-CN" dirty="0">
                  <a:latin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r>
                  <a:rPr lang="en-US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The second part is an adaptive smooth window size setting.</a:t>
                </a:r>
                <a:endParaRPr lang="zh-CN" altLang="zh-CN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US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SW is the size of a smooth window used to make the bit rate change smoother. And SW will influence the GOP-level and frame-level target bits.</a:t>
                </a:r>
                <a:endParaRPr lang="zh-CN" altLang="zh-CN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US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However, due to the influence of the Intra frame bits, </a:t>
                </a:r>
                <a:r>
                  <a:rPr lang="en-US" altLang="zh-CN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𝑇</a:t>
                </a:r>
                <a:r>
                  <a:rPr lang="zh-CN" altLang="zh-CN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_</a:t>
                </a:r>
                <a:r>
                  <a:rPr lang="en-US" altLang="zh-CN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𝑃𝑖𝑐𝐴𝑣𝑔</a:t>
                </a:r>
                <a:r>
                  <a:rPr lang="en-US" altLang="zh-CN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is usually calculated as a negative value, causing GOP-level target bits to be clipped to 200.</a:t>
                </a:r>
                <a:endParaRPr lang="zh-CN" altLang="zh-CN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zh-CN" dirty="0">
                  <a:latin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zh-CN" sz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Calibri" panose="020F050202020403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zh-CN" sz="12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  <a:cs typeface="Calibri" panose="020F050202020403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zh-CN" dirty="0">
                  <a:latin typeface="Times New Roman" panose="02020603050405020304" pitchFamily="18" charset="0"/>
                  <a:cs typeface="Calibri" panose="020F0502020204030204" pitchFamily="34" charset="0"/>
                </a:endParaRPr>
              </a:p>
              <a:p>
                <a:endParaRPr lang="zh-CN" altLang="en-US" dirty="0"/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2A2E95-FCF3-431A-B780-9310105E3D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786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zh-CN" sz="1200" dirty="0">
              <a:effectLst/>
              <a:latin typeface="Times New Roman" panose="02020603050405020304" pitchFamily="18" charset="0"/>
              <a:ea typeface="新宋体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2A2E95-FCF3-431A-B780-9310105E3D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08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2A2E95-FCF3-431A-B780-9310105E3D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45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2A2E95-FCF3-431A-B780-9310105E3D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174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998ED33-74EA-45F9-A2BD-005A084547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460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F5B35FF7-4FB6-4B6E-8E48-956E57767251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B4C3469-D301-4064-8447-C49950159B1A}"/>
              </a:ext>
            </a:extLst>
          </p:cNvPr>
          <p:cNvSpPr/>
          <p:nvPr userDrawn="1"/>
        </p:nvSpPr>
        <p:spPr>
          <a:xfrm>
            <a:off x="0" y="672804"/>
            <a:ext cx="6324600" cy="353423"/>
          </a:xfrm>
          <a:prstGeom prst="rect">
            <a:avLst/>
          </a:prstGeom>
          <a:solidFill>
            <a:schemeClr val="tx2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32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EB72F0-13DB-4E97-B815-A9AA16DC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8D197A-743D-4E0C-9EF0-A7F612570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E8FE00-8065-40E4-8664-F76A88A35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4198D9-5135-4740-816B-0A452985A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3745A8-F570-47BC-9420-157742641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B35FF7-4FB6-4B6E-8E48-956E57767251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:a16="http://schemas.microsoft.com/office/drawing/2014/main" id="{E43165F8-4AE6-4359-8CCF-EC8AA74C1D1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1" name="Picture 2" descr="C:\Users\gpfeng\Desktop\图片1.jpg">
              <a:extLst>
                <a:ext uri="{FF2B5EF4-FFF2-40B4-BE49-F238E27FC236}">
                  <a16:creationId xmlns:a16="http://schemas.microsoft.com/office/drawing/2014/main" id="{3A96915A-6893-493B-8C9D-B60A1411D9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65C640EE-E8A4-4131-B8F2-2915AFC7B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C828A17B-5FF2-41AC-978A-6672E7DB0F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5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6C51825C-A0A6-4135-9726-47A3FAECFF99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9" name="组合 5">
            <a:extLst>
              <a:ext uri="{FF2B5EF4-FFF2-40B4-BE49-F238E27FC236}">
                <a16:creationId xmlns:a16="http://schemas.microsoft.com/office/drawing/2014/main" id="{71F7522E-1A52-48D8-AC5C-463C6C458194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0" name="Picture 2" descr="C:\Users\gpfeng\Desktop\图片1.jpg">
              <a:extLst>
                <a:ext uri="{FF2B5EF4-FFF2-40B4-BE49-F238E27FC236}">
                  <a16:creationId xmlns:a16="http://schemas.microsoft.com/office/drawing/2014/main" id="{16E11C3C-919F-4F3E-8D42-EDAFF1540E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4B62517D-8FE5-4893-9651-D5DFF46A09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9C0DC314-B46E-40C7-ACF3-FD3ED6C99FF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  <p:sp>
        <p:nvSpPr>
          <p:cNvPr id="14" name="标题 1">
            <a:extLst>
              <a:ext uri="{FF2B5EF4-FFF2-40B4-BE49-F238E27FC236}">
                <a16:creationId xmlns:a16="http://schemas.microsoft.com/office/drawing/2014/main" id="{284F8973-50A2-40F3-98DE-E75CE4F80AD7}"/>
              </a:ext>
            </a:extLst>
          </p:cNvPr>
          <p:cNvSpPr txBox="1">
            <a:spLocks/>
          </p:cNvSpPr>
          <p:nvPr userDrawn="1"/>
        </p:nvSpPr>
        <p:spPr>
          <a:xfrm>
            <a:off x="313009" y="681037"/>
            <a:ext cx="6011592" cy="353423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zh-CN" altLang="en-US" sz="1800" spc="-8" baseline="0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170601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D0FF95F-0691-438F-8232-D4EDB5B8910B}"/>
              </a:ext>
            </a:extLst>
          </p:cNvPr>
          <p:cNvSpPr txBox="1"/>
          <p:nvPr/>
        </p:nvSpPr>
        <p:spPr>
          <a:xfrm>
            <a:off x="1109442" y="2474893"/>
            <a:ext cx="6925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altLang="zh-CN" sz="2800" b="1" dirty="0">
                <a:latin typeface="微软雅黑" panose="020B0503020204020204" pitchFamily="34" charset="-122"/>
              </a:rPr>
              <a:t>JVET-</a:t>
            </a:r>
            <a:r>
              <a:rPr lang="en-US" altLang="zh-CN" sz="2800" b="1" dirty="0">
                <a:latin typeface="微软雅黑" panose="020B0503020204020204" pitchFamily="34" charset="-122"/>
              </a:rPr>
              <a:t>Y0105</a:t>
            </a:r>
            <a:r>
              <a:rPr lang="en-CA" altLang="zh-CN" sz="2800" b="1" dirty="0">
                <a:latin typeface="微软雅黑" panose="020B0503020204020204" pitchFamily="34" charset="-122"/>
              </a:rPr>
              <a:t>:  </a:t>
            </a:r>
            <a:r>
              <a:rPr lang="en-US" altLang="zh-CN" sz="2800" b="1" dirty="0">
                <a:latin typeface="微软雅黑" panose="020B0503020204020204" pitchFamily="34" charset="-122"/>
              </a:rPr>
              <a:t>AHG10: An improved VVC rate control scheme</a:t>
            </a:r>
            <a:endParaRPr lang="zh-CN" altLang="en-US" sz="2800" dirty="0">
              <a:latin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44BAD7-C6D0-4712-9793-F7EF0994F970}"/>
              </a:ext>
            </a:extLst>
          </p:cNvPr>
          <p:cNvSpPr txBox="1"/>
          <p:nvPr/>
        </p:nvSpPr>
        <p:spPr>
          <a:xfrm>
            <a:off x="821517" y="4814828"/>
            <a:ext cx="750096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Guangjie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Ren,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Jianghao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Jia,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Jiwei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Wang, </a:t>
            </a: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Zhenzhong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Chen (Wuhan University)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1200"/>
              </a:spcBef>
            </a:pPr>
            <a:r>
              <a:rPr lang="en-US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Zizheng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Liu (Tencent)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353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E4DD0-1039-4412-9E64-E235F53C2D0A}"/>
              </a:ext>
            </a:extLst>
          </p:cNvPr>
          <p:cNvSpPr txBox="1">
            <a:spLocks/>
          </p:cNvSpPr>
          <p:nvPr/>
        </p:nvSpPr>
        <p:spPr>
          <a:xfrm>
            <a:off x="360634" y="693909"/>
            <a:ext cx="5954442" cy="36842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  --  Proposed vs. RC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C593670-C821-4E0E-B8A1-AEEFCEA422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4590"/>
            <a:ext cx="9144000" cy="216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48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E4DD0-1039-4412-9E64-E235F53C2D0A}"/>
              </a:ext>
            </a:extLst>
          </p:cNvPr>
          <p:cNvSpPr txBox="1">
            <a:spLocks/>
          </p:cNvSpPr>
          <p:nvPr/>
        </p:nvSpPr>
        <p:spPr>
          <a:xfrm>
            <a:off x="360634" y="693909"/>
            <a:ext cx="5954442" cy="36842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  --  Proposed  vs. RC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445EF2EA-F5E6-4E77-AB14-EBFB85D8BA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261777"/>
              </p:ext>
            </p:extLst>
          </p:nvPr>
        </p:nvGraphicFramePr>
        <p:xfrm>
          <a:off x="2094958" y="2439000"/>
          <a:ext cx="4954074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000">
                  <a:extLst>
                    <a:ext uri="{9D8B030D-6E8A-4147-A177-3AD203B41FA5}">
                      <a16:colId xmlns:a16="http://schemas.microsoft.com/office/drawing/2014/main" val="1318182017"/>
                    </a:ext>
                  </a:extLst>
                </a:gridCol>
                <a:gridCol w="1171358">
                  <a:extLst>
                    <a:ext uri="{9D8B030D-6E8A-4147-A177-3AD203B41FA5}">
                      <a16:colId xmlns:a16="http://schemas.microsoft.com/office/drawing/2014/main" val="1864882190"/>
                    </a:ext>
                  </a:extLst>
                </a:gridCol>
                <a:gridCol w="1171358">
                  <a:extLst>
                    <a:ext uri="{9D8B030D-6E8A-4147-A177-3AD203B41FA5}">
                      <a16:colId xmlns:a16="http://schemas.microsoft.com/office/drawing/2014/main" val="1593567817"/>
                    </a:ext>
                  </a:extLst>
                </a:gridCol>
                <a:gridCol w="1171358">
                  <a:extLst>
                    <a:ext uri="{9D8B030D-6E8A-4147-A177-3AD203B41FA5}">
                      <a16:colId xmlns:a16="http://schemas.microsoft.com/office/drawing/2014/main" val="360586746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 access Main10</a:t>
                      </a:r>
                    </a:p>
                    <a:p>
                      <a:pPr algn="ctr"/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(GOP size = 32)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14373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 VTM-14.0 with Rate Control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7576649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8447654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Campfire</a:t>
                      </a:r>
                    </a:p>
                    <a:p>
                      <a:pPr algn="ctr">
                        <a:spcBef>
                          <a:spcPts val="0"/>
                        </a:spcBef>
                      </a:pPr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(Class A1)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-8.05%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-4.24%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-7.53%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76811512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5623835-464D-4E23-9A09-0F85E86C582C}"/>
              </a:ext>
            </a:extLst>
          </p:cNvPr>
          <p:cNvSpPr txBox="1"/>
          <p:nvPr/>
        </p:nvSpPr>
        <p:spPr>
          <a:xfrm>
            <a:off x="765851" y="1372261"/>
            <a:ext cx="7612289" cy="728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The result of our proposed method</a:t>
            </a:r>
            <a:r>
              <a:rPr lang="en-US" altLang="zh-CN" spc="-8" dirty="0"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on </a:t>
            </a:r>
            <a:r>
              <a:rPr lang="en-US" altLang="zh-CN" i="1" dirty="0">
                <a:latin typeface="Times New Roman" panose="02020603050405020304" pitchFamily="18" charset="0"/>
                <a:cs typeface="Calibri" panose="020F0502020204030204" pitchFamily="34" charset="0"/>
              </a:rPr>
              <a:t>Campfire</a:t>
            </a: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 sequence in Class A1 (4K) with random access (GOP size=32) configuration:</a:t>
            </a:r>
          </a:p>
        </p:txBody>
      </p:sp>
    </p:spTree>
    <p:extLst>
      <p:ext uri="{BB962C8B-B14F-4D97-AF65-F5344CB8AC3E}">
        <p14:creationId xmlns:p14="http://schemas.microsoft.com/office/powerpoint/2010/main" val="1754078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2D46079-C727-4010-8A69-E650AAC9C0F5}"/>
              </a:ext>
            </a:extLst>
          </p:cNvPr>
          <p:cNvSpPr txBox="1"/>
          <p:nvPr/>
        </p:nvSpPr>
        <p:spPr>
          <a:xfrm>
            <a:off x="273050" y="4339176"/>
            <a:ext cx="26597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E05386-059E-4CA7-A4A5-843DF10EBF3F}"/>
                  </a:ext>
                </a:extLst>
              </p:cNvPr>
              <p:cNvSpPr txBox="1"/>
              <p:nvPr/>
            </p:nvSpPr>
            <p:spPr>
              <a:xfrm>
                <a:off x="342900" y="5108617"/>
                <a:ext cx="331180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dirty="0" smtClean="0"/>
                        <m:t>Thanks</m:t>
                      </m:r>
                      <m:r>
                        <m:rPr>
                          <m:nor/>
                        </m:rPr>
                        <a:rPr lang="en-US" altLang="zh-CN" dirty="0" smtClean="0"/>
                        <m:t> </m:t>
                      </m:r>
                      <m:r>
                        <m:rPr>
                          <m:nor/>
                        </m:rPr>
                        <a:rPr lang="en-US" altLang="zh-CN" dirty="0" smtClean="0">
                          <a:latin typeface="+mn-ea"/>
                        </a:rPr>
                        <m:t>Byte</m:t>
                      </m:r>
                      <m:r>
                        <m:rPr>
                          <m:sty m:val="p"/>
                        </m:rPr>
                        <a:rPr lang="en-US" altLang="zh-CN" b="0" i="0" dirty="0" smtClean="0">
                          <a:latin typeface="Cambria Math" panose="02040503050406030204" pitchFamily="18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en-US" altLang="zh-CN" dirty="0">
                          <a:latin typeface="+mn-ea"/>
                        </a:rPr>
                        <m:t>ance</m:t>
                      </m:r>
                      <m:r>
                        <m:rPr>
                          <m:nor/>
                        </m:rPr>
                        <a:rPr lang="en-US" altLang="zh-CN" dirty="0"/>
                        <m:t> </m:t>
                      </m:r>
                      <m:r>
                        <m:rPr>
                          <m:nor/>
                        </m:rPr>
                        <a:rPr lang="en-US" altLang="zh-CN" dirty="0"/>
                        <m:t>for</m:t>
                      </m:r>
                      <m:r>
                        <m:rPr>
                          <m:nor/>
                        </m:rPr>
                        <a:rPr lang="en-US" altLang="zh-CN" dirty="0"/>
                        <m:t> </m:t>
                      </m:r>
                      <m:r>
                        <m:rPr>
                          <m:nor/>
                        </m:rPr>
                        <a:rPr lang="en-US" altLang="zh-CN" dirty="0"/>
                        <m:t>crosscheck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E05386-059E-4CA7-A4A5-843DF10EB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00" y="5108617"/>
                <a:ext cx="3311804" cy="276999"/>
              </a:xfrm>
              <a:prstGeom prst="rect">
                <a:avLst/>
              </a:prstGeom>
              <a:blipFill>
                <a:blip r:embed="rId3"/>
                <a:stretch>
                  <a:fillRect l="-763" t="-13636" r="-1145" b="-40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09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E4DD0-1039-4412-9E64-E235F53C2D0A}"/>
              </a:ext>
            </a:extLst>
          </p:cNvPr>
          <p:cNvSpPr txBox="1">
            <a:spLocks/>
          </p:cNvSpPr>
          <p:nvPr/>
        </p:nvSpPr>
        <p:spPr>
          <a:xfrm>
            <a:off x="360634" y="693909"/>
            <a:ext cx="5954442" cy="36842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Introduction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0A242F-8D7C-4E2F-A876-55889E54ABD6}"/>
              </a:ext>
            </a:extLst>
          </p:cNvPr>
          <p:cNvSpPr txBox="1"/>
          <p:nvPr/>
        </p:nvSpPr>
        <p:spPr>
          <a:xfrm>
            <a:off x="765855" y="1735331"/>
            <a:ext cx="7612289" cy="3054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Proposed a combined method composed by three parts including CTU-level bit allocation for skip and non-skip CTU, adaptive smooth window size setting based on the GOP size and Intra Period, and extension of the quality dependency factor (QDF) to low frame rate based on JVET-M0600/T0062. 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endParaRPr lang="en-US" altLang="zh-CN" dirty="0"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Compared with the current rate control algorithm in VTM 14.0, the proposed method has -0.65%/-0.65%/-0.51%, -1.38%/-1.59%/-1.63% for Y/U/V coding efficiency improvements in low delay B, and random access (GOP Size=32) configuration.</a:t>
            </a:r>
          </a:p>
        </p:txBody>
      </p:sp>
    </p:spTree>
    <p:extLst>
      <p:ext uri="{BB962C8B-B14F-4D97-AF65-F5344CB8AC3E}">
        <p14:creationId xmlns:p14="http://schemas.microsoft.com/office/powerpoint/2010/main" val="1645903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E4DD0-1039-4412-9E64-E235F53C2D0A}"/>
              </a:ext>
            </a:extLst>
          </p:cNvPr>
          <p:cNvSpPr txBox="1">
            <a:spLocks/>
          </p:cNvSpPr>
          <p:nvPr/>
        </p:nvSpPr>
        <p:spPr>
          <a:xfrm>
            <a:off x="360634" y="693909"/>
            <a:ext cx="5954442" cy="36842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  --  CTU-level bit allocation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A5DB43-866F-452C-BABB-767B053CFC8A}"/>
                  </a:ext>
                </a:extLst>
              </p:cNvPr>
              <p:cNvSpPr txBox="1"/>
              <p:nvPr/>
            </p:nvSpPr>
            <p:spPr>
              <a:xfrm>
                <a:off x="765855" y="1773567"/>
                <a:ext cx="7612289" cy="728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latin typeface="Times New Roman" panose="02020603050405020304" pitchFamily="18" charset="0"/>
                    <a:cs typeface="Calibri" panose="020F0502020204030204" pitchFamily="34" charset="0"/>
                  </a:rPr>
                  <a:t>In VTM 14.0, the initial bit weight for each CTU is determined by frame-level </a:t>
                </a:r>
                <a14:m>
                  <m:oMath xmlns:m="http://schemas.openxmlformats.org/officeDocument/2006/math">
                    <m:r>
                      <a:rPr lang="zh-CN" altLang="en-US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𝜆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Calibri" panose="020F0502020204030204" pitchFamily="34" charset="0"/>
                  </a:rPr>
                  <a:t> and content related parameters </a:t>
                </a:r>
                <a14:m>
                  <m:oMath xmlns:m="http://schemas.openxmlformats.org/officeDocument/2006/math">
                    <m:r>
                      <a:rPr lang="zh-CN" altLang="en-US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𝛼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Calibri" panose="020F050202020403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zh-CN" altLang="en-US" i="1" smtClean="0">
                        <a:latin typeface="Cambria Math" panose="02040503050406030204" pitchFamily="18" charset="0"/>
                        <a:cs typeface="Calibri" panose="020F0502020204030204" pitchFamily="34" charset="0"/>
                      </a:rPr>
                      <m:t>𝛽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Calibri" panose="020F0502020204030204" pitchFamily="34" charset="0"/>
                  </a:rPr>
                  <a:t>:</a:t>
                </a: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A5DB43-866F-452C-BABB-767B053CFC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855" y="1773567"/>
                <a:ext cx="7612289" cy="728148"/>
              </a:xfrm>
              <a:prstGeom prst="rect">
                <a:avLst/>
              </a:prstGeom>
              <a:blipFill>
                <a:blip r:embed="rId3"/>
                <a:stretch>
                  <a:fillRect l="-721" t="-840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4FA0FD-A3DE-4590-A240-15DEF8AF0835}"/>
                  </a:ext>
                </a:extLst>
              </p:cNvPr>
              <p:cNvSpPr txBox="1"/>
              <p:nvPr/>
            </p:nvSpPr>
            <p:spPr>
              <a:xfrm>
                <a:off x="3632958" y="2582834"/>
                <a:ext cx="1878078" cy="7748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altLang="zh-CN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𝜆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𝑓𝑟𝑎𝑚𝑒</m:t>
                                      </m:r>
                                    </m:sub>
                                  </m:s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𝛼</m:t>
                                      </m:r>
                                    </m:e>
                                    <m:sub>
                                      <m:r>
                                        <a:rPr lang="en-US" altLang="zh-CN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zh-CN" alt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𝛽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4FA0FD-A3DE-4590-A240-15DEF8AF08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2958" y="2582834"/>
                <a:ext cx="1878078" cy="7748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2F08AF7-BDBE-4981-A7A3-731BC032CCA0}"/>
              </a:ext>
            </a:extLst>
          </p:cNvPr>
          <p:cNvSpPr txBox="1"/>
          <p:nvPr/>
        </p:nvSpPr>
        <p:spPr>
          <a:xfrm>
            <a:off x="765855" y="1404235"/>
            <a:ext cx="1413753" cy="369332"/>
          </a:xfrm>
          <a:prstGeom prst="rect">
            <a:avLst/>
          </a:prstGeom>
          <a:solidFill>
            <a:srgbClr val="F6B60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</a:rPr>
              <a:t>Current</a:t>
            </a:r>
            <a:r>
              <a:rPr lang="en-US" altLang="zh-CN" b="1" dirty="0">
                <a:solidFill>
                  <a:srgbClr val="E6E6E6"/>
                </a:solidFill>
                <a:latin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E6E6E6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41A6F3-CB85-4776-BE97-D1EA907D834B}"/>
              </a:ext>
            </a:extLst>
          </p:cNvPr>
          <p:cNvSpPr txBox="1"/>
          <p:nvPr/>
        </p:nvSpPr>
        <p:spPr>
          <a:xfrm>
            <a:off x="765856" y="3659656"/>
            <a:ext cx="1413753" cy="369332"/>
          </a:xfrm>
          <a:prstGeom prst="rect">
            <a:avLst/>
          </a:prstGeom>
          <a:solidFill>
            <a:srgbClr val="1071B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</a:rPr>
              <a:t>Proposed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EFAF60-6E9C-426D-9C04-E14BD1AD7C9B}"/>
              </a:ext>
            </a:extLst>
          </p:cNvPr>
          <p:cNvSpPr txBox="1"/>
          <p:nvPr/>
        </p:nvSpPr>
        <p:spPr>
          <a:xfrm>
            <a:off x="765855" y="4028988"/>
            <a:ext cx="7612289" cy="728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The bit allocation of </a:t>
            </a:r>
            <a:r>
              <a:rPr lang="en-CA" altLang="zh-CN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skip CTU and non-skip CTU are carried out separately.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Skip CTU: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218B2F2-90C8-4D34-A7C3-89FCFBE844C7}"/>
                  </a:ext>
                </a:extLst>
              </p:cNvPr>
              <p:cNvSpPr txBox="1"/>
              <p:nvPr/>
            </p:nvSpPr>
            <p:spPr>
              <a:xfrm>
                <a:off x="2968257" y="4827733"/>
                <a:ext cx="3207481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𝑏𝑖𝑡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𝑠𝑘𝑖𝑝</m:t>
                          </m:r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𝑠𝑐𝑎𝑙𝑒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 ×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𝑏𝑝𝑝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𝑠𝑘𝑖𝑝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218B2F2-90C8-4D34-A7C3-89FCFBE844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8257" y="4827733"/>
                <a:ext cx="3207481" cy="298415"/>
              </a:xfrm>
              <a:prstGeom prst="rect">
                <a:avLst/>
              </a:prstGeom>
              <a:blipFill>
                <a:blip r:embed="rId5"/>
                <a:stretch>
                  <a:fillRect l="-1141" r="-951" b="-26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>
            <a:extLst>
              <a:ext uri="{FF2B5EF4-FFF2-40B4-BE49-F238E27FC236}">
                <a16:creationId xmlns:a16="http://schemas.microsoft.com/office/drawing/2014/main" id="{7E91879D-88E4-4C82-A70D-84DDC0ABA62C}"/>
              </a:ext>
            </a:extLst>
          </p:cNvPr>
          <p:cNvSpPr/>
          <p:nvPr/>
        </p:nvSpPr>
        <p:spPr>
          <a:xfrm>
            <a:off x="4139599" y="4827733"/>
            <a:ext cx="629055" cy="324720"/>
          </a:xfrm>
          <a:prstGeom prst="rect">
            <a:avLst/>
          </a:prstGeom>
          <a:noFill/>
          <a:ln w="28575">
            <a:solidFill>
              <a:srgbClr val="107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7EBED71B-DBC5-4CC3-B047-CF0974833B63}"/>
              </a:ext>
            </a:extLst>
          </p:cNvPr>
          <p:cNvCxnSpPr>
            <a:cxnSpLocks/>
          </p:cNvCxnSpPr>
          <p:nvPr/>
        </p:nvCxnSpPr>
        <p:spPr>
          <a:xfrm flipV="1">
            <a:off x="4428917" y="5198023"/>
            <a:ext cx="0" cy="360000"/>
          </a:xfrm>
          <a:prstGeom prst="straightConnector1">
            <a:avLst/>
          </a:prstGeom>
          <a:ln w="28575">
            <a:solidFill>
              <a:srgbClr val="1071BB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E0E4F2A1-48D3-46EB-8771-620A15A5DC1F}"/>
              </a:ext>
            </a:extLst>
          </p:cNvPr>
          <p:cNvSpPr txBox="1"/>
          <p:nvPr/>
        </p:nvSpPr>
        <p:spPr>
          <a:xfrm>
            <a:off x="4080649" y="5556213"/>
            <a:ext cx="677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cs typeface="Calibri" panose="020F0502020204030204" pitchFamily="34" charset="0"/>
              </a:rPr>
              <a:t>0.4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75CC32E-70F6-4C06-A2D1-1E010877D6A5}"/>
              </a:ext>
            </a:extLst>
          </p:cNvPr>
          <p:cNvSpPr/>
          <p:nvPr/>
        </p:nvSpPr>
        <p:spPr>
          <a:xfrm>
            <a:off x="5516239" y="4827733"/>
            <a:ext cx="572874" cy="324720"/>
          </a:xfrm>
          <a:prstGeom prst="rect">
            <a:avLst/>
          </a:prstGeom>
          <a:noFill/>
          <a:ln w="28575">
            <a:solidFill>
              <a:srgbClr val="107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C3E0CBE1-1036-41F5-805B-BCAB41786D19}"/>
              </a:ext>
            </a:extLst>
          </p:cNvPr>
          <p:cNvCxnSpPr>
            <a:cxnSpLocks/>
          </p:cNvCxnSpPr>
          <p:nvPr/>
        </p:nvCxnSpPr>
        <p:spPr>
          <a:xfrm flipV="1">
            <a:off x="5908067" y="5236523"/>
            <a:ext cx="0" cy="360000"/>
          </a:xfrm>
          <a:prstGeom prst="straightConnector1">
            <a:avLst/>
          </a:prstGeom>
          <a:ln w="28575">
            <a:solidFill>
              <a:srgbClr val="1071BB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79844191-2693-4BF2-A99F-821AD1CE210C}"/>
              </a:ext>
            </a:extLst>
          </p:cNvPr>
          <p:cNvSpPr txBox="1"/>
          <p:nvPr/>
        </p:nvSpPr>
        <p:spPr>
          <a:xfrm>
            <a:off x="5119203" y="5594713"/>
            <a:ext cx="3258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cs typeface="Calibri" panose="020F0502020204030204" pitchFamily="34" charset="0"/>
              </a:rPr>
              <a:t>number of pixels of skip CTU</a:t>
            </a:r>
          </a:p>
        </p:txBody>
      </p:sp>
    </p:spTree>
    <p:extLst>
      <p:ext uri="{BB962C8B-B14F-4D97-AF65-F5344CB8AC3E}">
        <p14:creationId xmlns:p14="http://schemas.microsoft.com/office/powerpoint/2010/main" val="2254126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E4DD0-1039-4412-9E64-E235F53C2D0A}"/>
              </a:ext>
            </a:extLst>
          </p:cNvPr>
          <p:cNvSpPr txBox="1">
            <a:spLocks/>
          </p:cNvSpPr>
          <p:nvPr/>
        </p:nvSpPr>
        <p:spPr>
          <a:xfrm>
            <a:off x="360634" y="693909"/>
            <a:ext cx="5954442" cy="36842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  --  CTU bit allocation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08A1AF-058E-43D7-B149-92ADCCDEF019}"/>
              </a:ext>
            </a:extLst>
          </p:cNvPr>
          <p:cNvSpPr txBox="1"/>
          <p:nvPr/>
        </p:nvSpPr>
        <p:spPr>
          <a:xfrm>
            <a:off x="765855" y="1584103"/>
            <a:ext cx="7612289" cy="728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 startAt="2"/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Non-Skip CTU:</a:t>
            </a:r>
          </a:p>
          <a:p>
            <a:pPr marL="342000">
              <a:lnSpc>
                <a:spcPct val="120000"/>
              </a:lnSpc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The bit allocation problem of non-skip CTUs can be described as: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1D0DB3-9559-429B-9E34-7681291EEC4B}"/>
                  </a:ext>
                </a:extLst>
              </p:cNvPr>
              <p:cNvSpPr txBox="1"/>
              <p:nvPr/>
            </p:nvSpPr>
            <p:spPr>
              <a:xfrm>
                <a:off x="1923741" y="2472451"/>
                <a:ext cx="5296515" cy="8025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b="0" i="0" smtClean="0">
                              <a:latin typeface="Cambria Math" panose="02040503050406030204" pitchFamily="18" charset="0"/>
                            </a:rPr>
                            <m:t>min</m:t>
                          </m:r>
                        </m:fName>
                        <m:e>
                          <m:nary>
                            <m:naryPr>
                              <m:chr m:val="∑"/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𝑛𝑜𝑛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𝑠𝑘𝑖𝑝</m:t>
                                  </m:r>
                                </m:sub>
                              </m:sSub>
                            </m:sup>
                            <m:e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func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.</m:t>
                      </m:r>
                      <m:nary>
                        <m:naryPr>
                          <m:chr m:val="∑"/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zh-CN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sSub>
                            <m:sSub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𝑛𝑜𝑛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𝑠𝑘𝑖𝑝</m:t>
                              </m:r>
                            </m:sub>
                          </m:sSub>
                        </m:sup>
                        <m:e>
                          <m:sSub>
                            <m:sSubPr>
                              <m:ctrlPr>
                                <a:rPr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altLang="zh-CN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𝑓𝑟𝑎𝑚𝑒</m:t>
                          </m:r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𝑠𝑘𝑖𝑝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1D0DB3-9559-429B-9E34-7681291EEC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3741" y="2472451"/>
                <a:ext cx="5296515" cy="80252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E205D7D-E874-4519-8BAB-012819E4EC03}"/>
              </a:ext>
            </a:extLst>
          </p:cNvPr>
          <p:cNvSpPr txBox="1"/>
          <p:nvPr/>
        </p:nvSpPr>
        <p:spPr>
          <a:xfrm>
            <a:off x="765853" y="3500336"/>
            <a:ext cx="7612289" cy="395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000">
              <a:lnSpc>
                <a:spcPct val="120000"/>
              </a:lnSpc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which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can be converted by introducing a Lagrange multiplier: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62D9123-8E90-4164-A984-937D5B65A60E}"/>
              </a:ext>
            </a:extLst>
          </p:cNvPr>
          <p:cNvGrpSpPr/>
          <p:nvPr/>
        </p:nvGrpSpPr>
        <p:grpSpPr>
          <a:xfrm>
            <a:off x="1294177" y="4050107"/>
            <a:ext cx="6555641" cy="1585310"/>
            <a:chOff x="1269656" y="3909041"/>
            <a:chExt cx="6555641" cy="158531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48EFC389-6D8F-4D17-B4C0-DB786D0E65D1}"/>
                    </a:ext>
                  </a:extLst>
                </p:cNvPr>
                <p:cNvSpPr txBox="1"/>
                <p:nvPr/>
              </p:nvSpPr>
              <p:spPr>
                <a:xfrm>
                  <a:off x="1269656" y="3909041"/>
                  <a:ext cx="6555641" cy="88036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unc>
                          <m:func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b="0" i="0" smtClean="0">
                                <a:latin typeface="Cambria Math" panose="02040503050406030204" pitchFamily="18" charset="0"/>
                              </a:rPr>
                              <m:t>min</m:t>
                            </m:r>
                          </m:fName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</m:func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nary>
                          <m:naryPr>
                            <m:chr m:val="∑"/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sSub>
                              <m:sSub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𝑛𝑜𝑛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𝑠𝑘𝑖𝑝</m:t>
                                </m:r>
                              </m:sub>
                            </m:sSub>
                          </m:sup>
                          <m:e>
                            <m:sSub>
                              <m:sSub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zh-CN" altLang="en-US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𝑛𝑜𝑛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𝑠𝑘𝑖𝑝</m:t>
                            </m:r>
                          </m:sub>
                        </m:sSub>
                        <m:d>
                          <m:dPr>
                            <m:begChr m:val="["/>
                            <m:endChr m:val="]"/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nary>
                              <m:naryPr>
                                <m:chr m:val="∑"/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sSub>
                                  <m:sSub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𝑛𝑜𝑛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𝑠𝑘𝑖𝑝</m:t>
                                    </m:r>
                                  </m:sub>
                                </m:sSub>
                              </m:sup>
                              <m:e>
                                <m:sSub>
                                  <m:sSub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𝑅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nary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d>
                              <m:d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𝑓𝑟𝑎𝑚𝑒</m:t>
                                    </m:r>
                                  </m:sub>
                                </m:s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𝑠𝑘𝑖𝑝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 xmlns=""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48EFC389-6D8F-4D17-B4C0-DB786D0E65D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69656" y="3909041"/>
                  <a:ext cx="6555641" cy="88036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2518177-E402-46B3-9195-AA8F1D40A2C5}"/>
                </a:ext>
              </a:extLst>
            </p:cNvPr>
            <p:cNvSpPr/>
            <p:nvPr/>
          </p:nvSpPr>
          <p:spPr>
            <a:xfrm>
              <a:off x="3544176" y="4206785"/>
              <a:ext cx="962545" cy="324720"/>
            </a:xfrm>
            <a:prstGeom prst="rect">
              <a:avLst/>
            </a:prstGeom>
            <a:noFill/>
            <a:ln w="28575">
              <a:solidFill>
                <a:srgbClr val="1071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D03B0E02-BC0E-49A1-A34F-2F065C5CFF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14777" y="4615797"/>
              <a:ext cx="0" cy="540000"/>
            </a:xfrm>
            <a:prstGeom prst="straightConnector1">
              <a:avLst/>
            </a:prstGeom>
            <a:ln w="28575">
              <a:solidFill>
                <a:srgbClr val="1071BB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6FDB661-911B-45C1-8079-D569195AB55C}"/>
                </a:ext>
              </a:extLst>
            </p:cNvPr>
            <p:cNvSpPr txBox="1"/>
            <p:nvPr/>
          </p:nvSpPr>
          <p:spPr>
            <a:xfrm>
              <a:off x="2589017" y="5155797"/>
              <a:ext cx="28515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Calibri" panose="020F0502020204030204" pitchFamily="34" charset="0"/>
                </a:rPr>
                <a:t>solved by Newton method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7070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E4DD0-1039-4412-9E64-E235F53C2D0A}"/>
              </a:ext>
            </a:extLst>
          </p:cNvPr>
          <p:cNvSpPr txBox="1">
            <a:spLocks/>
          </p:cNvSpPr>
          <p:nvPr/>
        </p:nvSpPr>
        <p:spPr>
          <a:xfrm>
            <a:off x="360634" y="693909"/>
            <a:ext cx="5954442" cy="36842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  --  CTU bit allocation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08A1AF-058E-43D7-B149-92ADCCDEF019}"/>
              </a:ext>
            </a:extLst>
          </p:cNvPr>
          <p:cNvSpPr txBox="1"/>
          <p:nvPr/>
        </p:nvSpPr>
        <p:spPr>
          <a:xfrm>
            <a:off x="765855" y="1582878"/>
            <a:ext cx="7612289" cy="728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 startAt="2"/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Non-Skip CTU:</a:t>
            </a:r>
          </a:p>
          <a:p>
            <a:pPr marL="342000">
              <a:lnSpc>
                <a:spcPct val="120000"/>
              </a:lnSpc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The optimal bit allocation for non-skip CTUs is: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CD9CCF9-E391-4FA5-82A4-78092F547E84}"/>
              </a:ext>
            </a:extLst>
          </p:cNvPr>
          <p:cNvGrpSpPr/>
          <p:nvPr/>
        </p:nvGrpSpPr>
        <p:grpSpPr>
          <a:xfrm>
            <a:off x="1290760" y="2834021"/>
            <a:ext cx="6322267" cy="2846188"/>
            <a:chOff x="1420080" y="2204278"/>
            <a:chExt cx="6322267" cy="284618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295655BF-46CF-4257-AA44-AE13D2EFC476}"/>
                    </a:ext>
                  </a:extLst>
                </p:cNvPr>
                <p:cNvSpPr txBox="1"/>
                <p:nvPr/>
              </p:nvSpPr>
              <p:spPr>
                <a:xfrm>
                  <a:off x="5146444" y="4425551"/>
                  <a:ext cx="2595903" cy="62491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𝑏𝑖𝑡𝑠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𝑓𝑟𝑎𝑚𝑒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l-GR" altLang="zh-CN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Ω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nary>
                              <m:naryPr>
                                <m:chr m:val="∑"/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𝑁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altLang="zh-CN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Ω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e>
                            </m:nary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den>
                        </m:f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 xmlns=""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295655BF-46CF-4257-AA44-AE13D2EFC47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46444" y="4425551"/>
                  <a:ext cx="2595903" cy="62491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9851C427-6AB3-4450-8B5C-15095C0E135A}"/>
                    </a:ext>
                  </a:extLst>
                </p:cNvPr>
                <p:cNvSpPr txBox="1"/>
                <p:nvPr/>
              </p:nvSpPr>
              <p:spPr>
                <a:xfrm>
                  <a:off x="1420080" y="2204278"/>
                  <a:ext cx="2135520" cy="77489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Ω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sSub>
                                      <m:sSub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𝜆</m:t>
                                        </m:r>
                                      </m:e>
                                      <m:sub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𝑛𝑜𝑛</m:t>
                                        </m:r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𝑠𝑘𝑖𝑝</m:t>
                                        </m:r>
                                      </m:sub>
                                    </m:s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f>
                              <m:f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</m:den>
                            </m:f>
                          </m:sup>
                        </m:sSup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 xmlns=""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9851C427-6AB3-4450-8B5C-15095C0E13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20080" y="2204278"/>
                  <a:ext cx="2135520" cy="77489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F59FD2C-0303-4F9D-BA8E-A171C6128116}"/>
              </a:ext>
            </a:extLst>
          </p:cNvPr>
          <p:cNvGrpSpPr/>
          <p:nvPr/>
        </p:nvGrpSpPr>
        <p:grpSpPr>
          <a:xfrm>
            <a:off x="1065749" y="4688432"/>
            <a:ext cx="7149097" cy="1257481"/>
            <a:chOff x="552861" y="3179955"/>
            <a:chExt cx="7149097" cy="143643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EA16216-87CD-4D48-9809-5AB208CC9C41}"/>
                </a:ext>
              </a:extLst>
            </p:cNvPr>
            <p:cNvSpPr/>
            <p:nvPr/>
          </p:nvSpPr>
          <p:spPr>
            <a:xfrm>
              <a:off x="552861" y="3179955"/>
              <a:ext cx="7149097" cy="1436439"/>
            </a:xfrm>
            <a:prstGeom prst="roundRect">
              <a:avLst/>
            </a:prstGeom>
            <a:noFill/>
            <a:ln w="28575">
              <a:solidFill>
                <a:srgbClr val="F6B6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6E3547B-1A9B-4FA7-BC25-841CEFB1038B}"/>
                </a:ext>
              </a:extLst>
            </p:cNvPr>
            <p:cNvSpPr txBox="1"/>
            <p:nvPr/>
          </p:nvSpPr>
          <p:spPr>
            <a:xfrm>
              <a:off x="3289172" y="3191379"/>
              <a:ext cx="1413753" cy="369332"/>
            </a:xfrm>
            <a:prstGeom prst="rect">
              <a:avLst/>
            </a:prstGeom>
            <a:solidFill>
              <a:srgbClr val="F6B60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Current</a:t>
              </a:r>
              <a:r>
                <a:rPr lang="en-US" altLang="zh-CN" b="1" dirty="0">
                  <a:solidFill>
                    <a:srgbClr val="E6E6E6"/>
                  </a:solidFill>
                  <a:latin typeface="微软雅黑" panose="020B0503020204020204" pitchFamily="34" charset="-122"/>
                </a:rPr>
                <a:t> </a:t>
              </a:r>
              <a:endParaRPr lang="zh-CN" altLang="en-US" b="1" dirty="0">
                <a:solidFill>
                  <a:srgbClr val="E6E6E6"/>
                </a:solidFill>
                <a:latin typeface="微软雅黑" panose="020B0503020204020204" pitchFamily="34" charset="-122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701F71BE-5114-428C-833A-89C85C353F53}"/>
                    </a:ext>
                  </a:extLst>
                </p:cNvPr>
                <p:cNvSpPr txBox="1"/>
                <p:nvPr/>
              </p:nvSpPr>
              <p:spPr>
                <a:xfrm>
                  <a:off x="1090058" y="3351592"/>
                  <a:ext cx="1878078" cy="77489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CN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Ω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sSub>
                                      <m:sSub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𝜆</m:t>
                                        </m:r>
                                      </m:e>
                                      <m:sub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𝑓𝑟𝑎𝑚𝑒</m:t>
                                        </m:r>
                                      </m:sub>
                                    </m:s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zh-CN" alt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altLang="zh-CN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den>
                                </m:f>
                              </m:e>
                            </m:d>
                          </m:e>
                          <m:sup>
                            <m:f>
                              <m:f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zh-CN" alt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 </m:t>
                                </m:r>
                              </m:den>
                            </m:f>
                          </m:sup>
                        </m:sSup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 xmlns=""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701F71BE-5114-428C-833A-89C85C353F5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0058" y="3351592"/>
                  <a:ext cx="1878078" cy="774893"/>
                </a:xfrm>
                <a:prstGeom prst="rect">
                  <a:avLst/>
                </a:prstGeom>
                <a:blipFill>
                  <a:blip r:embed="rId5"/>
                  <a:stretch>
                    <a:fillRect b="-14414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75D3D8C-E17C-4741-8105-47BC6E62102A}"/>
                  </a:ext>
                </a:extLst>
              </p:cNvPr>
              <p:cNvSpPr txBox="1"/>
              <p:nvPr/>
            </p:nvSpPr>
            <p:spPr>
              <a:xfrm>
                <a:off x="4030779" y="2978779"/>
                <a:ext cx="4073679" cy="7110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𝑏𝑖𝑡𝑠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𝑓𝑟𝑎𝑚𝑒</m:t>
                              </m:r>
                            </m:sub>
                          </m:s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𝑠𝑘𝑖𝑝</m:t>
                              </m:r>
                            </m:sub>
                          </m:sSub>
                        </m:e>
                      </m:d>
                      <m:r>
                        <a:rPr lang="en-US" altLang="zh-CN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l-GR" altLang="zh-CN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Ω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nary>
                            <m:naryPr>
                              <m:chr m:val="∑"/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𝑛𝑜𝑛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𝑠𝑘𝑖𝑝</m:t>
                                  </m:r>
                                </m:sub>
                              </m:sSub>
                            </m:sup>
                            <m:e>
                              <m:sSub>
                                <m:sSub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Ω</m:t>
                                  </m:r>
                                </m:e>
                                <m:sub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nary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75D3D8C-E17C-4741-8105-47BC6E6210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0779" y="2978779"/>
                <a:ext cx="4073679" cy="711028"/>
              </a:xfrm>
              <a:prstGeom prst="rect">
                <a:avLst/>
              </a:prstGeom>
              <a:blipFill>
                <a:blip r:embed="rId6"/>
                <a:stretch>
                  <a:fillRect b="-8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BD41502-C7AB-401C-BED4-1A616DB59FB5}"/>
              </a:ext>
            </a:extLst>
          </p:cNvPr>
          <p:cNvSpPr/>
          <p:nvPr/>
        </p:nvSpPr>
        <p:spPr>
          <a:xfrm>
            <a:off x="1065749" y="2516178"/>
            <a:ext cx="7149097" cy="1395412"/>
          </a:xfrm>
          <a:prstGeom prst="roundRect">
            <a:avLst/>
          </a:prstGeom>
          <a:noFill/>
          <a:ln w="28575">
            <a:solidFill>
              <a:srgbClr val="107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A77B404-34E6-4B82-B3BF-ECC062773802}"/>
              </a:ext>
            </a:extLst>
          </p:cNvPr>
          <p:cNvSpPr txBox="1"/>
          <p:nvPr/>
        </p:nvSpPr>
        <p:spPr>
          <a:xfrm>
            <a:off x="3699933" y="2533247"/>
            <a:ext cx="1413753" cy="369332"/>
          </a:xfrm>
          <a:prstGeom prst="rect">
            <a:avLst/>
          </a:prstGeom>
          <a:solidFill>
            <a:srgbClr val="1071B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</a:rPr>
              <a:t>Proposed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5034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E4DD0-1039-4412-9E64-E235F53C2D0A}"/>
              </a:ext>
            </a:extLst>
          </p:cNvPr>
          <p:cNvSpPr txBox="1">
            <a:spLocks/>
          </p:cNvSpPr>
          <p:nvPr/>
        </p:nvSpPr>
        <p:spPr>
          <a:xfrm>
            <a:off x="360634" y="693909"/>
            <a:ext cx="5954442" cy="36842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b="1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  --  smooth window size </a:t>
            </a:r>
            <a:endParaRPr lang="zh-CN" altLang="en-US" sz="2175" b="1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DD046B8-DF7B-4565-B9C9-0AB6418B3C30}"/>
              </a:ext>
            </a:extLst>
          </p:cNvPr>
          <p:cNvSpPr txBox="1"/>
          <p:nvPr/>
        </p:nvSpPr>
        <p:spPr>
          <a:xfrm>
            <a:off x="765849" y="1692299"/>
            <a:ext cx="7612289" cy="728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The variable SW is the size of a smooth window used to make the bit rate change smoother. SW will influence the GOP-level and frame-level target bits: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15E766-1193-436F-8EC7-D45137806B37}"/>
              </a:ext>
            </a:extLst>
          </p:cNvPr>
          <p:cNvGrpSpPr/>
          <p:nvPr/>
        </p:nvGrpSpPr>
        <p:grpSpPr>
          <a:xfrm>
            <a:off x="2257000" y="2898830"/>
            <a:ext cx="4629985" cy="1058908"/>
            <a:chOff x="1576874" y="3654463"/>
            <a:chExt cx="4629985" cy="105890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6D0AA155-FF49-4BD0-85E6-703F060E24E2}"/>
                    </a:ext>
                  </a:extLst>
                </p:cNvPr>
                <p:cNvSpPr txBox="1"/>
                <p:nvPr/>
              </p:nvSpPr>
              <p:spPr>
                <a:xfrm>
                  <a:off x="2751329" y="4413802"/>
                  <a:ext cx="2281073" cy="29956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𝐺𝑂𝑃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𝐴𝑣𝑔𝑃𝑖𝑐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𝐺𝑂𝑃</m:t>
                            </m:r>
                          </m:sub>
                        </m:sSub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 xmlns=""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6D0AA155-FF49-4BD0-85E6-703F060E24E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51329" y="4413802"/>
                  <a:ext cx="2281073" cy="299569"/>
                </a:xfrm>
                <a:prstGeom prst="rect">
                  <a:avLst/>
                </a:prstGeom>
                <a:blipFill>
                  <a:blip r:embed="rId3"/>
                  <a:stretch>
                    <a:fillRect l="-1872" r="-267" b="-3061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文本框 4">
                  <a:extLst>
                    <a:ext uri="{FF2B5EF4-FFF2-40B4-BE49-F238E27FC236}">
                      <a16:creationId xmlns:a16="http://schemas.microsoft.com/office/drawing/2014/main" id="{F4EC7946-DF34-427F-B633-872D5666C24F}"/>
                    </a:ext>
                  </a:extLst>
                </p:cNvPr>
                <p:cNvSpPr txBox="1"/>
                <p:nvPr/>
              </p:nvSpPr>
              <p:spPr>
                <a:xfrm>
                  <a:off x="1576874" y="3654463"/>
                  <a:ext cx="4629985" cy="5268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𝐴𝑣𝑔𝑃𝑖𝑐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𝑃𝑖𝑐𝐴𝑣𝑔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𝑃𝑖𝑐𝐴𝑣𝑔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𝑐𝑜𝑑𝑒𝑑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𝑐𝑜𝑑𝑒𝑑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𝑆𝑊</m:t>
                            </m:r>
                          </m:den>
                        </m:f>
                      </m:oMath>
                    </m:oMathPara>
                  </a14:m>
                  <a:endParaRPr lang="zh-CN" altLang="en-US" dirty="0"/>
                </a:p>
              </p:txBody>
            </p:sp>
          </mc:Choice>
          <mc:Fallback xmlns="">
            <p:sp>
              <p:nvSpPr>
                <p:cNvPr id="5" name="文本框 4">
                  <a:extLst>
                    <a:ext uri="{FF2B5EF4-FFF2-40B4-BE49-F238E27FC236}">
                      <a16:creationId xmlns:a16="http://schemas.microsoft.com/office/drawing/2014/main" id="{F4EC7946-DF34-427F-B633-872D5666C24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76874" y="3654463"/>
                  <a:ext cx="4629985" cy="526811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1054BDA-0A11-4BBB-8440-CA79E9651CCC}"/>
                  </a:ext>
                </a:extLst>
              </p:cNvPr>
              <p:cNvSpPr txBox="1"/>
              <p:nvPr/>
            </p:nvSpPr>
            <p:spPr>
              <a:xfrm>
                <a:off x="765849" y="4443067"/>
                <a:ext cx="7612289" cy="7552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latin typeface="Times New Roman" panose="02020603050405020304" pitchFamily="18" charset="0"/>
                    <a:cs typeface="Calibri" panose="020F0502020204030204" pitchFamily="34" charset="0"/>
                  </a:rPr>
                  <a:t>Due to the influence of the Intra frame bits,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a:rPr lang="en-US" altLang="zh-CN" i="1" dirty="0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𝑇</m:t>
                        </m:r>
                      </m:e>
                      <m:sub>
                        <m:r>
                          <a:rPr lang="en-US" altLang="zh-CN" i="1" dirty="0" smtClean="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𝐴𝑣𝑔𝑃𝑖𝑐</m:t>
                        </m:r>
                      </m:sub>
                    </m:sSub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Calibri" panose="020F0502020204030204" pitchFamily="34" charset="0"/>
                  </a:rPr>
                  <a:t> is usually calculated as a negative value, causing GOP-level target bits to be clipped to 200.</a:t>
                </a:r>
              </a:p>
            </p:txBody>
          </p:sp>
        </mc:Choice>
        <mc:Fallback xmlns="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1054BDA-0A11-4BBB-8440-CA79E9651C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849" y="4443067"/>
                <a:ext cx="7612289" cy="755207"/>
              </a:xfrm>
              <a:prstGeom prst="rect">
                <a:avLst/>
              </a:prstGeom>
              <a:blipFill>
                <a:blip r:embed="rId5"/>
                <a:stretch>
                  <a:fillRect l="-721" b="-12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>
            <a:extLst>
              <a:ext uri="{FF2B5EF4-FFF2-40B4-BE49-F238E27FC236}">
                <a16:creationId xmlns:a16="http://schemas.microsoft.com/office/drawing/2014/main" id="{461B78FF-C554-4BFD-B274-144BE2DC3DFB}"/>
              </a:ext>
            </a:extLst>
          </p:cNvPr>
          <p:cNvSpPr/>
          <p:nvPr/>
        </p:nvSpPr>
        <p:spPr>
          <a:xfrm>
            <a:off x="5293782" y="3234400"/>
            <a:ext cx="491067" cy="2120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069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E4DD0-1039-4412-9E64-E235F53C2D0A}"/>
              </a:ext>
            </a:extLst>
          </p:cNvPr>
          <p:cNvSpPr txBox="1">
            <a:spLocks/>
          </p:cNvSpPr>
          <p:nvPr/>
        </p:nvSpPr>
        <p:spPr>
          <a:xfrm>
            <a:off x="360634" y="693909"/>
            <a:ext cx="5954442" cy="36842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  --  smooth window size 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BCBE9D-B768-4053-B21A-DA00B90504D9}"/>
              </a:ext>
            </a:extLst>
          </p:cNvPr>
          <p:cNvSpPr txBox="1"/>
          <p:nvPr/>
        </p:nvSpPr>
        <p:spPr>
          <a:xfrm>
            <a:off x="765855" y="1404235"/>
            <a:ext cx="1413753" cy="369332"/>
          </a:xfrm>
          <a:prstGeom prst="rect">
            <a:avLst/>
          </a:prstGeom>
          <a:solidFill>
            <a:srgbClr val="F6B60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</a:rPr>
              <a:t>Current</a:t>
            </a:r>
            <a:r>
              <a:rPr lang="en-US" altLang="zh-CN" b="1" dirty="0">
                <a:solidFill>
                  <a:srgbClr val="E6E6E6"/>
                </a:solidFill>
                <a:latin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E6E6E6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E4A067-6EC9-4C59-9C23-D213F8CE443C}"/>
              </a:ext>
            </a:extLst>
          </p:cNvPr>
          <p:cNvSpPr txBox="1"/>
          <p:nvPr/>
        </p:nvSpPr>
        <p:spPr>
          <a:xfrm>
            <a:off x="765855" y="4241697"/>
            <a:ext cx="1413753" cy="369332"/>
          </a:xfrm>
          <a:prstGeom prst="rect">
            <a:avLst/>
          </a:prstGeom>
          <a:solidFill>
            <a:srgbClr val="1071B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</a:rPr>
              <a:t>Proposed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EE77CDE-D151-4D70-A639-901EFE8C1156}"/>
              </a:ext>
            </a:extLst>
          </p:cNvPr>
          <p:cNvGrpSpPr/>
          <p:nvPr/>
        </p:nvGrpSpPr>
        <p:grpSpPr>
          <a:xfrm>
            <a:off x="1731524" y="2630918"/>
            <a:ext cx="5680950" cy="1409232"/>
            <a:chOff x="1822317" y="1963229"/>
            <a:chExt cx="5680950" cy="140923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1FBFC92-0CBE-4F82-852E-DD89BB5E006F}"/>
                </a:ext>
              </a:extLst>
            </p:cNvPr>
            <p:cNvSpPr txBox="1"/>
            <p:nvPr/>
          </p:nvSpPr>
          <p:spPr>
            <a:xfrm>
              <a:off x="1822317" y="2329774"/>
              <a:ext cx="2178996" cy="584775"/>
            </a:xfrm>
            <a:prstGeom prst="rect">
              <a:avLst/>
            </a:prstGeom>
            <a:noFill/>
            <a:ln w="28575">
              <a:solidFill>
                <a:srgbClr val="F6B604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</a:rPr>
                <a:t>LD:  GOP Size = 4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</a:rPr>
                <a:t>RA:  GOP Size = 8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7F2FB6-C22E-49AC-AA0D-8ECDDE06E769}"/>
                </a:ext>
              </a:extLst>
            </p:cNvPr>
            <p:cNvSpPr txBox="1"/>
            <p:nvPr/>
          </p:nvSpPr>
          <p:spPr>
            <a:xfrm>
              <a:off x="1822317" y="3033907"/>
              <a:ext cx="2178996" cy="338554"/>
            </a:xfrm>
            <a:prstGeom prst="rect">
              <a:avLst/>
            </a:prstGeom>
            <a:noFill/>
            <a:ln w="28575">
              <a:solidFill>
                <a:srgbClr val="F6B604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</a:rPr>
                <a:t>SW Size = 40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C6D275F-BBDB-4B95-BF47-F6724869D549}"/>
                </a:ext>
              </a:extLst>
            </p:cNvPr>
            <p:cNvSpPr txBox="1"/>
            <p:nvPr/>
          </p:nvSpPr>
          <p:spPr>
            <a:xfrm>
              <a:off x="1822317" y="1963229"/>
              <a:ext cx="2178996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</a:rPr>
                <a:t>HM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A31F0A7-FCBD-4394-B394-1FAF1365B15D}"/>
                </a:ext>
              </a:extLst>
            </p:cNvPr>
            <p:cNvSpPr txBox="1"/>
            <p:nvPr/>
          </p:nvSpPr>
          <p:spPr>
            <a:xfrm>
              <a:off x="5000014" y="2329774"/>
              <a:ext cx="2503253" cy="584775"/>
            </a:xfrm>
            <a:prstGeom prst="rect">
              <a:avLst/>
            </a:prstGeom>
            <a:noFill/>
            <a:ln w="28575">
              <a:solidFill>
                <a:srgbClr val="F6B604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</a:rPr>
                <a:t>LD:  GOP Size = 8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</a:rPr>
                <a:t>RA:  GOP Size = 32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AACE78B-2D14-4293-8769-C786A63C51B4}"/>
                </a:ext>
              </a:extLst>
            </p:cNvPr>
            <p:cNvSpPr txBox="1"/>
            <p:nvPr/>
          </p:nvSpPr>
          <p:spPr>
            <a:xfrm>
              <a:off x="4998059" y="3033907"/>
              <a:ext cx="2503252" cy="338554"/>
            </a:xfrm>
            <a:prstGeom prst="rect">
              <a:avLst/>
            </a:prstGeom>
            <a:noFill/>
            <a:ln w="28575">
              <a:solidFill>
                <a:srgbClr val="F6B604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</a:rPr>
                <a:t>SW Size = 40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F1F104E-BD41-49BA-BDA2-C3023F8EB8C3}"/>
                </a:ext>
              </a:extLst>
            </p:cNvPr>
            <p:cNvSpPr txBox="1"/>
            <p:nvPr/>
          </p:nvSpPr>
          <p:spPr>
            <a:xfrm>
              <a:off x="4998059" y="1963229"/>
              <a:ext cx="2503252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latin typeface="微软雅黑" panose="020B0503020204020204" pitchFamily="34" charset="-122"/>
                </a:rPr>
                <a:t>VTM</a:t>
              </a:r>
            </a:p>
          </p:txBody>
        </p:sp>
        <p:sp>
          <p:nvSpPr>
            <p:cNvPr id="16" name="箭头: 右 15">
              <a:extLst>
                <a:ext uri="{FF2B5EF4-FFF2-40B4-BE49-F238E27FC236}">
                  <a16:creationId xmlns:a16="http://schemas.microsoft.com/office/drawing/2014/main" id="{939F5DE3-4FC4-4504-8C24-080762F22308}"/>
                </a:ext>
              </a:extLst>
            </p:cNvPr>
            <p:cNvSpPr/>
            <p:nvPr/>
          </p:nvSpPr>
          <p:spPr>
            <a:xfrm>
              <a:off x="4296382" y="2610851"/>
              <a:ext cx="421532" cy="426809"/>
            </a:xfrm>
            <a:prstGeom prst="rightArrow">
              <a:avLst/>
            </a:prstGeom>
            <a:solidFill>
              <a:srgbClr val="F6B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4B4ED79D-043C-40F3-8063-2A041F617979}"/>
              </a:ext>
            </a:extLst>
          </p:cNvPr>
          <p:cNvSpPr txBox="1"/>
          <p:nvPr/>
        </p:nvSpPr>
        <p:spPr>
          <a:xfrm>
            <a:off x="765855" y="4611029"/>
            <a:ext cx="7612289" cy="395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Use GOP size and </a:t>
            </a:r>
            <a:r>
              <a:rPr lang="en-US" altLang="zh-CN" dirty="0" err="1">
                <a:latin typeface="Times New Roman" panose="02020603050405020304" pitchFamily="18" charset="0"/>
                <a:cs typeface="Calibri" panose="020F0502020204030204" pitchFamily="34" charset="0"/>
              </a:rPr>
              <a:t>IntraPeriod</a:t>
            </a: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 (IP) to set the smooth window size: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0887661-31F0-4384-A8EF-6A0632E4413C}"/>
                  </a:ext>
                </a:extLst>
              </p:cNvPr>
              <p:cNvSpPr txBox="1"/>
              <p:nvPr/>
            </p:nvSpPr>
            <p:spPr>
              <a:xfrm>
                <a:off x="3130398" y="5092792"/>
                <a:ext cx="2993447" cy="5596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𝑆𝑊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zh-CN" altLang="en-US" b="0" i="1" smtClean="0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𝐺𝑂𝑃</m:t>
                          </m:r>
                        </m:num>
                        <m:den>
                          <m:func>
                            <m:func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max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32, </m:t>
                                  </m:r>
                                  <m:r>
                                    <a:rPr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𝐼𝑃</m:t>
                                  </m:r>
                                </m:e>
                              </m:d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e>
                          </m:func>
                        </m:den>
                      </m:f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 </m:t>
                      </m:r>
                      <m:r>
                        <a:rPr lang="zh-CN" alt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0887661-31F0-4384-A8EF-6A0632E441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0398" y="5092792"/>
                <a:ext cx="2993447" cy="5596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>
            <a:extLst>
              <a:ext uri="{FF2B5EF4-FFF2-40B4-BE49-F238E27FC236}">
                <a16:creationId xmlns:a16="http://schemas.microsoft.com/office/drawing/2014/main" id="{BEA1C354-B597-42A5-A8BA-E2666D62A616}"/>
              </a:ext>
            </a:extLst>
          </p:cNvPr>
          <p:cNvSpPr/>
          <p:nvPr/>
        </p:nvSpPr>
        <p:spPr>
          <a:xfrm>
            <a:off x="3787302" y="5229981"/>
            <a:ext cx="298316" cy="324720"/>
          </a:xfrm>
          <a:prstGeom prst="rect">
            <a:avLst/>
          </a:prstGeom>
          <a:noFill/>
          <a:ln w="28575">
            <a:solidFill>
              <a:srgbClr val="107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63B5D8A-7560-4748-9E13-CB16D6B7E8FF}"/>
              </a:ext>
            </a:extLst>
          </p:cNvPr>
          <p:cNvCxnSpPr>
            <a:cxnSpLocks/>
          </p:cNvCxnSpPr>
          <p:nvPr/>
        </p:nvCxnSpPr>
        <p:spPr>
          <a:xfrm flipV="1">
            <a:off x="3936460" y="5652432"/>
            <a:ext cx="0" cy="252000"/>
          </a:xfrm>
          <a:prstGeom prst="straightConnector1">
            <a:avLst/>
          </a:prstGeom>
          <a:ln w="28575">
            <a:solidFill>
              <a:srgbClr val="1071BB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B557DEF0-C3ED-4EC1-BEB9-C1A15B55F8E8}"/>
              </a:ext>
            </a:extLst>
          </p:cNvPr>
          <p:cNvSpPr txBox="1"/>
          <p:nvPr/>
        </p:nvSpPr>
        <p:spPr>
          <a:xfrm>
            <a:off x="3597919" y="5883066"/>
            <a:ext cx="677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cs typeface="Calibri" panose="020F0502020204030204" pitchFamily="34" charset="0"/>
              </a:rPr>
              <a:t>20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A719E11-848D-458C-81CC-9A8A165AAA28}"/>
              </a:ext>
            </a:extLst>
          </p:cNvPr>
          <p:cNvSpPr/>
          <p:nvPr/>
        </p:nvSpPr>
        <p:spPr>
          <a:xfrm>
            <a:off x="5829047" y="5236206"/>
            <a:ext cx="298316" cy="324720"/>
          </a:xfrm>
          <a:prstGeom prst="rect">
            <a:avLst/>
          </a:prstGeom>
          <a:noFill/>
          <a:ln w="28575">
            <a:solidFill>
              <a:srgbClr val="107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6D8748F1-05B3-40B7-8768-B7A48AB9A3B9}"/>
              </a:ext>
            </a:extLst>
          </p:cNvPr>
          <p:cNvCxnSpPr>
            <a:cxnSpLocks/>
          </p:cNvCxnSpPr>
          <p:nvPr/>
        </p:nvCxnSpPr>
        <p:spPr>
          <a:xfrm flipV="1">
            <a:off x="5978205" y="5658657"/>
            <a:ext cx="0" cy="252000"/>
          </a:xfrm>
          <a:prstGeom prst="straightConnector1">
            <a:avLst/>
          </a:prstGeom>
          <a:ln w="28575">
            <a:solidFill>
              <a:srgbClr val="1071BB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id="{7AE05EE2-0C87-4B4A-8171-37EA53AEE974}"/>
              </a:ext>
            </a:extLst>
          </p:cNvPr>
          <p:cNvSpPr txBox="1"/>
          <p:nvPr/>
        </p:nvSpPr>
        <p:spPr>
          <a:xfrm>
            <a:off x="5671194" y="5877056"/>
            <a:ext cx="6770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Times New Roman" panose="02020603050405020304" pitchFamily="18" charset="0"/>
                <a:cs typeface="Calibri" panose="020F0502020204030204" pitchFamily="34" charset="0"/>
              </a:rPr>
              <a:t>60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DDA791-F7DE-4798-B3C3-ABECF0017DB6}"/>
                  </a:ext>
                </a:extLst>
              </p:cNvPr>
              <p:cNvSpPr txBox="1"/>
              <p:nvPr/>
            </p:nvSpPr>
            <p:spPr>
              <a:xfrm>
                <a:off x="1822034" y="1866545"/>
                <a:ext cx="5298886" cy="6163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𝐺𝑂𝑃</m:t>
                          </m:r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𝑃𝑖𝑐𝐴𝑣𝑔</m:t>
                              </m:r>
                            </m:sub>
                          </m:s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</a:rPr>
                                    <m:t>𝑃𝑖𝑐𝐴𝑣𝑔</m:t>
                                  </m:r>
                                </m:sub>
                              </m:s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𝑐𝑜𝑑𝑒𝑑</m:t>
                                  </m:r>
                                </m:sub>
                              </m:sSub>
                              <m:r>
                                <a:rPr lang="en-US" altLang="zh-CN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𝑐𝑜𝑑𝑒𝑑</m:t>
                                  </m:r>
                                </m:sub>
                              </m:sSub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</m:num>
                            <m:den>
                              <m: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  <m:t>𝑆𝑊</m:t>
                              </m:r>
                            </m:den>
                          </m:f>
                        </m:e>
                      </m:d>
                      <m:r>
                        <a:rPr lang="en-US" altLang="zh-CN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𝐺𝑂𝑃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DDA791-F7DE-4798-B3C3-ABECF0017D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2034" y="1866545"/>
                <a:ext cx="5298886" cy="616387"/>
              </a:xfrm>
              <a:prstGeom prst="rect">
                <a:avLst/>
              </a:prstGeom>
              <a:blipFill>
                <a:blip r:embed="rId4"/>
                <a:stretch>
                  <a:fillRect b="-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矩形 22">
            <a:extLst>
              <a:ext uri="{FF2B5EF4-FFF2-40B4-BE49-F238E27FC236}">
                <a16:creationId xmlns:a16="http://schemas.microsoft.com/office/drawing/2014/main" id="{5321B819-7B6D-48C2-9CD9-0A39D77280C5}"/>
              </a:ext>
            </a:extLst>
          </p:cNvPr>
          <p:cNvSpPr/>
          <p:nvPr/>
        </p:nvSpPr>
        <p:spPr>
          <a:xfrm>
            <a:off x="4708698" y="2224515"/>
            <a:ext cx="491067" cy="2120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353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E4DD0-1039-4412-9E64-E235F53C2D0A}"/>
              </a:ext>
            </a:extLst>
          </p:cNvPr>
          <p:cNvSpPr txBox="1">
            <a:spLocks/>
          </p:cNvSpPr>
          <p:nvPr/>
        </p:nvSpPr>
        <p:spPr>
          <a:xfrm>
            <a:off x="360634" y="693909"/>
            <a:ext cx="5954442" cy="36842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  --  extension of QDF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7429FE-D8E7-4351-815E-A54D55745778}"/>
              </a:ext>
            </a:extLst>
          </p:cNvPr>
          <p:cNvSpPr txBox="1"/>
          <p:nvPr/>
        </p:nvSpPr>
        <p:spPr>
          <a:xfrm>
            <a:off x="765855" y="1404235"/>
            <a:ext cx="1413753" cy="369332"/>
          </a:xfrm>
          <a:prstGeom prst="rect">
            <a:avLst/>
          </a:prstGeom>
          <a:solidFill>
            <a:srgbClr val="F6B60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</a:rPr>
              <a:t>Current</a:t>
            </a:r>
            <a:r>
              <a:rPr lang="en-US" altLang="zh-CN" b="1" dirty="0">
                <a:solidFill>
                  <a:srgbClr val="E6E6E6"/>
                </a:solidFill>
                <a:latin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E6E6E6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EE2B81-8EE4-4B55-A2D2-63087EE4C125}"/>
              </a:ext>
            </a:extLst>
          </p:cNvPr>
          <p:cNvSpPr txBox="1"/>
          <p:nvPr/>
        </p:nvSpPr>
        <p:spPr>
          <a:xfrm>
            <a:off x="765854" y="4333458"/>
            <a:ext cx="7612289" cy="112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The condition is changed to extend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QDF to low frame rate sequences</a:t>
            </a:r>
            <a:r>
              <a:rPr lang="en-US" altLang="zh-CN" dirty="0">
                <a:latin typeface="Times New Roman" panose="02020603050405020304" pitchFamily="18" charset="0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sz="1600" dirty="0" err="1">
                <a:effectLst/>
                <a:latin typeface="新宋体" panose="02010609030101010101" pitchFamily="49" charset="-122"/>
                <a:cs typeface="新宋体" panose="02010609030101010101" pitchFamily="49" charset="-122"/>
              </a:rPr>
              <a:t>m_encRCSeq</a:t>
            </a:r>
            <a:r>
              <a:rPr lang="en-US" altLang="zh-CN" sz="1600" dirty="0">
                <a:effectLst/>
                <a:latin typeface="新宋体" panose="02010609030101010101" pitchFamily="49" charset="-122"/>
                <a:cs typeface="新宋体" panose="02010609030101010101" pitchFamily="49" charset="-122"/>
              </a:rPr>
              <a:t>-&gt;</a:t>
            </a:r>
            <a:r>
              <a:rPr lang="en-US" altLang="zh-CN" sz="1600" dirty="0" err="1">
                <a:effectLst/>
                <a:latin typeface="新宋体" panose="02010609030101010101" pitchFamily="49" charset="-122"/>
                <a:cs typeface="新宋体" panose="02010609030101010101" pitchFamily="49" charset="-122"/>
              </a:rPr>
              <a:t>getAdaptiveBits</a:t>
            </a:r>
            <a:r>
              <a:rPr lang="en-US" altLang="zh-CN" sz="1600" dirty="0">
                <a:effectLst/>
                <a:latin typeface="新宋体" panose="02010609030101010101" pitchFamily="49" charset="-122"/>
                <a:cs typeface="新宋体" panose="02010609030101010101" pitchFamily="49" charset="-122"/>
              </a:rPr>
              <a:t>() &gt; 0 &amp;&amp; </a:t>
            </a:r>
          </a:p>
          <a:p>
            <a:r>
              <a:rPr lang="en-US" altLang="zh-CN" sz="1600" dirty="0" err="1">
                <a:effectLst/>
                <a:latin typeface="新宋体" panose="02010609030101010101" pitchFamily="49" charset="-122"/>
                <a:cs typeface="新宋体" panose="02010609030101010101" pitchFamily="49" charset="-122"/>
              </a:rPr>
              <a:t>m_listRCPictures.size</a:t>
            </a:r>
            <a:r>
              <a:rPr lang="en-US" altLang="zh-CN" sz="1600" dirty="0">
                <a:effectLst/>
                <a:latin typeface="新宋体" panose="02010609030101010101" pitchFamily="49" charset="-122"/>
                <a:cs typeface="新宋体" panose="02010609030101010101" pitchFamily="49" charset="-122"/>
              </a:rPr>
              <a:t>() &gt;= </a:t>
            </a:r>
            <a:r>
              <a:rPr lang="en-US" altLang="zh-CN" sz="1600" dirty="0" err="1">
                <a:effectLst/>
                <a:latin typeface="新宋体" panose="02010609030101010101" pitchFamily="49" charset="-122"/>
                <a:cs typeface="新宋体" panose="02010609030101010101" pitchFamily="49" charset="-122"/>
              </a:rPr>
              <a:t>m_encRCSeq</a:t>
            </a:r>
            <a:r>
              <a:rPr lang="en-US" altLang="zh-CN" sz="1600" dirty="0">
                <a:effectLst/>
                <a:latin typeface="新宋体" panose="02010609030101010101" pitchFamily="49" charset="-122"/>
                <a:cs typeface="新宋体" panose="02010609030101010101" pitchFamily="49" charset="-122"/>
              </a:rPr>
              <a:t>-&gt;</a:t>
            </a:r>
            <a:r>
              <a:rPr lang="en-US" altLang="zh-CN" sz="1600" dirty="0" err="1">
                <a:effectLst/>
                <a:latin typeface="新宋体" panose="02010609030101010101" pitchFamily="49" charset="-122"/>
                <a:cs typeface="新宋体" panose="02010609030101010101" pitchFamily="49" charset="-122"/>
              </a:rPr>
              <a:t>getGOPSize</a:t>
            </a:r>
            <a:r>
              <a:rPr lang="en-US" altLang="zh-CN" sz="1600" dirty="0">
                <a:effectLst/>
                <a:latin typeface="新宋体" panose="02010609030101010101" pitchFamily="49" charset="-122"/>
                <a:cs typeface="新宋体" panose="02010609030101010101" pitchFamily="49" charset="-122"/>
              </a:rPr>
              <a:t>()</a:t>
            </a:r>
            <a:endParaRPr lang="en-US" altLang="zh-CN" sz="1600" dirty="0">
              <a:latin typeface="新宋体" panose="02010609030101010101" pitchFamily="49" charset="-122"/>
              <a:ea typeface="新宋体" panose="0201060903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6435E1-825D-4D8D-818F-1D0F55537158}"/>
              </a:ext>
            </a:extLst>
          </p:cNvPr>
          <p:cNvSpPr txBox="1"/>
          <p:nvPr/>
        </p:nvSpPr>
        <p:spPr>
          <a:xfrm>
            <a:off x="765855" y="3820341"/>
            <a:ext cx="1413753" cy="369332"/>
          </a:xfrm>
          <a:prstGeom prst="rect">
            <a:avLst/>
          </a:prstGeom>
          <a:solidFill>
            <a:srgbClr val="1071B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</a:rPr>
              <a:t>Proposed 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0088D5A-C283-48E1-8045-BEF19B26B59D}"/>
              </a:ext>
            </a:extLst>
          </p:cNvPr>
          <p:cNvGrpSpPr/>
          <p:nvPr/>
        </p:nvGrpSpPr>
        <p:grpSpPr>
          <a:xfrm>
            <a:off x="765855" y="1904672"/>
            <a:ext cx="7612289" cy="1554235"/>
            <a:chOff x="765855" y="1904672"/>
            <a:chExt cx="7612289" cy="1554235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44E4DC5-12BE-46E0-AB78-5F6DD7D538BF}"/>
                </a:ext>
              </a:extLst>
            </p:cNvPr>
            <p:cNvGrpSpPr/>
            <p:nvPr/>
          </p:nvGrpSpPr>
          <p:grpSpPr>
            <a:xfrm>
              <a:off x="765855" y="1904672"/>
              <a:ext cx="7612289" cy="1554235"/>
              <a:chOff x="765855" y="1846020"/>
              <a:chExt cx="7612289" cy="1554235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FF22446-D811-4151-80A7-6E06CEED4E1A}"/>
                  </a:ext>
                </a:extLst>
              </p:cNvPr>
              <p:cNvSpPr txBox="1"/>
              <p:nvPr/>
            </p:nvSpPr>
            <p:spPr>
              <a:xfrm>
                <a:off x="765855" y="1846020"/>
                <a:ext cx="7612289" cy="834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dirty="0">
                    <a:latin typeface="Times New Roman" panose="02020603050405020304" pitchFamily="18" charset="0"/>
                    <a:cs typeface="Calibri" panose="020F0502020204030204" pitchFamily="34" charset="0"/>
                  </a:rPr>
                  <a:t>In VTM14.0, the judgment condition for using the QDF based rate control is:</a:t>
                </a:r>
              </a:p>
              <a:p>
                <a:pPr>
                  <a:lnSpc>
                    <a:spcPct val="120000"/>
                  </a:lnSpc>
                  <a:spcBef>
                    <a:spcPts val="1200"/>
                  </a:spcBef>
                </a:pPr>
                <a:r>
                  <a:rPr lang="en-US" altLang="zh-CN" sz="1600" dirty="0">
                    <a:solidFill>
                      <a:srgbClr val="0000FF"/>
                    </a:solidFill>
                    <a:effectLst/>
                    <a:latin typeface="新宋体" panose="02010609030101010101" pitchFamily="49" charset="-122"/>
                    <a:cs typeface="新宋体" panose="02010609030101010101" pitchFamily="49" charset="-122"/>
                  </a:rPr>
                  <a:t>if</a:t>
                </a:r>
                <a:r>
                  <a:rPr lang="en-US" altLang="zh-CN" sz="1600" dirty="0">
                    <a:solidFill>
                      <a:srgbClr val="000000"/>
                    </a:solidFill>
                    <a:effectLst/>
                    <a:latin typeface="新宋体" panose="02010609030101010101" pitchFamily="49" charset="-122"/>
                    <a:cs typeface="新宋体" panose="02010609030101010101" pitchFamily="49" charset="-122"/>
                  </a:rPr>
                  <a:t> (</a:t>
                </a:r>
                <a:r>
                  <a:rPr lang="en-US" altLang="zh-CN" sz="1600" dirty="0" err="1">
                    <a:solidFill>
                      <a:srgbClr val="000000"/>
                    </a:solidFill>
                    <a:effectLst/>
                    <a:latin typeface="新宋体" panose="02010609030101010101" pitchFamily="49" charset="-122"/>
                    <a:cs typeface="新宋体" panose="02010609030101010101" pitchFamily="49" charset="-122"/>
                  </a:rPr>
                  <a:t>encRCSeq</a:t>
                </a:r>
                <a:r>
                  <a:rPr lang="en-US" altLang="zh-CN" sz="1600" dirty="0">
                    <a:solidFill>
                      <a:srgbClr val="000000"/>
                    </a:solidFill>
                    <a:effectLst/>
                    <a:latin typeface="新宋体" panose="02010609030101010101" pitchFamily="49" charset="-122"/>
                    <a:cs typeface="新宋体" panose="02010609030101010101" pitchFamily="49" charset="-122"/>
                  </a:rPr>
                  <a:t>-&gt;</a:t>
                </a:r>
                <a:r>
                  <a:rPr lang="en-US" altLang="zh-CN" sz="1600" dirty="0" err="1">
                    <a:solidFill>
                      <a:srgbClr val="000000"/>
                    </a:solidFill>
                    <a:effectLst/>
                    <a:latin typeface="新宋体" panose="02010609030101010101" pitchFamily="49" charset="-122"/>
                    <a:cs typeface="新宋体" panose="02010609030101010101" pitchFamily="49" charset="-122"/>
                  </a:rPr>
                  <a:t>getAdaptiveBits</a:t>
                </a:r>
                <a:r>
                  <a:rPr lang="en-US" altLang="zh-CN" sz="1600" dirty="0">
                    <a:solidFill>
                      <a:srgbClr val="000000"/>
                    </a:solidFill>
                    <a:effectLst/>
                    <a:latin typeface="新宋体" panose="02010609030101010101" pitchFamily="49" charset="-122"/>
                    <a:cs typeface="新宋体" panose="02010609030101010101" pitchFamily="49" charset="-122"/>
                  </a:rPr>
                  <a:t>() &gt; 0 &amp;&amp; </a:t>
                </a:r>
                <a:r>
                  <a:rPr lang="en-US" altLang="zh-CN" sz="1600" dirty="0" err="1">
                    <a:solidFill>
                      <a:srgbClr val="000000"/>
                    </a:solidFill>
                    <a:effectLst/>
                    <a:latin typeface="新宋体" panose="02010609030101010101" pitchFamily="49" charset="-122"/>
                    <a:cs typeface="新宋体" panose="02010609030101010101" pitchFamily="49" charset="-122"/>
                  </a:rPr>
                  <a:t>encRCSeq</a:t>
                </a:r>
                <a:r>
                  <a:rPr lang="en-US" altLang="zh-CN" sz="1600" dirty="0">
                    <a:solidFill>
                      <a:srgbClr val="000000"/>
                    </a:solidFill>
                    <a:effectLst/>
                    <a:latin typeface="新宋体" panose="02010609030101010101" pitchFamily="49" charset="-122"/>
                    <a:cs typeface="新宋体" panose="02010609030101010101" pitchFamily="49" charset="-122"/>
                  </a:rPr>
                  <a:t>-&gt;</a:t>
                </a:r>
                <a:r>
                  <a:rPr lang="en-US" altLang="zh-CN" sz="1600" dirty="0" err="1">
                    <a:solidFill>
                      <a:srgbClr val="000000"/>
                    </a:solidFill>
                    <a:effectLst/>
                    <a:latin typeface="新宋体" panose="02010609030101010101" pitchFamily="49" charset="-122"/>
                    <a:cs typeface="新宋体" panose="02010609030101010101" pitchFamily="49" charset="-122"/>
                  </a:rPr>
                  <a:t>getLastLambda</a:t>
                </a:r>
                <a:r>
                  <a:rPr lang="en-US" altLang="zh-CN" sz="1600" dirty="0">
                    <a:solidFill>
                      <a:srgbClr val="000000"/>
                    </a:solidFill>
                    <a:effectLst/>
                    <a:latin typeface="新宋体" panose="02010609030101010101" pitchFamily="49" charset="-122"/>
                    <a:cs typeface="新宋体" panose="02010609030101010101" pitchFamily="49" charset="-122"/>
                  </a:rPr>
                  <a:t>() &gt; 0.1)</a:t>
                </a:r>
                <a:endParaRPr lang="en-US" altLang="zh-CN" sz="1600" dirty="0">
                  <a:latin typeface="新宋体" panose="02010609030101010101" pitchFamily="49" charset="-122"/>
                  <a:ea typeface="新宋体" panose="02010609030101010101" pitchFamily="49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38842673-26D0-4B62-912E-2EB1AC5D0B5E}"/>
                  </a:ext>
                </a:extLst>
              </p:cNvPr>
              <p:cNvSpPr/>
              <p:nvPr/>
            </p:nvSpPr>
            <p:spPr>
              <a:xfrm>
                <a:off x="4766553" y="2356144"/>
                <a:ext cx="2613498" cy="324720"/>
              </a:xfrm>
              <a:prstGeom prst="rect">
                <a:avLst/>
              </a:prstGeom>
              <a:noFill/>
              <a:ln w="28575">
                <a:solidFill>
                  <a:srgbClr val="F6B6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箭头连接符 6">
                <a:extLst>
                  <a:ext uri="{FF2B5EF4-FFF2-40B4-BE49-F238E27FC236}">
                    <a16:creationId xmlns:a16="http://schemas.microsoft.com/office/drawing/2014/main" id="{4978E4A7-B4BF-4705-AE0C-039A77990BA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3301" y="2746275"/>
                <a:ext cx="0" cy="360000"/>
              </a:xfrm>
              <a:prstGeom prst="straightConnector1">
                <a:avLst/>
              </a:prstGeom>
              <a:ln w="28575">
                <a:solidFill>
                  <a:srgbClr val="F6B604"/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7900149-3039-4B7C-95DE-717EB7621A3E}"/>
                  </a:ext>
                </a:extLst>
              </p:cNvPr>
              <p:cNvSpPr txBox="1"/>
              <p:nvPr/>
            </p:nvSpPr>
            <p:spPr>
              <a:xfrm>
                <a:off x="4137651" y="3061701"/>
                <a:ext cx="38713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latin typeface="Times New Roman" panose="02020603050405020304" pitchFamily="18" charset="0"/>
                    <a:cs typeface="Calibri" panose="020F0502020204030204" pitchFamily="34" charset="0"/>
                  </a:rPr>
                  <a:t>never &gt; 0.1 when GOP Size = </a:t>
                </a:r>
                <a:r>
                  <a:rPr lang="en-US" altLang="zh-CN" sz="1600" b="1" dirty="0" err="1">
                    <a:latin typeface="Times New Roman" panose="02020603050405020304" pitchFamily="18" charset="0"/>
                    <a:cs typeface="Calibri" panose="020F0502020204030204" pitchFamily="34" charset="0"/>
                  </a:rPr>
                  <a:t>IntraPeriod</a:t>
                </a:r>
                <a:r>
                  <a:rPr lang="en-US" altLang="zh-CN" sz="1600" b="1" dirty="0">
                    <a:latin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6B66A88-77CB-4370-A2C6-41ACF4E38D1E}"/>
                </a:ext>
              </a:extLst>
            </p:cNvPr>
            <p:cNvSpPr/>
            <p:nvPr/>
          </p:nvSpPr>
          <p:spPr>
            <a:xfrm>
              <a:off x="1166192" y="2408178"/>
              <a:ext cx="2849217" cy="324720"/>
            </a:xfrm>
            <a:prstGeom prst="rect">
              <a:avLst/>
            </a:prstGeom>
            <a:noFill/>
            <a:ln w="28575">
              <a:solidFill>
                <a:srgbClr val="F6B6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E92585AB-B711-42C2-A1CC-0BA0E1A24D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90800" y="2804927"/>
              <a:ext cx="0" cy="360000"/>
            </a:xfrm>
            <a:prstGeom prst="straightConnector1">
              <a:avLst/>
            </a:prstGeom>
            <a:ln w="28575">
              <a:solidFill>
                <a:srgbClr val="F6B604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D4EE9DE-E7F5-4B1C-8D00-C20CCEB462FC}"/>
                </a:ext>
              </a:extLst>
            </p:cNvPr>
            <p:cNvSpPr txBox="1"/>
            <p:nvPr/>
          </p:nvSpPr>
          <p:spPr>
            <a:xfrm>
              <a:off x="1496029" y="3120353"/>
              <a:ext cx="21895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latin typeface="Times New Roman" panose="02020603050405020304" pitchFamily="18" charset="0"/>
                  <a:cs typeface="Calibri" panose="020F0502020204030204" pitchFamily="34" charset="0"/>
                </a:rPr>
                <a:t>default value is 2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024B7F8B-D380-9C4C-86C3-C773A0391D43}"/>
              </a:ext>
            </a:extLst>
          </p:cNvPr>
          <p:cNvSpPr txBox="1"/>
          <p:nvPr/>
        </p:nvSpPr>
        <p:spPr>
          <a:xfrm>
            <a:off x="436040" y="5817762"/>
            <a:ext cx="6245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/>
              <a:t>[1]</a:t>
            </a:r>
            <a:r>
              <a:rPr kumimoji="1" lang="zh-CN" altLang="en-US" sz="1200" dirty="0"/>
              <a:t> </a:t>
            </a:r>
            <a:r>
              <a:rPr kumimoji="1" lang="en" altLang="zh-CN" sz="1200" dirty="0"/>
              <a:t>Z. Liu, Z. Chen, Y. Li, Y. Wu, S. Liu, “AHG10: Quality dependency factor-based rate control for VVC”, JVET-M0600, Jan. 2019.</a:t>
            </a:r>
          </a:p>
          <a:p>
            <a:r>
              <a:rPr kumimoji="1" lang="en-US" altLang="zh-CN" sz="1200" dirty="0"/>
              <a:t>[2]</a:t>
            </a:r>
            <a:r>
              <a:rPr kumimoji="1" lang="zh-CN" altLang="en-US" sz="1200" dirty="0"/>
              <a:t> </a:t>
            </a:r>
            <a:r>
              <a:rPr kumimoji="1" lang="en" altLang="zh-CN" sz="1200" dirty="0"/>
              <a:t>F. Liu, Z. Liu, Z. Chen, Y. Li, Z. Chen, “AHG10: Extension of rate control to support random access configuration with GOP size of 32</a:t>
            </a:r>
            <a:r>
              <a:rPr kumimoji="1" lang="en-US" altLang="zh-CN" sz="1200" dirty="0"/>
              <a:t>”JVET-T0062</a:t>
            </a:r>
            <a:r>
              <a:rPr kumimoji="1" lang="en" altLang="zh-CN" sz="1200" dirty="0"/>
              <a:t>, October. 2020.  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27198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E4DD0-1039-4412-9E64-E235F53C2D0A}"/>
              </a:ext>
            </a:extLst>
          </p:cNvPr>
          <p:cNvSpPr txBox="1">
            <a:spLocks/>
          </p:cNvSpPr>
          <p:nvPr/>
        </p:nvSpPr>
        <p:spPr>
          <a:xfrm>
            <a:off x="360634" y="693909"/>
            <a:ext cx="5954442" cy="368424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  --  Proposed vs. RC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9BE133D-3137-4862-BA2B-EA1EEC196F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293797"/>
              </p:ext>
            </p:extLst>
          </p:nvPr>
        </p:nvGraphicFramePr>
        <p:xfrm>
          <a:off x="54000" y="1303020"/>
          <a:ext cx="9036000" cy="4251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00">
                  <a:extLst>
                    <a:ext uri="{9D8B030D-6E8A-4147-A177-3AD203B41FA5}">
                      <a16:colId xmlns:a16="http://schemas.microsoft.com/office/drawing/2014/main" val="131818201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86488219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59356781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60586746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11597192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40209904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04046178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16596714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645321125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02402424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210408045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061493360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934085273"/>
                    </a:ext>
                  </a:extLst>
                </a:gridCol>
              </a:tblGrid>
              <a:tr h="370840">
                <a:tc rowSpan="3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Over VTM-14.0 with Rate Control</a:t>
                      </a:r>
                      <a:endParaRPr lang="zh-CN" altLang="en-US" sz="1200" b="1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b="1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92871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 access Main10</a:t>
                      </a:r>
                    </a:p>
                    <a:p>
                      <a:pPr algn="ctr"/>
                      <a:r>
                        <a:rPr lang="en-US" altLang="zh-CN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(GOP size = 32)</a:t>
                      </a:r>
                      <a:endParaRPr lang="zh-CN" altLang="en-US" sz="1200" b="1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delay B Main10</a:t>
                      </a:r>
                      <a:endParaRPr lang="zh-CN" altLang="en-US" sz="1200" b="1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EB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EB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EBA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Random access Main10</a:t>
                      </a:r>
                    </a:p>
                    <a:p>
                      <a:pPr algn="ctr"/>
                      <a:r>
                        <a:rPr lang="en-US" altLang="zh-CN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(GOP size = 16)</a:t>
                      </a:r>
                      <a:endParaRPr lang="zh-CN" altLang="en-US" sz="1200" b="1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EB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EB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000" dirty="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E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869994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Bitrate error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Bitrate error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Bitrate error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4476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A1</a:t>
                      </a:r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-3.81%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-2.86%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-3.89%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76811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A2</a:t>
                      </a:r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-1.07%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-2.52%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-2.19%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623540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B</a:t>
                      </a:r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-1.02%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-1.45%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-1.22%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0.07%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-0.29%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-0.56%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-0.45%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-0.52%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-1.36%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-1.25%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0.10%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54069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C</a:t>
                      </a:r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-0.23%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-0.13%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-0.03%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0.10%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-0.25%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-0.43%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0.16%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0.07%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27268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E</a:t>
                      </a:r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-1.78%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-1.21%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-0.73%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64111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Overall</a:t>
                      </a:r>
                      <a:endParaRPr lang="zh-CN" altLang="en-US" sz="12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-1.38%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-1.59%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-1.63%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0.08%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-0.65%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-0.65%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-0.51%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6991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D</a:t>
                      </a:r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-0.29%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-0.05%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-0.33%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0.22%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-0.38%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-0.03%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-0.08%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-0.17%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0.34%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0.46%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0.06%</a:t>
                      </a: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568599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Class F</a:t>
                      </a:r>
                      <a:endParaRPr lang="zh-CN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0.79%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-1.74%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-2.09%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1.14%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-2.44%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-1.33%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-2.33%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1.90%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-0.57%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-0.23%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-0.02%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0.74%</a:t>
                      </a:r>
                      <a:endParaRPr lang="zh-CN" alt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26109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3F02FE-B52E-4349-AED0-365B58AD6989}"/>
                  </a:ext>
                </a:extLst>
              </p:cNvPr>
              <p:cNvSpPr txBox="1"/>
              <p:nvPr/>
            </p:nvSpPr>
            <p:spPr>
              <a:xfrm>
                <a:off x="1408256" y="5809780"/>
                <a:ext cx="3859198" cy="5836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𝐵𝑖𝑡𝑟𝑎𝑡𝑒</m:t>
                      </m:r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𝑒𝑟𝑟𝑜𝑟</m:t>
                      </m:r>
                      <m:r>
                        <a:rPr lang="en-US" altLang="zh-CN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d>
                            <m:dPr>
                              <m:begChr m:val="|"/>
                              <m:endChr m:val="|"/>
                              <m:ctrlP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  <m:t>𝑡𝑎𝑟𝑔𝑒𝑡</m:t>
                                  </m:r>
                                </m:sub>
                              </m:sSub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1600" b="0" i="1" smtClean="0">
                                      <a:latin typeface="Cambria Math" panose="02040503050406030204" pitchFamily="18" charset="0"/>
                                    </a:rPr>
                                    <m:t>𝑟𝑒𝑎𝑙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zh-CN" sz="1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sz="1600" b="0" i="1" smtClean="0">
                                  <a:latin typeface="Cambria Math" panose="02040503050406030204" pitchFamily="18" charset="0"/>
                                </a:rPr>
                                <m:t>𝑡𝑎𝑟𝑔𝑒𝑡</m:t>
                              </m:r>
                            </m:sub>
                          </m:sSub>
                        </m:den>
                      </m:f>
                      <m:r>
                        <a:rPr lang="en-US" altLang="zh-CN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×100%</m:t>
                      </m:r>
                    </m:oMath>
                  </m:oMathPara>
                </a14:m>
                <a:endParaRPr lang="zh-CN" altLang="en-US" sz="1600" dirty="0"/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3F02FE-B52E-4349-AED0-365B58AD69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256" y="5809780"/>
                <a:ext cx="3859198" cy="5836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227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3824</TotalTime>
  <Words>954</Words>
  <Application>Microsoft Office PowerPoint</Application>
  <PresentationFormat>全屏显示(4:3)</PresentationFormat>
  <Paragraphs>190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Open Sans Light</vt:lpstr>
      <vt:lpstr>等线</vt:lpstr>
      <vt:lpstr>等线 Light</vt:lpstr>
      <vt:lpstr>宋体</vt:lpstr>
      <vt:lpstr>微软雅黑</vt:lpstr>
      <vt:lpstr>微软雅黑 Light</vt:lpstr>
      <vt:lpstr>新宋体</vt:lpstr>
      <vt:lpstr>Arial</vt:lpstr>
      <vt:lpstr>Calibri</vt:lpstr>
      <vt:lpstr>Cambria Math</vt:lpstr>
      <vt:lpstr>Microsoft Sans Serif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Yiming</dc:creator>
  <cp:lastModifiedBy>RJzz</cp:lastModifiedBy>
  <cp:revision>540</cp:revision>
  <dcterms:created xsi:type="dcterms:W3CDTF">2018-07-05T11:57:51Z</dcterms:created>
  <dcterms:modified xsi:type="dcterms:W3CDTF">2022-01-21T06:09:38Z</dcterms:modified>
</cp:coreProperties>
</file>