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5" r:id="rId5"/>
    <p:sldId id="259" r:id="rId6"/>
    <p:sldId id="266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86576" autoAdjust="0"/>
  </p:normalViewPr>
  <p:slideViewPr>
    <p:cSldViewPr snapToGrid="0">
      <p:cViewPr>
        <p:scale>
          <a:sx n="75" d="100"/>
          <a:sy n="75" d="100"/>
        </p:scale>
        <p:origin x="248" y="-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1131A-2C90-4902-9BBD-7CC45B984C70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58CCE-12E8-40E6-91E2-035A488598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2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025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460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3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24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403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91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11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98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5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458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5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06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866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9C508-3968-4E97-A8F8-7935415DBBC9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4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.vs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JVET-Y0092</a:t>
            </a:r>
            <a:br>
              <a:rPr lang="en-US" dirty="0"/>
            </a:br>
            <a:r>
              <a:rPr lang="fr-FR" altLang="zh-CN" dirty="0"/>
              <a:t>Non-EE2: On chroma intra prediction mode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96080"/>
            <a:ext cx="9144000" cy="1061720"/>
          </a:xfrm>
        </p:spPr>
        <p:txBody>
          <a:bodyPr/>
          <a:lstStyle/>
          <a:p>
            <a:r>
              <a:rPr lang="en-US" altLang="zh-CN" dirty="0"/>
              <a:t>Xinwei Li, </a:t>
            </a:r>
            <a:r>
              <a:rPr lang="en-US" dirty="0"/>
              <a:t>Ru-Ling Liao, </a:t>
            </a:r>
            <a:r>
              <a:rPr lang="en-US" dirty="0" err="1"/>
              <a:t>Jie</a:t>
            </a:r>
            <a:r>
              <a:rPr lang="en-US" dirty="0"/>
              <a:t> Chen,</a:t>
            </a:r>
            <a:r>
              <a:rPr lang="en-US" altLang="zh-CN" dirty="0"/>
              <a:t> Yan Ye </a:t>
            </a:r>
            <a:endParaRPr lang="en-US" dirty="0"/>
          </a:p>
          <a:p>
            <a:r>
              <a:rPr lang="en-US" dirty="0"/>
              <a:t>Alibaba</a:t>
            </a:r>
          </a:p>
        </p:txBody>
      </p:sp>
    </p:spTree>
    <p:extLst>
      <p:ext uri="{BB962C8B-B14F-4D97-AF65-F5344CB8AC3E}">
        <p14:creationId xmlns:p14="http://schemas.microsoft.com/office/powerpoint/2010/main" val="1170271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E2AEE8-9F79-43B1-9D82-7B6AD8C00CF7}"/>
              </a:ext>
            </a:extLst>
          </p:cNvPr>
          <p:cNvSpPr txBox="1"/>
          <p:nvPr/>
        </p:nvSpPr>
        <p:spPr>
          <a:xfrm>
            <a:off x="838200" y="1805923"/>
            <a:ext cx="11297093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Chroma intra prediction modes in ECM-3.1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DIMD in ECM-3.1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Two angular modes are derived from a </a:t>
            </a:r>
            <a:r>
              <a:rPr lang="en-US" altLang="zh-CN" sz="2000" dirty="0" err="1"/>
              <a:t>HoG</a:t>
            </a:r>
            <a:r>
              <a:rPr lang="en-US" altLang="zh-CN" sz="2000" dirty="0"/>
              <a:t> computed from neighboring samples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Intra prediction samples are generated by weighting planar mode and the two derived modes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Only apply to </a:t>
            </a:r>
            <a:r>
              <a:rPr lang="en-US" altLang="zh-CN" sz="2000" dirty="0" err="1"/>
              <a:t>luma</a:t>
            </a:r>
            <a:r>
              <a:rPr lang="en-US" altLang="zh-CN" sz="2000" dirty="0"/>
              <a:t> component</a:t>
            </a:r>
          </a:p>
          <a:p>
            <a:r>
              <a:rPr lang="en-US" altLang="zh-CN" sz="2000" dirty="0"/>
              <a:t>                     </a:t>
            </a:r>
            <a:endParaRPr lang="zh-CN" altLang="en-US"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A3E203-10F9-4DB5-98B2-A386D65A95B3}"/>
              </a:ext>
            </a:extLst>
          </p:cNvPr>
          <p:cNvSpPr txBox="1"/>
          <p:nvPr/>
        </p:nvSpPr>
        <p:spPr>
          <a:xfrm>
            <a:off x="1346792" y="2309560"/>
            <a:ext cx="23746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/>
              <a:t>6 LM modes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CCLM_LT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CCLM_L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CCLM_T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MMLM_LT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MMLM_L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MMLM_T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E98617-B817-49FA-8262-BA1F41445161}"/>
              </a:ext>
            </a:extLst>
          </p:cNvPr>
          <p:cNvSpPr txBox="1"/>
          <p:nvPr/>
        </p:nvSpPr>
        <p:spPr>
          <a:xfrm>
            <a:off x="3820633" y="2334994"/>
            <a:ext cx="237460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 dirty="0"/>
              <a:t>5 non-LM modes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DM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planar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DC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horizontal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dirty="0"/>
              <a:t>vertical</a:t>
            </a:r>
          </a:p>
        </p:txBody>
      </p:sp>
    </p:spTree>
    <p:extLst>
      <p:ext uri="{BB962C8B-B14F-4D97-AF65-F5344CB8AC3E}">
        <p14:creationId xmlns:p14="http://schemas.microsoft.com/office/powerpoint/2010/main" val="1120749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method1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260267-4D0F-4E8C-AEBB-C12FEB1D6B86}"/>
              </a:ext>
            </a:extLst>
          </p:cNvPr>
          <p:cNvSpPr txBox="1"/>
          <p:nvPr/>
        </p:nvSpPr>
        <p:spPr>
          <a:xfrm>
            <a:off x="230421" y="1827657"/>
            <a:ext cx="117188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A decoder-side derived chroma intra prediction mode (DIMD chroma) is proposed</a:t>
            </a:r>
            <a:endParaRPr lang="en-CA" altLang="zh-CN" sz="2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altLang="zh-CN" sz="2000" dirty="0"/>
              <a:t>The </a:t>
            </a:r>
            <a:r>
              <a:rPr lang="en-CA" altLang="zh-CN" sz="2000" b="1" dirty="0"/>
              <a:t>co-located reconstructed </a:t>
            </a:r>
            <a:r>
              <a:rPr lang="en-CA" altLang="zh-CN" sz="2000" b="1" dirty="0" err="1"/>
              <a:t>luma</a:t>
            </a:r>
            <a:r>
              <a:rPr lang="en-CA" altLang="zh-CN" sz="2000" b="1" dirty="0"/>
              <a:t> samples </a:t>
            </a:r>
            <a:r>
              <a:rPr lang="en-CA" altLang="zh-CN" sz="2000" dirty="0"/>
              <a:t>are used to derive the DIMD chroma mode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</a:t>
            </a:r>
            <a:r>
              <a:rPr lang="en-US" altLang="zh-CN" sz="2000" b="1" dirty="0"/>
              <a:t>DIMD derivation method </a:t>
            </a:r>
            <a:r>
              <a:rPr lang="en-US" altLang="zh-CN" sz="2000" dirty="0"/>
              <a:t>is reused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A </a:t>
            </a:r>
            <a:r>
              <a:rPr lang="en-US" altLang="zh-CN" sz="2000" dirty="0" err="1"/>
              <a:t>HoG</a:t>
            </a:r>
            <a:r>
              <a:rPr lang="en-US" altLang="zh-CN" sz="2000" dirty="0"/>
              <a:t> is build based on the gradients of the samples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The angular mode with the largest amplitude value is used as the DIMD chroma mode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If the mode is equal to DM mode, the angular mode with the second largest amplitude value is used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000" dirty="0"/>
              <a:t>A CU level flag is signaled to indicate whether the DIMD chroma mode is applied</a:t>
            </a:r>
            <a:endParaRPr lang="en-CA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152AA11-11D4-43EA-9C78-CBA9E1E612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921" y="282826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69195D96-94D2-4218-AA67-202F858E2A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397989"/>
              </p:ext>
            </p:extLst>
          </p:nvPr>
        </p:nvGraphicFramePr>
        <p:xfrm>
          <a:off x="383062" y="4559286"/>
          <a:ext cx="3375025" cy="207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Visio" r:id="rId4" imgW="9692497" imgH="3703320" progId="Visio.Drawing.15">
                  <p:embed/>
                </p:oleObj>
              </mc:Choice>
              <mc:Fallback>
                <p:oleObj name="Visio" r:id="rId4" imgW="9692497" imgH="370332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 r="39281" b="2348"/>
                      <a:stretch>
                        <a:fillRect/>
                      </a:stretch>
                    </p:blipFill>
                    <p:spPr bwMode="auto">
                      <a:xfrm>
                        <a:off x="383062" y="4559286"/>
                        <a:ext cx="3375025" cy="207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箭头: 右 8">
            <a:extLst>
              <a:ext uri="{FF2B5EF4-FFF2-40B4-BE49-F238E27FC236}">
                <a16:creationId xmlns:a16="http://schemas.microsoft.com/office/drawing/2014/main" id="{6666B93C-07B9-4FAA-9272-C907B0D7817B}"/>
              </a:ext>
            </a:extLst>
          </p:cNvPr>
          <p:cNvSpPr/>
          <p:nvPr/>
        </p:nvSpPr>
        <p:spPr>
          <a:xfrm>
            <a:off x="3489400" y="5428346"/>
            <a:ext cx="489098" cy="244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1913BAF-BBBB-4EFC-A4FE-9C0536D625D9}"/>
              </a:ext>
            </a:extLst>
          </p:cNvPr>
          <p:cNvGrpSpPr/>
          <p:nvPr/>
        </p:nvGrpSpPr>
        <p:grpSpPr>
          <a:xfrm>
            <a:off x="3594103" y="4701401"/>
            <a:ext cx="4626125" cy="2068315"/>
            <a:chOff x="7604862" y="2692892"/>
            <a:chExt cx="4626125" cy="2068315"/>
          </a:xfrm>
        </p:grpSpPr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66C926C5-26BA-4C35-AE85-EC49248098B2}"/>
                </a:ext>
              </a:extLst>
            </p:cNvPr>
            <p:cNvCxnSpPr/>
            <p:nvPr/>
          </p:nvCxnSpPr>
          <p:spPr>
            <a:xfrm flipV="1">
              <a:off x="8335926" y="2696427"/>
              <a:ext cx="0" cy="17809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50C2DFA2-24C0-4ACC-8423-0B7CE6CB34EF}"/>
                </a:ext>
              </a:extLst>
            </p:cNvPr>
            <p:cNvCxnSpPr/>
            <p:nvPr/>
          </p:nvCxnSpPr>
          <p:spPr>
            <a:xfrm>
              <a:off x="8335929" y="4477357"/>
              <a:ext cx="372848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5A8592D-6AA1-4042-AF09-757A88A7B69F}"/>
                </a:ext>
              </a:extLst>
            </p:cNvPr>
            <p:cNvSpPr/>
            <p:nvPr/>
          </p:nvSpPr>
          <p:spPr>
            <a:xfrm>
              <a:off x="8534403" y="4104167"/>
              <a:ext cx="45719" cy="37318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24EC42B-B5CC-4B86-B0DB-097AE60B40CB}"/>
                </a:ext>
              </a:extLst>
            </p:cNvPr>
            <p:cNvSpPr/>
            <p:nvPr/>
          </p:nvSpPr>
          <p:spPr>
            <a:xfrm>
              <a:off x="8700979" y="3876680"/>
              <a:ext cx="45719" cy="597128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62FA7856-81C5-4ECC-9E50-00A4F497449D}"/>
                </a:ext>
              </a:extLst>
            </p:cNvPr>
            <p:cNvSpPr/>
            <p:nvPr/>
          </p:nvSpPr>
          <p:spPr>
            <a:xfrm>
              <a:off x="8885279" y="4314825"/>
              <a:ext cx="45719" cy="16252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EBA2623-23D4-4641-BB6D-91433B0776E9}"/>
                </a:ext>
              </a:extLst>
            </p:cNvPr>
            <p:cNvSpPr/>
            <p:nvPr/>
          </p:nvSpPr>
          <p:spPr>
            <a:xfrm>
              <a:off x="9053244" y="4204335"/>
              <a:ext cx="45719" cy="26592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E1A419A-0B73-4F7A-A464-B045981619A6}"/>
                </a:ext>
              </a:extLst>
            </p:cNvPr>
            <p:cNvSpPr/>
            <p:nvPr/>
          </p:nvSpPr>
          <p:spPr>
            <a:xfrm>
              <a:off x="9211348" y="4100624"/>
              <a:ext cx="45719" cy="37318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DA80813-CC68-4AE3-B6CF-204B891A15A7}"/>
                </a:ext>
              </a:extLst>
            </p:cNvPr>
            <p:cNvSpPr/>
            <p:nvPr/>
          </p:nvSpPr>
          <p:spPr>
            <a:xfrm>
              <a:off x="9377924" y="4173855"/>
              <a:ext cx="45719" cy="29640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1737EC1-2082-4CA6-9FE9-1D729707CB84}"/>
                </a:ext>
              </a:extLst>
            </p:cNvPr>
            <p:cNvSpPr/>
            <p:nvPr/>
          </p:nvSpPr>
          <p:spPr>
            <a:xfrm>
              <a:off x="9536029" y="3930033"/>
              <a:ext cx="47108" cy="54487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39B19E4-E9B7-4FC4-8773-F765C7B3955A}"/>
                </a:ext>
              </a:extLst>
            </p:cNvPr>
            <p:cNvSpPr/>
            <p:nvPr/>
          </p:nvSpPr>
          <p:spPr>
            <a:xfrm>
              <a:off x="9703993" y="3469334"/>
              <a:ext cx="45719" cy="1003940"/>
            </a:xfrm>
            <a:prstGeom prst="rect">
              <a:avLst/>
            </a:prstGeom>
            <a:solidFill>
              <a:srgbClr val="5B9BD5"/>
            </a:solidFill>
            <a:ln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E59CF1A-49CB-4D41-9A9B-2E59C31F41D1}"/>
                </a:ext>
              </a:extLst>
            </p:cNvPr>
            <p:cNvSpPr/>
            <p:nvPr/>
          </p:nvSpPr>
          <p:spPr>
            <a:xfrm>
              <a:off x="9888293" y="4103633"/>
              <a:ext cx="45719" cy="373184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B0E94E08-4D6F-4D66-95EC-E0CD6DD03F61}"/>
                </a:ext>
              </a:extLst>
            </p:cNvPr>
            <p:cNvSpPr/>
            <p:nvPr/>
          </p:nvSpPr>
          <p:spPr>
            <a:xfrm>
              <a:off x="10054869" y="4397920"/>
              <a:ext cx="45719" cy="82973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C3114A3-9583-4CF8-BC20-F81A1EA6056F}"/>
                </a:ext>
              </a:extLst>
            </p:cNvPr>
            <p:cNvSpPr/>
            <p:nvPr/>
          </p:nvSpPr>
          <p:spPr>
            <a:xfrm>
              <a:off x="10212974" y="4311014"/>
              <a:ext cx="47108" cy="166069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32307DC-23BE-4AFF-B9B7-BC308B47B21A}"/>
                </a:ext>
              </a:extLst>
            </p:cNvPr>
            <p:cNvSpPr/>
            <p:nvPr/>
          </p:nvSpPr>
          <p:spPr>
            <a:xfrm>
              <a:off x="10380938" y="4397919"/>
              <a:ext cx="45719" cy="7943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AC11CD1E-F0A9-440E-AD64-146D759258C7}"/>
                </a:ext>
              </a:extLst>
            </p:cNvPr>
            <p:cNvSpPr/>
            <p:nvPr/>
          </p:nvSpPr>
          <p:spPr>
            <a:xfrm>
              <a:off x="10563498" y="3998600"/>
              <a:ext cx="47108" cy="474941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5AA8C06-0E86-49F8-ADA2-94783E844EBB}"/>
                </a:ext>
              </a:extLst>
            </p:cNvPr>
            <p:cNvSpPr/>
            <p:nvPr/>
          </p:nvSpPr>
          <p:spPr>
            <a:xfrm>
              <a:off x="10731462" y="4286250"/>
              <a:ext cx="45719" cy="18755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8551CC5-4F41-43FF-8A81-A9F60265AB41}"/>
                </a:ext>
              </a:extLst>
            </p:cNvPr>
            <p:cNvSpPr/>
            <p:nvPr/>
          </p:nvSpPr>
          <p:spPr>
            <a:xfrm>
              <a:off x="10914022" y="4341495"/>
              <a:ext cx="47459" cy="135855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3EFC3077-8C6B-4F95-9055-C450C9F788CB}"/>
                </a:ext>
              </a:extLst>
            </p:cNvPr>
            <p:cNvSpPr/>
            <p:nvPr/>
          </p:nvSpPr>
          <p:spPr>
            <a:xfrm>
              <a:off x="11080597" y="4375986"/>
              <a:ext cx="47460" cy="97822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26CCF96-6AFF-4C64-9437-6693C01D7B3C}"/>
                </a:ext>
              </a:extLst>
            </p:cNvPr>
            <p:cNvSpPr/>
            <p:nvPr/>
          </p:nvSpPr>
          <p:spPr>
            <a:xfrm>
              <a:off x="11241831" y="4427220"/>
              <a:ext cx="45719" cy="4658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6B88CA2-8ADF-4556-9C0B-3AB4311DBDFD}"/>
                </a:ext>
              </a:extLst>
            </p:cNvPr>
            <p:cNvSpPr/>
            <p:nvPr/>
          </p:nvSpPr>
          <p:spPr>
            <a:xfrm>
              <a:off x="11406667" y="4397919"/>
              <a:ext cx="47459" cy="7234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4FB24C9-3724-44C3-8B40-F3BB73B06061}"/>
                </a:ext>
              </a:extLst>
            </p:cNvPr>
            <p:cNvSpPr/>
            <p:nvPr/>
          </p:nvSpPr>
          <p:spPr>
            <a:xfrm>
              <a:off x="11581045" y="4376251"/>
              <a:ext cx="45719" cy="97823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E471626-177C-4961-95FF-DDD2120F1C35}"/>
                </a:ext>
              </a:extLst>
            </p:cNvPr>
            <p:cNvSpPr/>
            <p:nvPr/>
          </p:nvSpPr>
          <p:spPr>
            <a:xfrm>
              <a:off x="11747621" y="4397917"/>
              <a:ext cx="45719" cy="7234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7EF6882-D97F-44AA-A04D-8F29784594BE}"/>
                </a:ext>
              </a:extLst>
            </p:cNvPr>
            <p:cNvSpPr txBox="1"/>
            <p:nvPr/>
          </p:nvSpPr>
          <p:spPr>
            <a:xfrm>
              <a:off x="10777181" y="4499597"/>
              <a:ext cx="14538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intra prediction mode</a:t>
              </a:r>
              <a:endParaRPr lang="zh-CN" altLang="en-US" sz="1100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5AD8000-ABEA-4179-B3AE-BC8A37AB88CA}"/>
                </a:ext>
              </a:extLst>
            </p:cNvPr>
            <p:cNvSpPr txBox="1"/>
            <p:nvPr/>
          </p:nvSpPr>
          <p:spPr>
            <a:xfrm>
              <a:off x="7604862" y="2692892"/>
              <a:ext cx="8931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altLang="zh-CN" sz="1100" dirty="0"/>
                <a:t>amplitude</a:t>
              </a:r>
              <a:endParaRPr lang="zh-CN" altLang="en-US" sz="1100" dirty="0"/>
            </a:p>
          </p:txBody>
        </p:sp>
      </p:grpSp>
      <p:graphicFrame>
        <p:nvGraphicFramePr>
          <p:cNvPr id="44" name="表格 43">
            <a:extLst>
              <a:ext uri="{FF2B5EF4-FFF2-40B4-BE49-F238E27FC236}">
                <a16:creationId xmlns:a16="http://schemas.microsoft.com/office/drawing/2014/main" id="{5D2335A8-A1FB-4083-A9A8-2292A99EFB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484066"/>
              </p:ext>
            </p:extLst>
          </p:nvPr>
        </p:nvGraphicFramePr>
        <p:xfrm>
          <a:off x="8523644" y="4652447"/>
          <a:ext cx="3125963" cy="1855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0926">
                  <a:extLst>
                    <a:ext uri="{9D8B030D-6E8A-4147-A177-3AD203B41FA5}">
                      <a16:colId xmlns:a16="http://schemas.microsoft.com/office/drawing/2014/main" val="2066494419"/>
                    </a:ext>
                  </a:extLst>
                </a:gridCol>
                <a:gridCol w="1555037">
                  <a:extLst>
                    <a:ext uri="{9D8B030D-6E8A-4147-A177-3AD203B41FA5}">
                      <a16:colId xmlns:a16="http://schemas.microsoft.com/office/drawing/2014/main" val="1806258134"/>
                    </a:ext>
                  </a:extLst>
                </a:gridCol>
              </a:tblGrid>
              <a:tr h="228867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bin string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>
                          <a:effectLst/>
                        </a:rPr>
                        <a:t>chroma intra mode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4492635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GB" sz="1050" dirty="0">
                          <a:effectLst/>
                        </a:rPr>
                        <a:t>00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planar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911559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GB" sz="1050" dirty="0">
                          <a:effectLst/>
                        </a:rPr>
                        <a:t>01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DC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85277764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GB" sz="1050" dirty="0">
                          <a:effectLst/>
                        </a:rPr>
                        <a:t>10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horizontal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9526765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1</a:t>
                      </a:r>
                      <a:r>
                        <a:rPr lang="en-GB" sz="1050" dirty="0">
                          <a:effectLst/>
                        </a:rPr>
                        <a:t>11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vertical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2320168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1</a:t>
                      </a: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0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  <a:highlight>
                            <a:srgbClr val="FFFF00"/>
                          </a:highlight>
                        </a:rPr>
                        <a:t>DIMD chroma</a:t>
                      </a:r>
                      <a:endParaRPr lang="zh-CN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62299630"/>
                  </a:ext>
                </a:extLst>
              </a:tr>
              <a:tr h="271132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504190" algn="l"/>
                          <a:tab pos="685800" algn="l"/>
                          <a:tab pos="756285" algn="l"/>
                          <a:tab pos="914400" algn="l"/>
                          <a:tab pos="1008380" algn="l"/>
                          <a:tab pos="1143000" algn="l"/>
                          <a:tab pos="1260475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050" dirty="0">
                          <a:effectLst/>
                        </a:rPr>
                        <a:t>DM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841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043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method2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260267-4D0F-4E8C-AEBB-C12FEB1D6B86}"/>
              </a:ext>
            </a:extLst>
          </p:cNvPr>
          <p:cNvSpPr txBox="1"/>
          <p:nvPr/>
        </p:nvSpPr>
        <p:spPr>
          <a:xfrm>
            <a:off x="319663" y="1777570"/>
            <a:ext cx="1177201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It is proposed that a non-LM mode can be fused with a LM 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If a non-LM mode is signaled, one flag is signaled to indicate whether the fusion is applied</a:t>
            </a:r>
            <a:endParaRPr lang="en-CA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altLang="zh-C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793A0CA9-7F0A-4015-9C9F-4592B1798F59}"/>
                  </a:ext>
                </a:extLst>
              </p:cNvPr>
              <p:cNvSpPr/>
              <p:nvPr/>
            </p:nvSpPr>
            <p:spPr>
              <a:xfrm>
                <a:off x="455660" y="2437499"/>
                <a:ext cx="57985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 pitchFamily="18" charset="0"/>
                        </a:rPr>
                        <m:t>𝑝𝑟𝑒𝑑</m:t>
                      </m:r>
                      <m:r>
                        <a:rPr lang="en-US" altLang="zh-CN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0∗</m:t>
                          </m:r>
                          <m:r>
                            <a:rPr lang="en-US" altLang="zh-CN" b="1" i="1" smtClean="0">
                              <a:solidFill>
                                <a:srgbClr val="5B9BD5"/>
                              </a:solidFill>
                              <a:latin typeface="Cambria Math" panose="02040503050406030204" pitchFamily="18" charset="0"/>
                            </a:rPr>
                            <m:t>𝒑𝒓𝒆𝒅</m:t>
                          </m:r>
                          <m:r>
                            <a:rPr lang="en-US" altLang="zh-CN" b="1" i="1" smtClean="0">
                              <a:solidFill>
                                <a:srgbClr val="5B9BD5"/>
                              </a:solidFill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altLang="zh-CN" b="1" i="1" smtClean="0">
                              <a:solidFill>
                                <a:srgbClr val="5B9BD5"/>
                              </a:solidFill>
                              <a:latin typeface="Cambria Math" panose="02040503050406030204" pitchFamily="18" charset="0"/>
                            </a:rPr>
                            <m:t>𝒏𝒐𝒏𝑳𝑴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1∗</m:t>
                          </m:r>
                          <m:r>
                            <a:rPr lang="en-US" altLang="zh-CN" b="1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𝒑𝒓𝒆𝒅</m:t>
                          </m:r>
                          <m:r>
                            <a:rPr lang="en-US" altLang="zh-CN" b="1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_</m:t>
                          </m:r>
                          <m:r>
                            <a:rPr lang="en-US" altLang="zh-CN" b="1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𝑳𝑴</m:t>
                          </m:r>
                        </m:e>
                      </m:d>
                      <m:r>
                        <a:rPr lang="en-US" altLang="zh-CN">
                          <a:latin typeface="Cambria Math" panose="02040503050406030204" pitchFamily="18" charset="0"/>
                        </a:rPr>
                        <m:t>≫</m:t>
                      </m:r>
                      <m:r>
                        <m:rPr>
                          <m:sty m:val="p"/>
                        </m:rPr>
                        <a:rPr lang="en-US" altLang="zh-CN">
                          <a:latin typeface="Cambria Math" panose="02040503050406030204" pitchFamily="18" charset="0"/>
                        </a:rPr>
                        <m:t>shift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793A0CA9-7F0A-4015-9C9F-4592B1798F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660" y="2437499"/>
                <a:ext cx="5798510" cy="369332"/>
              </a:xfrm>
              <a:prstGeom prst="rect">
                <a:avLst/>
              </a:prstGeom>
              <a:blipFill>
                <a:blip r:embed="rId3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FC0A3DD-5A96-4641-B246-6F38960942C8}"/>
              </a:ext>
            </a:extLst>
          </p:cNvPr>
          <p:cNvSpPr txBox="1"/>
          <p:nvPr/>
        </p:nvSpPr>
        <p:spPr>
          <a:xfrm>
            <a:off x="1545265" y="3531555"/>
            <a:ext cx="23746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DM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DIMD chroma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planar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DC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horizontal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1"/>
                </a:solidFill>
              </a:rPr>
              <a:t>vertical</a:t>
            </a:r>
          </a:p>
        </p:txBody>
      </p:sp>
      <p:sp>
        <p:nvSpPr>
          <p:cNvPr id="4" name="箭头: 下 3">
            <a:extLst>
              <a:ext uri="{FF2B5EF4-FFF2-40B4-BE49-F238E27FC236}">
                <a16:creationId xmlns:a16="http://schemas.microsoft.com/office/drawing/2014/main" id="{3A64E938-9DD4-4C2A-B481-B232EE9878E2}"/>
              </a:ext>
            </a:extLst>
          </p:cNvPr>
          <p:cNvSpPr/>
          <p:nvPr/>
        </p:nvSpPr>
        <p:spPr>
          <a:xfrm>
            <a:off x="2330025" y="2922185"/>
            <a:ext cx="233916" cy="4058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下 8">
            <a:extLst>
              <a:ext uri="{FF2B5EF4-FFF2-40B4-BE49-F238E27FC236}">
                <a16:creationId xmlns:a16="http://schemas.microsoft.com/office/drawing/2014/main" id="{D4BBF526-0A1A-4FAF-84B1-30FD01AF7F5D}"/>
              </a:ext>
            </a:extLst>
          </p:cNvPr>
          <p:cNvSpPr/>
          <p:nvPr/>
        </p:nvSpPr>
        <p:spPr>
          <a:xfrm>
            <a:off x="4615699" y="2922184"/>
            <a:ext cx="233916" cy="40586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B3B55A-4E20-4C1E-9749-646F0C74736F}"/>
              </a:ext>
            </a:extLst>
          </p:cNvPr>
          <p:cNvSpPr txBox="1"/>
          <p:nvPr/>
        </p:nvSpPr>
        <p:spPr>
          <a:xfrm>
            <a:off x="3595799" y="3513868"/>
            <a:ext cx="2374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en-US" altLang="zh-CN" sz="1400" dirty="0">
                <a:solidFill>
                  <a:schemeClr val="accent2">
                    <a:lumMod val="75000"/>
                  </a:schemeClr>
                </a:solidFill>
              </a:rPr>
              <a:t>MMLM_LT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CBFC337-7E9F-474C-AC39-E3900EAEA77E}"/>
              </a:ext>
            </a:extLst>
          </p:cNvPr>
          <p:cNvSpPr txBox="1"/>
          <p:nvPr/>
        </p:nvSpPr>
        <p:spPr>
          <a:xfrm>
            <a:off x="6618410" y="2405873"/>
            <a:ext cx="560926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For I slices, the two weights are determined based on the intra modes of above and left adjacent blocks</a:t>
            </a:r>
            <a:r>
              <a:rPr lang="en-US" altLang="zh-CN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B/P slices, equal weights are always used.</a:t>
            </a: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1385E4E6-CB00-48E0-8E16-98868AE264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67599"/>
              </p:ext>
            </p:extLst>
          </p:nvPr>
        </p:nvGraphicFramePr>
        <p:xfrm>
          <a:off x="7409988" y="3117811"/>
          <a:ext cx="41400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0000">
                  <a:extLst>
                    <a:ext uri="{9D8B030D-6E8A-4147-A177-3AD203B41FA5}">
                      <a16:colId xmlns:a16="http://schemas.microsoft.com/office/drawing/2014/main" val="2103588909"/>
                    </a:ext>
                  </a:extLst>
                </a:gridCol>
                <a:gridCol w="1380000">
                  <a:extLst>
                    <a:ext uri="{9D8B030D-6E8A-4147-A177-3AD203B41FA5}">
                      <a16:colId xmlns:a16="http://schemas.microsoft.com/office/drawing/2014/main" val="2226532634"/>
                    </a:ext>
                  </a:extLst>
                </a:gridCol>
                <a:gridCol w="1380000">
                  <a:extLst>
                    <a:ext uri="{9D8B030D-6E8A-4147-A177-3AD203B41FA5}">
                      <a16:colId xmlns:a16="http://schemas.microsoft.com/office/drawing/2014/main" val="1371926547"/>
                    </a:ext>
                  </a:extLst>
                </a:gridCol>
              </a:tblGrid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above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left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(w0, w1)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494772"/>
                  </a:ext>
                </a:extLst>
              </a:tr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LM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(1, 3)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131104"/>
                  </a:ext>
                </a:extLst>
              </a:tr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LM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Non LM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(2, 2)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2728637"/>
                  </a:ext>
                </a:extLst>
              </a:tr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Non 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(2, 2)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065694"/>
                  </a:ext>
                </a:extLst>
              </a:tr>
              <a:tr h="262484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Non 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Non LM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(3, 1)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785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2700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159397"/>
              </p:ext>
            </p:extLst>
          </p:nvPr>
        </p:nvGraphicFramePr>
        <p:xfrm>
          <a:off x="6158227" y="267176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502995481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460652705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689591386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724699498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78671547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351890508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dirty="0">
                          <a:effectLst/>
                        </a:rPr>
                        <a:t>Random access Main10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592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ECM-3.1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3762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83893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23204722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5474314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0404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-0.51%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5780914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57597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1435867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0186720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37980870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001237"/>
              </p:ext>
            </p:extLst>
          </p:nvPr>
        </p:nvGraphicFramePr>
        <p:xfrm>
          <a:off x="558162" y="267176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2991322383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403283051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16615198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24676756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1586827395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86759288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All Intra Main10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70005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ECM-3.1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196251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998928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-1.74%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-1.27%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2548683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-1.32%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6015567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-1.29%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-1.40%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1660120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-1.28%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978014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-1.82%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-1.70%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58595706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Overall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-1.49%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-1.39%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3435818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-1.05%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8277621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97988628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9AEF27EA-E220-4ED2-B054-53BB1637B96E}"/>
              </a:ext>
            </a:extLst>
          </p:cNvPr>
          <p:cNvSpPr/>
          <p:nvPr/>
        </p:nvSpPr>
        <p:spPr>
          <a:xfrm>
            <a:off x="459155" y="1897544"/>
            <a:ext cx="5849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The proposed methods are implemented on top of ECM-3.1: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744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75078"/>
              </p:ext>
            </p:extLst>
          </p:nvPr>
        </p:nvGraphicFramePr>
        <p:xfrm>
          <a:off x="6544340" y="279935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502995481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460652705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689591386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724699498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78671547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351890508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dirty="0">
                          <a:effectLst/>
                        </a:rPr>
                        <a:t>Random access Main10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592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ECM-3.1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3762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83893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-0.51%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23204722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5474314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0404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-0.56%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5780914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57597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1435867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-0.27%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0186720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37980870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5B5A7278-1863-479F-A79E-F46FC71B51DB}"/>
              </a:ext>
            </a:extLst>
          </p:cNvPr>
          <p:cNvSpPr txBox="1"/>
          <p:nvPr/>
        </p:nvSpPr>
        <p:spPr>
          <a:xfrm>
            <a:off x="6544340" y="1690688"/>
            <a:ext cx="4761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Modification on </a:t>
            </a:r>
            <a:r>
              <a:rPr lang="en-US" altLang="zh-CN" b="1" dirty="0"/>
              <a:t>non-I slices</a:t>
            </a:r>
            <a:r>
              <a:rPr lang="en-US" altLang="zh-CN" dirty="0"/>
              <a:t>: The non-LM mode in the fusion method is restricted to only support the proposed DIMD chroma mode.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A4192EC-7185-47F5-8A99-BDC63148A6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397067"/>
              </p:ext>
            </p:extLst>
          </p:nvPr>
        </p:nvGraphicFramePr>
        <p:xfrm>
          <a:off x="147288" y="279935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502995481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460652705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689591386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724699498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378671547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351890508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dirty="0">
                          <a:effectLst/>
                        </a:rPr>
                        <a:t>Random access Main10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592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ECM-3.1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03762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83893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523204722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5474314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-0.79%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-0.88%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040491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-0.76%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-0.51%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5780914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6857597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-0.71%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1435867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-0.61%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-0.98%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70186720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-0.35%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-0.43%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37980870"/>
                  </a:ext>
                </a:extLst>
              </a:tr>
            </a:tbl>
          </a:graphicData>
        </a:graphic>
      </p:graphicFrame>
      <p:sp>
        <p:nvSpPr>
          <p:cNvPr id="5" name="箭头: 右 4">
            <a:extLst>
              <a:ext uri="{FF2B5EF4-FFF2-40B4-BE49-F238E27FC236}">
                <a16:creationId xmlns:a16="http://schemas.microsoft.com/office/drawing/2014/main" id="{D0A67612-4363-463E-A338-AE1CAC87A5D5}"/>
              </a:ext>
            </a:extLst>
          </p:cNvPr>
          <p:cNvSpPr/>
          <p:nvPr/>
        </p:nvSpPr>
        <p:spPr>
          <a:xfrm>
            <a:off x="5666865" y="4302642"/>
            <a:ext cx="723014" cy="3898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695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1445949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Two modifications on chroma intra prediction are proposed</a:t>
            </a:r>
          </a:p>
          <a:p>
            <a:pPr lvl="1"/>
            <a:r>
              <a:rPr lang="en-US" sz="2000" dirty="0"/>
              <a:t>DIMD chroma mode</a:t>
            </a:r>
          </a:p>
          <a:p>
            <a:pPr lvl="1"/>
            <a:r>
              <a:rPr lang="en-US" sz="2000" dirty="0"/>
              <a:t>Fusion of a non-LM mode and a LM mode</a:t>
            </a:r>
          </a:p>
          <a:p>
            <a:pPr lvl="1"/>
            <a:endParaRPr lang="en-US" sz="2000" dirty="0"/>
          </a:p>
          <a:p>
            <a:r>
              <a:rPr lang="en-US" sz="2400" dirty="0"/>
              <a:t>On top </a:t>
            </a:r>
            <a:r>
              <a:rPr lang="en-US" sz="2400"/>
              <a:t>of ECM-3.1, </a:t>
            </a:r>
            <a:r>
              <a:rPr lang="en-US" sz="2400" dirty="0"/>
              <a:t>it provides</a:t>
            </a:r>
          </a:p>
          <a:p>
            <a:pPr lvl="1"/>
            <a:r>
              <a:rPr lang="en-US" altLang="zh-CN" sz="2000" dirty="0"/>
              <a:t>{0.11%, 1.49%, 1.39%} BD-rate gain for {Y, U, V} in AI configuration</a:t>
            </a:r>
            <a:endParaRPr lang="en-US" sz="2000" dirty="0"/>
          </a:p>
          <a:p>
            <a:pPr lvl="1"/>
            <a:r>
              <a:rPr lang="en-US" altLang="zh-CN" sz="2000" dirty="0"/>
              <a:t>{0.0x%, 0.xx%, 0.xx%} BD-rate gain for {Y, U, V} in RA configuration</a:t>
            </a:r>
          </a:p>
          <a:p>
            <a:pPr lvl="1"/>
            <a:endParaRPr lang="en-US" sz="2000" dirty="0"/>
          </a:p>
          <a:p>
            <a:r>
              <a:rPr lang="en-CA" altLang="zh-CN" sz="2400" dirty="0"/>
              <a:t>It is suggested to investigate in EE</a:t>
            </a:r>
          </a:p>
          <a:p>
            <a:endParaRPr lang="en-CA" altLang="zh-CN" sz="2400" dirty="0">
              <a:cs typeface="Times New Roman" panose="02020603050405020304" pitchFamily="18" charset="0"/>
            </a:endParaRPr>
          </a:p>
          <a:p>
            <a:r>
              <a:rPr lang="en-CA" altLang="zh-CN" sz="2400" dirty="0"/>
              <a:t>Thanks N</a:t>
            </a:r>
            <a:r>
              <a:rPr lang="en-US" altLang="zh-CN" sz="2400" dirty="0" err="1"/>
              <a:t>okia</a:t>
            </a:r>
            <a:r>
              <a:rPr lang="en-CA" altLang="zh-CN" sz="2400" dirty="0"/>
              <a:t> for cross-checking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10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</TotalTime>
  <Words>917</Words>
  <Application>Microsoft Office PowerPoint</Application>
  <PresentationFormat>宽屏</PresentationFormat>
  <Paragraphs>327</Paragraphs>
  <Slides>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Yu Mincho</vt:lpstr>
      <vt:lpstr>等线</vt:lpstr>
      <vt:lpstr>等线 Light</vt:lpstr>
      <vt:lpstr>Arial</vt:lpstr>
      <vt:lpstr>Calibri</vt:lpstr>
      <vt:lpstr>Calibri Light</vt:lpstr>
      <vt:lpstr>Cambria Math</vt:lpstr>
      <vt:lpstr>Times New Roman</vt:lpstr>
      <vt:lpstr>Wingdings</vt:lpstr>
      <vt:lpstr>Office 主题​​</vt:lpstr>
      <vt:lpstr>Visio</vt:lpstr>
      <vt:lpstr>JVET-Y0092 Non-EE2: On chroma intra prediction mode</vt:lpstr>
      <vt:lpstr>Introduction</vt:lpstr>
      <vt:lpstr>Proposed method1</vt:lpstr>
      <vt:lpstr>Proposed method2</vt:lpstr>
      <vt:lpstr>Simulation results</vt:lpstr>
      <vt:lpstr>Simulation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JVET-V0117 EE2-related: Combination of GPM and template matching</dc:title>
  <dc:creator>rl</dc:creator>
  <cp:lastModifiedBy>lxw</cp:lastModifiedBy>
  <cp:revision>49</cp:revision>
  <dcterms:created xsi:type="dcterms:W3CDTF">2021-04-21T14:01:31Z</dcterms:created>
  <dcterms:modified xsi:type="dcterms:W3CDTF">2022-01-12T22:29:35Z</dcterms:modified>
</cp:coreProperties>
</file>