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64" r:id="rId1"/>
  </p:sldMasterIdLst>
  <p:notesMasterIdLst>
    <p:notesMasterId r:id="rId11"/>
  </p:notesMasterIdLst>
  <p:sldIdLst>
    <p:sldId id="256" r:id="rId2"/>
    <p:sldId id="257" r:id="rId3"/>
    <p:sldId id="271" r:id="rId4"/>
    <p:sldId id="258" r:id="rId5"/>
    <p:sldId id="259" r:id="rId6"/>
    <p:sldId id="272" r:id="rId7"/>
    <p:sldId id="260" r:id="rId8"/>
    <p:sldId id="273" r:id="rId9"/>
    <p:sldId id="27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660"/>
  </p:normalViewPr>
  <p:slideViewPr>
    <p:cSldViewPr snapToGrid="0">
      <p:cViewPr>
        <p:scale>
          <a:sx n="75" d="100"/>
          <a:sy n="75" d="100"/>
        </p:scale>
        <p:origin x="324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349713-FEDB-4BAB-BCD2-418DDDEB58AF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E6986-3804-4A43-9715-81D11B3F5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10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altLang="zh-CN" sz="1200" dirty="0">
                <a:latin typeface="Times New Roman" panose="02020603050405020304" pitchFamily="18" charset="0"/>
                <a:ea typeface="+mn-ea"/>
              </a:rPr>
              <a:t>The search pattern is illustrated in Fig. 1, where 8 directions and 9 positions along each direction are defined in Table 1.</a:t>
            </a:r>
            <a:endParaRPr lang="zh-CN" altLang="zh-CN" sz="12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E6986-3804-4A43-9715-81D11B3F5B8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367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E6986-3804-4A43-9715-81D11B3F5B8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342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8AE1BB6E-2ECD-43B3-A6BE-D96B5AFEF1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AA498F4-9E92-4A8E-B1FB-A5EDF3C673F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72114"/>
            <a:ext cx="12192000" cy="318588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86D4310-4154-4DB7-9B6B-EACA949C37F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77617"/>
            <a:ext cx="11582399" cy="238760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JVET-Y0091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CA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MVP refinement for regular AMVP mode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3541F2-3AC7-4390-B25B-27A9EF294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2998"/>
            <a:ext cx="10515600" cy="3373730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Derivation of MVP</a:t>
            </a:r>
          </a:p>
          <a:p>
            <a:pPr marL="0" indent="0" hangingPunct="0">
              <a:buNone/>
            </a:pP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ECM regular AMVP mode, 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CA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MVP candidate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AMVP list 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determined based on template matching cost.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TM is performed only for this MVP candidate.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hangingPunct="0">
              <a:buNone/>
            </a:pP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Introduction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3541F2-3AC7-4390-B25B-27A9EF294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2"/>
            <a:ext cx="10515600" cy="4351337"/>
          </a:xfrm>
        </p:spPr>
        <p:txBody>
          <a:bodyPr>
            <a:normAutofit/>
          </a:bodyPr>
          <a:lstStyle/>
          <a:p>
            <a:pPr mar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An </a:t>
            </a: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MVP is derived as the following steps:</a:t>
            </a:r>
            <a:endParaRPr lang="zh-CN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Select </a:t>
            </a:r>
            <a:r>
              <a:rPr lang="en-CA" altLang="zh-CN" sz="24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two candidates </a:t>
            </a: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with two smallest 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template matching cost </a:t>
            </a: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from AMVP list.</a:t>
            </a:r>
            <a:endParaRPr lang="zh-CN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4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Extend the two candidates by a search pattern</a:t>
            </a: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 where the search positions are indicated by MMVD and derive TM costs for these extended MVPs. </a:t>
            </a: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Operate TM for the MVP with the minimum TM cost in the same manner in ECM.</a:t>
            </a:r>
            <a:endParaRPr lang="zh-CN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lvl="0" indent="0" hangingPunct="0">
              <a:buNone/>
            </a:pP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F084CF-19AE-4610-AEE1-8ACFFED9ADC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Proposed Method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2F2337-5B46-4830-B81B-78D24DEF0B4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9" name="Rectangle 5">
            <a:extLst>
              <a:ext uri="{FF2B5EF4-FFF2-40B4-BE49-F238E27FC236}">
                <a16:creationId xmlns:a16="http://schemas.microsoft.com/office/drawing/2014/main" id="{C931C663-52A0-4A3E-B312-BD72545BF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606CBA-8199-45FF-A280-DC384F858478}"/>
              </a:ext>
            </a:extLst>
          </p:cNvPr>
          <p:cNvSpPr txBox="1"/>
          <p:nvPr/>
        </p:nvSpPr>
        <p:spPr>
          <a:xfrm>
            <a:off x="4918609" y="6465455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 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205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4F084CF-19AE-4610-AEE1-8ACFFED9ADC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Proposed Method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2F2337-5B46-4830-B81B-78D24DEF0B4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9" name="Rectangle 5">
            <a:extLst>
              <a:ext uri="{FF2B5EF4-FFF2-40B4-BE49-F238E27FC236}">
                <a16:creationId xmlns:a16="http://schemas.microsoft.com/office/drawing/2014/main" id="{C931C663-52A0-4A3E-B312-BD72545BF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A6B365A-F0DC-47A6-97D5-7AB8C92C6B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5421" y="1467420"/>
            <a:ext cx="8861158" cy="473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28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3541F2-3AC7-4390-B25B-27A9EF294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2997"/>
            <a:ext cx="10515600" cy="4352785"/>
          </a:xfrm>
        </p:spPr>
        <p:txBody>
          <a:bodyPr>
            <a:normAutofit lnSpcReduction="10000"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Only if the motion vector resolution of current CU is </a:t>
            </a:r>
            <a:r>
              <a:rPr lang="en-CA" altLang="zh-CN" sz="24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1/4-pel or 1-pel</a:t>
            </a: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, the proposed method is applied.</a:t>
            </a:r>
            <a:endParaRPr lang="zh-CN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In step 2, </a:t>
            </a:r>
          </a:p>
          <a:p>
            <a:pPr marL="457200" lvl="0" indent="-4572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Set each of the </a:t>
            </a:r>
            <a:r>
              <a:rPr lang="en-CA" altLang="zh-CN" sz="24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two selected candidates </a:t>
            </a: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(candMv0 and candMv1) as starting point respectively, and operate template-based searching at the search positions indicated by </a:t>
            </a:r>
            <a:r>
              <a:rPr lang="en-US" altLang="zh-CN" sz="24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Distance</a:t>
            </a:r>
            <a:r>
              <a:rPr lang="en-CA" altLang="zh-CN" sz="24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 = {1, 2, 4, 8} </a:t>
            </a: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along 8 directions to derive the corresponding TM costs for each search position. </a:t>
            </a:r>
          </a:p>
          <a:p>
            <a:pPr marL="457200" lvl="0" indent="-4572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If thus far the minimum TM cost for the searched positions is larger than either of the TM costs of candMv0 or candMv1, the template-based searching process for the remaining Distance = {12, 16, 24, 32, 64} along 8 directions is </a:t>
            </a:r>
            <a:r>
              <a:rPr lang="en-CA" altLang="zh-CN" sz="24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terminated</a:t>
            </a: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. Otherwise, if the searched position with the minimum TM cost is starting with candMv0 (or candMv1) as the center, then </a:t>
            </a:r>
            <a:r>
              <a:rPr lang="en-CA" altLang="zh-CN" sz="24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only the remaining search positions around candMv0 (or candMv1) are searched</a:t>
            </a: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indent="0" hangingPunct="0"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31F40F5-C7D2-43BC-9811-AFB8CE22E29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56CCD1D-F5DB-411C-85DC-ABE1964A01A8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Simplified Method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A6AC08E-EED3-4D0E-9936-E5D95EDC9C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82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Results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3B841F2C-1155-49FD-9C45-4E84408E8F6E}"/>
              </a:ext>
            </a:extLst>
          </p:cNvPr>
          <p:cNvSpPr txBox="1">
            <a:spLocks/>
          </p:cNvSpPr>
          <p:nvPr/>
        </p:nvSpPr>
        <p:spPr>
          <a:xfrm>
            <a:off x="838200" y="1382997"/>
            <a:ext cx="10515600" cy="4839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Font typeface="Wingdings 2" pitchFamily="18" charset="2"/>
              <a:buNone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 CTC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7CB6A61-960B-418F-8787-64084FA63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729056"/>
              </p:ext>
            </p:extLst>
          </p:nvPr>
        </p:nvGraphicFramePr>
        <p:xfrm>
          <a:off x="6903449" y="3104905"/>
          <a:ext cx="3204846" cy="1461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5799">
                  <a:extLst>
                    <a:ext uri="{9D8B030D-6E8A-4147-A177-3AD203B41FA5}">
                      <a16:colId xmlns:a16="http://schemas.microsoft.com/office/drawing/2014/main" val="3632417158"/>
                    </a:ext>
                  </a:extLst>
                </a:gridCol>
                <a:gridCol w="511832">
                  <a:extLst>
                    <a:ext uri="{9D8B030D-6E8A-4147-A177-3AD203B41FA5}">
                      <a16:colId xmlns:a16="http://schemas.microsoft.com/office/drawing/2014/main" val="758330341"/>
                    </a:ext>
                  </a:extLst>
                </a:gridCol>
                <a:gridCol w="511195">
                  <a:extLst>
                    <a:ext uri="{9D8B030D-6E8A-4147-A177-3AD203B41FA5}">
                      <a16:colId xmlns:a16="http://schemas.microsoft.com/office/drawing/2014/main" val="638917648"/>
                    </a:ext>
                  </a:extLst>
                </a:gridCol>
                <a:gridCol w="511195">
                  <a:extLst>
                    <a:ext uri="{9D8B030D-6E8A-4147-A177-3AD203B41FA5}">
                      <a16:colId xmlns:a16="http://schemas.microsoft.com/office/drawing/2014/main" val="737866315"/>
                    </a:ext>
                  </a:extLst>
                </a:gridCol>
                <a:gridCol w="476138">
                  <a:extLst>
                    <a:ext uri="{9D8B030D-6E8A-4147-A177-3AD203B41FA5}">
                      <a16:colId xmlns:a16="http://schemas.microsoft.com/office/drawing/2014/main" val="2083323273"/>
                    </a:ext>
                  </a:extLst>
                </a:gridCol>
                <a:gridCol w="478687">
                  <a:extLst>
                    <a:ext uri="{9D8B030D-6E8A-4147-A177-3AD203B41FA5}">
                      <a16:colId xmlns:a16="http://schemas.microsoft.com/office/drawing/2014/main" val="70568474"/>
                    </a:ext>
                  </a:extLst>
                </a:gridCol>
              </a:tblGrid>
              <a:tr h="1457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RA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6660462"/>
                  </a:ext>
                </a:extLst>
              </a:tr>
              <a:tr h="149476">
                <a:tc>
                  <a:txBody>
                    <a:bodyPr/>
                    <a:lstStyle/>
                    <a:p>
                      <a:endParaRPr lang="zh-CN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V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7208331"/>
                  </a:ext>
                </a:extLst>
              </a:tr>
              <a:tr h="1457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6131909"/>
                  </a:ext>
                </a:extLst>
              </a:tr>
              <a:tr h="1457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5817020"/>
                  </a:ext>
                </a:extLst>
              </a:tr>
              <a:tr h="1457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8246978"/>
                  </a:ext>
                </a:extLst>
              </a:tr>
              <a:tr h="1457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-0.11%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-0.11%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-0.16%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108%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103%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0845490"/>
                  </a:ext>
                </a:extLst>
              </a:tr>
              <a:tr h="1457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8690939"/>
                  </a:ext>
                </a:extLst>
              </a:tr>
              <a:tr h="1457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6647433"/>
                  </a:ext>
                </a:extLst>
              </a:tr>
              <a:tr h="1457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-0.09%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-0.09%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-0.08%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108%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103%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4164109"/>
                  </a:ext>
                </a:extLst>
              </a:tr>
              <a:tr h="1457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-0.06%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-0.15%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103%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100%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9959555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A837FABB-9052-4F19-96FF-7AEE378147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186640"/>
              </p:ext>
            </p:extLst>
          </p:nvPr>
        </p:nvGraphicFramePr>
        <p:xfrm>
          <a:off x="6903451" y="4692619"/>
          <a:ext cx="3204844" cy="14611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5800">
                  <a:extLst>
                    <a:ext uri="{9D8B030D-6E8A-4147-A177-3AD203B41FA5}">
                      <a16:colId xmlns:a16="http://schemas.microsoft.com/office/drawing/2014/main" val="3790977123"/>
                    </a:ext>
                  </a:extLst>
                </a:gridCol>
                <a:gridCol w="511832">
                  <a:extLst>
                    <a:ext uri="{9D8B030D-6E8A-4147-A177-3AD203B41FA5}">
                      <a16:colId xmlns:a16="http://schemas.microsoft.com/office/drawing/2014/main" val="1144932664"/>
                    </a:ext>
                  </a:extLst>
                </a:gridCol>
                <a:gridCol w="511194">
                  <a:extLst>
                    <a:ext uri="{9D8B030D-6E8A-4147-A177-3AD203B41FA5}">
                      <a16:colId xmlns:a16="http://schemas.microsoft.com/office/drawing/2014/main" val="1079907004"/>
                    </a:ext>
                  </a:extLst>
                </a:gridCol>
                <a:gridCol w="511194">
                  <a:extLst>
                    <a:ext uri="{9D8B030D-6E8A-4147-A177-3AD203B41FA5}">
                      <a16:colId xmlns:a16="http://schemas.microsoft.com/office/drawing/2014/main" val="4120568740"/>
                    </a:ext>
                  </a:extLst>
                </a:gridCol>
                <a:gridCol w="476137">
                  <a:extLst>
                    <a:ext uri="{9D8B030D-6E8A-4147-A177-3AD203B41FA5}">
                      <a16:colId xmlns:a16="http://schemas.microsoft.com/office/drawing/2014/main" val="2093799435"/>
                    </a:ext>
                  </a:extLst>
                </a:gridCol>
                <a:gridCol w="478687">
                  <a:extLst>
                    <a:ext uri="{9D8B030D-6E8A-4147-A177-3AD203B41FA5}">
                      <a16:colId xmlns:a16="http://schemas.microsoft.com/office/drawing/2014/main" val="935200018"/>
                    </a:ext>
                  </a:extLst>
                </a:gridCol>
              </a:tblGrid>
              <a:tr h="1461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RA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324444"/>
                  </a:ext>
                </a:extLst>
              </a:tr>
              <a:tr h="146114">
                <a:tc>
                  <a:txBody>
                    <a:bodyPr/>
                    <a:lstStyle/>
                    <a:p>
                      <a:endParaRPr lang="zh-CN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3833109"/>
                  </a:ext>
                </a:extLst>
              </a:tr>
              <a:tr h="1461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71719"/>
                  </a:ext>
                </a:extLst>
              </a:tr>
              <a:tr h="1461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67020863"/>
                  </a:ext>
                </a:extLst>
              </a:tr>
              <a:tr h="1461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754821"/>
                  </a:ext>
                </a:extLst>
              </a:tr>
              <a:tr h="1461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-0.10%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-0.12%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-0.13%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107%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103%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1085031"/>
                  </a:ext>
                </a:extLst>
              </a:tr>
              <a:tr h="1461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8365983"/>
                  </a:ext>
                </a:extLst>
              </a:tr>
              <a:tr h="1461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12771003"/>
                  </a:ext>
                </a:extLst>
              </a:tr>
              <a:tr h="1461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-0.08%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-0.20%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-0.06%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107%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103%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3527106"/>
                  </a:ext>
                </a:extLst>
              </a:tr>
              <a:tr h="1461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-0.07%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-0.09%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-0.16%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103%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100%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369533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1D5B1A9-E348-4E8D-ABE8-7322ABEEBBFF}"/>
              </a:ext>
            </a:extLst>
          </p:cNvPr>
          <p:cNvSpPr txBox="1"/>
          <p:nvPr/>
        </p:nvSpPr>
        <p:spPr>
          <a:xfrm>
            <a:off x="838200" y="2906139"/>
            <a:ext cx="5739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Test3: If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NoBackwardPredFlag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equals to 1, Test 2 is applied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3B90E6E-5476-4193-A242-26101EA9B2AA}"/>
              </a:ext>
            </a:extLst>
          </p:cNvPr>
          <p:cNvSpPr txBox="1"/>
          <p:nvPr/>
        </p:nvSpPr>
        <p:spPr>
          <a:xfrm>
            <a:off x="838200" y="2394912"/>
            <a:ext cx="2528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Test2: Simplified method</a:t>
            </a:r>
            <a:endParaRPr lang="zh-CN" altLang="en-US" dirty="0"/>
          </a:p>
        </p:txBody>
      </p:sp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72C2CA37-95CA-43A1-8B54-2879A337BB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103112"/>
              </p:ext>
            </p:extLst>
          </p:nvPr>
        </p:nvGraphicFramePr>
        <p:xfrm>
          <a:off x="6912926" y="1517192"/>
          <a:ext cx="3204845" cy="14611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5645">
                  <a:extLst>
                    <a:ext uri="{9D8B030D-6E8A-4147-A177-3AD203B41FA5}">
                      <a16:colId xmlns:a16="http://schemas.microsoft.com/office/drawing/2014/main" val="639400526"/>
                    </a:ext>
                  </a:extLst>
                </a:gridCol>
                <a:gridCol w="511810">
                  <a:extLst>
                    <a:ext uri="{9D8B030D-6E8A-4147-A177-3AD203B41FA5}">
                      <a16:colId xmlns:a16="http://schemas.microsoft.com/office/drawing/2014/main" val="2296052386"/>
                    </a:ext>
                  </a:extLst>
                </a:gridCol>
                <a:gridCol w="511810">
                  <a:extLst>
                    <a:ext uri="{9D8B030D-6E8A-4147-A177-3AD203B41FA5}">
                      <a16:colId xmlns:a16="http://schemas.microsoft.com/office/drawing/2014/main" val="4060507885"/>
                    </a:ext>
                  </a:extLst>
                </a:gridCol>
                <a:gridCol w="511810">
                  <a:extLst>
                    <a:ext uri="{9D8B030D-6E8A-4147-A177-3AD203B41FA5}">
                      <a16:colId xmlns:a16="http://schemas.microsoft.com/office/drawing/2014/main" val="2407100052"/>
                    </a:ext>
                  </a:extLst>
                </a:gridCol>
                <a:gridCol w="476250">
                  <a:extLst>
                    <a:ext uri="{9D8B030D-6E8A-4147-A177-3AD203B41FA5}">
                      <a16:colId xmlns:a16="http://schemas.microsoft.com/office/drawing/2014/main" val="380546337"/>
                    </a:ext>
                  </a:extLst>
                </a:gridCol>
                <a:gridCol w="477520">
                  <a:extLst>
                    <a:ext uri="{9D8B030D-6E8A-4147-A177-3AD203B41FA5}">
                      <a16:colId xmlns:a16="http://schemas.microsoft.com/office/drawing/2014/main" val="3035874728"/>
                    </a:ext>
                  </a:extLst>
                </a:gridCol>
              </a:tblGrid>
              <a:tr h="1454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RA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0314627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8612234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872383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61864045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24179551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111%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77913235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6689907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4257115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110%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315356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629792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8AC56F61-E7C9-46C1-B132-DC00BCEAAB43}"/>
              </a:ext>
            </a:extLst>
          </p:cNvPr>
          <p:cNvSpPr txBox="1"/>
          <p:nvPr/>
        </p:nvSpPr>
        <p:spPr>
          <a:xfrm>
            <a:off x="10117771" y="1918411"/>
            <a:ext cx="461665" cy="6469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C179559-2F43-4529-A092-473CF1614B40}"/>
              </a:ext>
            </a:extLst>
          </p:cNvPr>
          <p:cNvSpPr txBox="1"/>
          <p:nvPr/>
        </p:nvSpPr>
        <p:spPr>
          <a:xfrm>
            <a:off x="10103817" y="3512019"/>
            <a:ext cx="461665" cy="6469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54B8CD2-C1ED-4198-8BD8-3AB1A60CFA2B}"/>
              </a:ext>
            </a:extLst>
          </p:cNvPr>
          <p:cNvSpPr txBox="1"/>
          <p:nvPr/>
        </p:nvSpPr>
        <p:spPr>
          <a:xfrm>
            <a:off x="10117771" y="5085892"/>
            <a:ext cx="461665" cy="6469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3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561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3541F2-3AC7-4390-B25B-27A9EF294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hangingPunct="0">
              <a:buNone/>
            </a:pPr>
            <a:endParaRPr lang="en-US" altLang="zh-CN" sz="2400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  <a:p>
            <a:pPr marL="0" lvl="0" indent="0" hangingPunct="0">
              <a:buNone/>
            </a:pPr>
            <a:endParaRPr lang="zh-CN" altLang="zh-CN" sz="2400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Results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98F778-C076-4A34-9B19-7EAAFB4ABAD3}"/>
              </a:ext>
            </a:extLst>
          </p:cNvPr>
          <p:cNvSpPr txBox="1"/>
          <p:nvPr/>
        </p:nvSpPr>
        <p:spPr>
          <a:xfrm>
            <a:off x="3923633" y="5214549"/>
            <a:ext cx="6818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test result of ParkRuning3 for QP 22 is copied from anchor.</a:t>
            </a:r>
          </a:p>
          <a:p>
            <a:pPr algn="ctr"/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Except class C and D, timings of the remaining classes are not accurate.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3B841F2C-1155-49FD-9C45-4E84408E8F6E}"/>
              </a:ext>
            </a:extLst>
          </p:cNvPr>
          <p:cNvSpPr txBox="1">
            <a:spLocks/>
          </p:cNvSpPr>
          <p:nvPr/>
        </p:nvSpPr>
        <p:spPr>
          <a:xfrm>
            <a:off x="838200" y="1382997"/>
            <a:ext cx="10515600" cy="4352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Font typeface="Wingdings 2" pitchFamily="18" charset="2"/>
              <a:buNone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Non-CTC results of Test2</a:t>
            </a:r>
          </a:p>
          <a:p>
            <a:pPr marL="0" indent="0" hangingPunct="0">
              <a:buFont typeface="Wingdings 2" pitchFamily="18" charset="2"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Not using per-class configuration provided in the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cfg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/per-class folder for random access condition.</a:t>
            </a:r>
          </a:p>
          <a:p>
            <a:pPr marL="0" indent="0" hangingPunc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The test duration is 10 seconds for low delay condition.</a:t>
            </a:r>
            <a:endParaRPr lang="zh-CN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A92C44B4-FCEC-487D-AAC2-3C9224A214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38649"/>
              </p:ext>
            </p:extLst>
          </p:nvPr>
        </p:nvGraphicFramePr>
        <p:xfrm>
          <a:off x="3923633" y="2755155"/>
          <a:ext cx="7826865" cy="24171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8617">
                  <a:extLst>
                    <a:ext uri="{9D8B030D-6E8A-4147-A177-3AD203B41FA5}">
                      <a16:colId xmlns:a16="http://schemas.microsoft.com/office/drawing/2014/main" val="2553223146"/>
                    </a:ext>
                  </a:extLst>
                </a:gridCol>
                <a:gridCol w="692608">
                  <a:extLst>
                    <a:ext uri="{9D8B030D-6E8A-4147-A177-3AD203B41FA5}">
                      <a16:colId xmlns:a16="http://schemas.microsoft.com/office/drawing/2014/main" val="2819502054"/>
                    </a:ext>
                  </a:extLst>
                </a:gridCol>
                <a:gridCol w="691746">
                  <a:extLst>
                    <a:ext uri="{9D8B030D-6E8A-4147-A177-3AD203B41FA5}">
                      <a16:colId xmlns:a16="http://schemas.microsoft.com/office/drawing/2014/main" val="3343987372"/>
                    </a:ext>
                  </a:extLst>
                </a:gridCol>
                <a:gridCol w="691746">
                  <a:extLst>
                    <a:ext uri="{9D8B030D-6E8A-4147-A177-3AD203B41FA5}">
                      <a16:colId xmlns:a16="http://schemas.microsoft.com/office/drawing/2014/main" val="4261552784"/>
                    </a:ext>
                  </a:extLst>
                </a:gridCol>
                <a:gridCol w="644307">
                  <a:extLst>
                    <a:ext uri="{9D8B030D-6E8A-4147-A177-3AD203B41FA5}">
                      <a16:colId xmlns:a16="http://schemas.microsoft.com/office/drawing/2014/main" val="1654320243"/>
                    </a:ext>
                  </a:extLst>
                </a:gridCol>
                <a:gridCol w="647758">
                  <a:extLst>
                    <a:ext uri="{9D8B030D-6E8A-4147-A177-3AD203B41FA5}">
                      <a16:colId xmlns:a16="http://schemas.microsoft.com/office/drawing/2014/main" val="3314422094"/>
                    </a:ext>
                  </a:extLst>
                </a:gridCol>
                <a:gridCol w="690883">
                  <a:extLst>
                    <a:ext uri="{9D8B030D-6E8A-4147-A177-3AD203B41FA5}">
                      <a16:colId xmlns:a16="http://schemas.microsoft.com/office/drawing/2014/main" val="3640599584"/>
                    </a:ext>
                  </a:extLst>
                </a:gridCol>
                <a:gridCol w="690883">
                  <a:extLst>
                    <a:ext uri="{9D8B030D-6E8A-4147-A177-3AD203B41FA5}">
                      <a16:colId xmlns:a16="http://schemas.microsoft.com/office/drawing/2014/main" val="3193246669"/>
                    </a:ext>
                  </a:extLst>
                </a:gridCol>
                <a:gridCol w="690883">
                  <a:extLst>
                    <a:ext uri="{9D8B030D-6E8A-4147-A177-3AD203B41FA5}">
                      <a16:colId xmlns:a16="http://schemas.microsoft.com/office/drawing/2014/main" val="1379353671"/>
                    </a:ext>
                  </a:extLst>
                </a:gridCol>
                <a:gridCol w="643443">
                  <a:extLst>
                    <a:ext uri="{9D8B030D-6E8A-4147-A177-3AD203B41FA5}">
                      <a16:colId xmlns:a16="http://schemas.microsoft.com/office/drawing/2014/main" val="113813390"/>
                    </a:ext>
                  </a:extLst>
                </a:gridCol>
                <a:gridCol w="644307">
                  <a:extLst>
                    <a:ext uri="{9D8B030D-6E8A-4147-A177-3AD203B41FA5}">
                      <a16:colId xmlns:a16="http://schemas.microsoft.com/office/drawing/2014/main" val="3981813172"/>
                    </a:ext>
                  </a:extLst>
                </a:gridCol>
                <a:gridCol w="129684">
                  <a:extLst>
                    <a:ext uri="{9D8B030D-6E8A-4147-A177-3AD203B41FA5}">
                      <a16:colId xmlns:a16="http://schemas.microsoft.com/office/drawing/2014/main" val="3086715831"/>
                    </a:ext>
                  </a:extLst>
                </a:gridCol>
              </a:tblGrid>
              <a:tr h="2167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RA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LD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4472093"/>
                  </a:ext>
                </a:extLst>
              </a:tr>
              <a:tr h="244492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EncT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73852387"/>
                  </a:ext>
                </a:extLst>
              </a:tr>
              <a:tr h="2444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-0.30%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-0.40%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xx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x </a:t>
                      </a:r>
                      <a:r>
                        <a:rPr lang="en-US" sz="1100" dirty="0" err="1">
                          <a:effectLst/>
                        </a:rPr>
                        <a:t>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76695386"/>
                  </a:ext>
                </a:extLst>
              </a:tr>
              <a:tr h="2444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-0.24%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65933815"/>
                  </a:ext>
                </a:extLst>
              </a:tr>
              <a:tr h="2444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x </a:t>
                      </a:r>
                      <a:r>
                        <a:rPr lang="en-US" sz="1100" dirty="0" err="1">
                          <a:effectLst/>
                        </a:rPr>
                        <a:t>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xx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75760219"/>
                  </a:ext>
                </a:extLst>
              </a:tr>
              <a:tr h="2444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124%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42401897"/>
                  </a:ext>
                </a:extLst>
              </a:tr>
              <a:tr h="2444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xx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xx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47753050"/>
                  </a:ext>
                </a:extLst>
              </a:tr>
              <a:tr h="2444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-0.22%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-0.26%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xx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xx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88592548"/>
                  </a:ext>
                </a:extLst>
              </a:tr>
              <a:tr h="2444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0.16%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124%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20299228"/>
                  </a:ext>
                </a:extLst>
              </a:tr>
              <a:tr h="2444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03264402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29BDB5FB-D6FC-4EEA-9B8E-02692C7C05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152602"/>
              </p:ext>
            </p:extLst>
          </p:nvPr>
        </p:nvGraphicFramePr>
        <p:xfrm>
          <a:off x="223248" y="2755155"/>
          <a:ext cx="3502086" cy="24402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2187">
                  <a:extLst>
                    <a:ext uri="{9D8B030D-6E8A-4147-A177-3AD203B41FA5}">
                      <a16:colId xmlns:a16="http://schemas.microsoft.com/office/drawing/2014/main" val="3632417158"/>
                    </a:ext>
                  </a:extLst>
                </a:gridCol>
                <a:gridCol w="559303">
                  <a:extLst>
                    <a:ext uri="{9D8B030D-6E8A-4147-A177-3AD203B41FA5}">
                      <a16:colId xmlns:a16="http://schemas.microsoft.com/office/drawing/2014/main" val="758330341"/>
                    </a:ext>
                  </a:extLst>
                </a:gridCol>
                <a:gridCol w="558607">
                  <a:extLst>
                    <a:ext uri="{9D8B030D-6E8A-4147-A177-3AD203B41FA5}">
                      <a16:colId xmlns:a16="http://schemas.microsoft.com/office/drawing/2014/main" val="638917648"/>
                    </a:ext>
                  </a:extLst>
                </a:gridCol>
                <a:gridCol w="558607">
                  <a:extLst>
                    <a:ext uri="{9D8B030D-6E8A-4147-A177-3AD203B41FA5}">
                      <a16:colId xmlns:a16="http://schemas.microsoft.com/office/drawing/2014/main" val="737866315"/>
                    </a:ext>
                  </a:extLst>
                </a:gridCol>
                <a:gridCol w="520298">
                  <a:extLst>
                    <a:ext uri="{9D8B030D-6E8A-4147-A177-3AD203B41FA5}">
                      <a16:colId xmlns:a16="http://schemas.microsoft.com/office/drawing/2014/main" val="2083323273"/>
                    </a:ext>
                  </a:extLst>
                </a:gridCol>
                <a:gridCol w="523084">
                  <a:extLst>
                    <a:ext uri="{9D8B030D-6E8A-4147-A177-3AD203B41FA5}">
                      <a16:colId xmlns:a16="http://schemas.microsoft.com/office/drawing/2014/main" val="70568474"/>
                    </a:ext>
                  </a:extLst>
                </a:gridCol>
              </a:tblGrid>
              <a:tr h="24339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RA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6660462"/>
                  </a:ext>
                </a:extLst>
              </a:tr>
              <a:tr h="249636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7208331"/>
                  </a:ext>
                </a:extLst>
              </a:tr>
              <a:tr h="24339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6131909"/>
                  </a:ext>
                </a:extLst>
              </a:tr>
              <a:tr h="24339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5817020"/>
                  </a:ext>
                </a:extLst>
              </a:tr>
              <a:tr h="24339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8246978"/>
                  </a:ext>
                </a:extLst>
              </a:tr>
              <a:tr h="24339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0845490"/>
                  </a:ext>
                </a:extLst>
              </a:tr>
              <a:tr h="24339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8690939"/>
                  </a:ext>
                </a:extLst>
              </a:tr>
              <a:tr h="24339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6647433"/>
                  </a:ext>
                </a:extLst>
              </a:tr>
              <a:tr h="24339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4164109"/>
                  </a:ext>
                </a:extLst>
              </a:tr>
              <a:tr h="24339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99595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6765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3B841F2C-1155-49FD-9C45-4E84408E8F6E}"/>
              </a:ext>
            </a:extLst>
          </p:cNvPr>
          <p:cNvSpPr txBox="1">
            <a:spLocks/>
          </p:cNvSpPr>
          <p:nvPr/>
        </p:nvSpPr>
        <p:spPr>
          <a:xfrm>
            <a:off x="838200" y="1382997"/>
            <a:ext cx="10515600" cy="4352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a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MVP refinement scheme for regular AMVP mode.</a:t>
            </a:r>
          </a:p>
          <a:p>
            <a:pPr hangingPunct="0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 of non-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show about 0.12% coding gain in RA configuration.</a:t>
            </a:r>
          </a:p>
          <a:p>
            <a:pPr hangingPunct="0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recommended to study in EE2.</a:t>
            </a:r>
          </a:p>
          <a:p>
            <a:pPr hangingPunct="0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Alibaba for cross-checking!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CA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273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4651</TotalTime>
  <Words>996</Words>
  <Application>Microsoft Office PowerPoint</Application>
  <PresentationFormat>宽屏</PresentationFormat>
  <Paragraphs>372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Segoe UI Light</vt:lpstr>
      <vt:lpstr>Times New Roman</vt:lpstr>
      <vt:lpstr>Wingdings 2</vt:lpstr>
      <vt:lpstr>HDOfficeLightV0</vt:lpstr>
      <vt:lpstr>JVET-Y0091 Non-EE2: MVP refinement for regular AMVP mode</vt:lpstr>
      <vt:lpstr>Introduction</vt:lpstr>
      <vt:lpstr>Proposed Method</vt:lpstr>
      <vt:lpstr>Proposed Method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周川</cp:lastModifiedBy>
  <cp:revision>83</cp:revision>
  <dcterms:created xsi:type="dcterms:W3CDTF">2021-09-24T18:02:39Z</dcterms:created>
  <dcterms:modified xsi:type="dcterms:W3CDTF">2022-01-13T21:06:59Z</dcterms:modified>
</cp:coreProperties>
</file>