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2"/>
  </p:notesMasterIdLst>
  <p:sldIdLst>
    <p:sldId id="265" r:id="rId2"/>
    <p:sldId id="270" r:id="rId3"/>
    <p:sldId id="271" r:id="rId4"/>
    <p:sldId id="282" r:id="rId5"/>
    <p:sldId id="279" r:id="rId6"/>
    <p:sldId id="280" r:id="rId7"/>
    <p:sldId id="278" r:id="rId8"/>
    <p:sldId id="273" r:id="rId9"/>
    <p:sldId id="274" r:id="rId10"/>
    <p:sldId id="28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" userDrawn="1">
          <p15:clr>
            <a:srgbClr val="A4A3A4"/>
          </p15:clr>
        </p15:guide>
        <p15:guide id="6" orient="horz" pos="4320" userDrawn="1">
          <p15:clr>
            <a:srgbClr val="A4A3A4"/>
          </p15:clr>
        </p15:guide>
        <p15:guide id="7" pos="384" userDrawn="1">
          <p15:clr>
            <a:srgbClr val="A4A3A4"/>
          </p15:clr>
        </p15:guide>
        <p15:guide id="8" orient="horz" pos="2448" userDrawn="1">
          <p15:clr>
            <a:srgbClr val="A4A3A4"/>
          </p15:clr>
        </p15:guide>
        <p15:guide id="10" pos="3552" userDrawn="1">
          <p15:clr>
            <a:srgbClr val="A4A3A4"/>
          </p15:clr>
        </p15:guide>
        <p15:guide id="11" orient="horz" pos="3888" userDrawn="1">
          <p15:clr>
            <a:srgbClr val="A4A3A4"/>
          </p15:clr>
        </p15:guide>
        <p15:guide id="12" pos="4128" userDrawn="1">
          <p15:clr>
            <a:srgbClr val="A4A3A4"/>
          </p15:clr>
        </p15:guide>
        <p15:guide id="13" orient="horz" pos="2304" userDrawn="1">
          <p15:clr>
            <a:srgbClr val="A4A3A4"/>
          </p15:clr>
        </p15:guide>
        <p15:guide id="14" pos="7296" userDrawn="1">
          <p15:clr>
            <a:srgbClr val="A4A3A4"/>
          </p15:clr>
        </p15:guide>
        <p15:guide id="15" pos="4704" userDrawn="1">
          <p15:clr>
            <a:srgbClr val="A4A3A4"/>
          </p15:clr>
        </p15:guide>
        <p15:guide id="16" orient="horz" pos="172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uyeung(CheungAuyeung)" initials="c" lastIdx="0" clrIdx="0">
    <p:extLst>
      <p:ext uri="{19B8F6BF-5375-455C-9EA6-DF929625EA0E}">
        <p15:presenceInfo xmlns:p15="http://schemas.microsoft.com/office/powerpoint/2012/main" userId="S-1-5-21-1333135361-625243220-14044502-795905" providerId="AD"/>
      </p:ext>
    </p:extLst>
  </p:cmAuthor>
  <p:cmAuthor id="2" name="Xiang Li" initials="XL" lastIdx="2" clrIdx="1">
    <p:extLst>
      <p:ext uri="{19B8F6BF-5375-455C-9EA6-DF929625EA0E}">
        <p15:presenceInfo xmlns:p15="http://schemas.microsoft.com/office/powerpoint/2012/main" userId="S::xlxiangli@tencentamerica.com::a40f8f1e-1d06-4c7b-ae28-3f2503f10c1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C75062-78D9-4153-B865-B79154A2427D}" v="48" dt="2021-01-04T21:17:56.0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8" autoAdjust="0"/>
    <p:restoredTop sz="94660"/>
  </p:normalViewPr>
  <p:slideViewPr>
    <p:cSldViewPr showGuides="1">
      <p:cViewPr varScale="1">
        <p:scale>
          <a:sx n="85" d="100"/>
          <a:sy n="85" d="100"/>
        </p:scale>
        <p:origin x="458" y="26"/>
      </p:cViewPr>
      <p:guideLst>
        <p:guide orient="horz" pos="864"/>
        <p:guide orient="horz" pos="4320"/>
        <p:guide pos="384"/>
        <p:guide orient="horz" pos="2448"/>
        <p:guide pos="3552"/>
        <p:guide orient="horz" pos="3888"/>
        <p:guide pos="4128"/>
        <p:guide orient="horz" pos="2304"/>
        <p:guide pos="7296"/>
        <p:guide pos="4704"/>
        <p:guide orient="horz" pos="17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228600" cy="2286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67BFB-6CB5-4278-B9D8-3D561CA51868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759D2-0CC3-4E50-80D6-A4AFEEBAB7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518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18777-938D-4ED2-A0C4-77ABCDE37A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3E4537-1919-474F-8E3B-6512735A6E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1A839-652F-4592-B679-52F1F5DDF1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2ED69-A4CA-40C8-9EBE-21AA4F963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CC69D-2FA0-4DBE-BE7E-1B2C714D7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7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8BD0D-491D-419E-AD19-E5768CD1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830BBB-1B39-4ED3-8A38-2BF26496BC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3CB22-D62A-4DA5-A7B9-852C43855C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3D830-7124-42AB-84E1-E41F61C66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CCBE59-B6BF-4671-A51C-9DAB5F9BD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741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646C6B-0E01-437A-B693-4D23256601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E013D2-8C60-4A1A-B39D-00BC4E84EC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3F2C70-5BB7-4ED2-AB13-9964DC035B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A7668-DCA1-47B7-8983-C98E8B10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7A0C7-291A-4C68-8B18-22B5E35F5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48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6B1CD-78B0-464C-B573-0A6DABD80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2900"/>
            <a:ext cx="10515600" cy="10287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1F651-DD5B-400E-BC88-B07A871926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10515600" cy="4576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8636E-6EA8-44B0-942D-575225304A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AD7AB0-2EA4-48C9-ACA4-89BD7D01F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ECBF02-3E0B-4792-83AA-5957D360B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18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864" userDrawn="1">
          <p15:clr>
            <a:srgbClr val="FBAE40"/>
          </p15:clr>
        </p15:guide>
        <p15:guide id="3" orient="horz" pos="21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4921B-2443-4363-B154-06FA95833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53A24D-CD16-472B-B489-526F22853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ADFB4-9B3F-467D-B64E-504521999B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FFB51-5423-4237-8183-FDAF6A6D2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8F1A71-7724-4C76-B6A3-CD988608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383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D50CC-7084-4146-9A8E-1C02C1261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8A744-2B95-4294-8FF5-4229E3994B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CF7885-0928-458C-ADD2-79B2CF918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45DB41-CFED-443D-9D81-6A297E678B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281BFD-6284-4DC8-8441-40F8A9327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4694AD-3AFF-47C2-BBC2-E99718D1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5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ECEF6-A55B-4307-9B4B-25F04497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8BCC41-1616-453F-8AB2-A508A54F3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DC6E4D-878F-45A6-8697-83E3D9149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D3150A-AD49-4636-91B2-DC3B684BE2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0C0473-5714-4677-A715-93391C7A0B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7A6C9E-F167-44FD-9B0E-F5CE7BB676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68E929-67C8-4CED-8256-C13B2E50E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B40549-1DA4-4446-ABE9-FC9B2C8E0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980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FCC92-352B-431A-AE50-B22E4C48A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21BF82-2670-4708-824A-16E8CF8DA3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AF8DA9-300D-4C6C-B9C5-F101495C7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948F53-DD50-4AEB-BF47-3D30B5B44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69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9CF2E3-DCC3-432E-8A18-7C6B8FF0DF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54F641-E502-437A-9604-08062B160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0DB40F-DB00-4256-9C47-92BE560C7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257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1EA82-8929-4905-B856-A08B06AAF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394FD-0258-4183-AE4F-304998371B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4E8956-EC74-481B-87BA-6724C029C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7A7F71-8E2F-4AA8-983F-8BB62A8C03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6E5FC6-1864-4FB0-BF24-559C4EAC8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69C20-E10F-41D9-AB5A-704CE6BEB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813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542A6-77F0-4164-A39C-BCD1EB5B5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A16592-A3FE-4D47-9995-4C16955E96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EF645C-39E2-4DBE-BD5F-BC9F056F2A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D09313-B988-4EE7-9C55-1AF8D0F8F1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7C0244-68A2-412F-A595-6D7F4F75B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370395-BC2A-474F-9016-F6C0A62B8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66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8D49F5-7403-4A6C-B335-9D45196A6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5"/>
            <a:ext cx="109728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1AEE72-25F1-47C9-8482-342F89B46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76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5ABF4C-1C93-4690-A6D2-D869DDC957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309BE-334D-438D-92B4-F37A20A3915C}" type="datetimeFigureOut">
              <a:rPr lang="en-US" smtClean="0"/>
              <a:t>1/18/2022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6BE625-73A6-44E6-8A7C-711D38A7DC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FFCFE3-4DAB-4A5A-B84D-635E9A8034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39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2B193-E32F-4A30-9EFD-9D00D59D9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26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50000"/>
        <a:buFont typeface="Wingdings" panose="05000000000000000000" pitchFamily="2" charset="2"/>
        <a:buChar char="q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315A5D2-EC7F-4606-A358-DB34CCA95B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43000"/>
            <a:ext cx="9144000" cy="2743200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</a:pPr>
            <a:r>
              <a:rPr lang="en-US" sz="5400" dirty="0"/>
              <a:t>AHG10: Report of Deblocking filter setting for VTM</a:t>
            </a:r>
            <a:br>
              <a:rPr lang="en-US" sz="5400" dirty="0"/>
            </a:br>
            <a:r>
              <a:rPr lang="en-US" sz="2400" dirty="0"/>
              <a:t> </a:t>
            </a:r>
            <a:br>
              <a:rPr lang="en-US" sz="5400" dirty="0"/>
            </a:br>
            <a:r>
              <a:rPr lang="en-US" sz="4000" dirty="0"/>
              <a:t>JVET-</a:t>
            </a:r>
            <a:r>
              <a:rPr lang="en-US" altLang="zh-CN" sz="4000" dirty="0"/>
              <a:t>Y0085</a:t>
            </a:r>
            <a:endParaRPr lang="en-US" sz="54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91972D8-C23D-4434-B1D0-8267294926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86200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dirty="0"/>
              <a:t>Han Zhang</a:t>
            </a:r>
            <a:r>
              <a:rPr lang="en-US" dirty="0"/>
              <a:t>, Joel Jung, Xiang Li, Shan Liu</a:t>
            </a:r>
          </a:p>
          <a:p>
            <a:r>
              <a:rPr lang="en-US" dirty="0"/>
              <a:t>Tencent</a:t>
            </a:r>
          </a:p>
        </p:txBody>
      </p:sp>
    </p:spTree>
    <p:extLst>
      <p:ext uri="{BB962C8B-B14F-4D97-AF65-F5344CB8AC3E}">
        <p14:creationId xmlns:p14="http://schemas.microsoft.com/office/powerpoint/2010/main" val="30403023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C421F3-480B-4FC0-B661-E37B977D5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62865"/>
            <a:ext cx="10515600" cy="963454"/>
          </a:xfrm>
        </p:spPr>
        <p:txBody>
          <a:bodyPr/>
          <a:lstStyle/>
          <a:p>
            <a:r>
              <a:rPr lang="en-US" altLang="zh-CN" dirty="0"/>
              <a:t>Additional  Results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45F5A-92A7-4B78-97E7-F39D5DEC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26319"/>
            <a:ext cx="10972800" cy="1031081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beta:</a:t>
            </a:r>
            <a:r>
              <a:rPr lang="zh-CN" altLang="en-US" sz="2000" dirty="0"/>
              <a:t> </a:t>
            </a:r>
            <a:r>
              <a:rPr lang="en-US" altLang="zh-CN" sz="2000" dirty="0"/>
              <a:t>only</a:t>
            </a:r>
            <a:r>
              <a:rPr lang="zh-CN" altLang="en-US" sz="2000" dirty="0"/>
              <a:t> </a:t>
            </a:r>
            <a:r>
              <a:rPr lang="en-US" altLang="zh-CN" sz="2000" dirty="0"/>
              <a:t>modifying beta,  -2 for AI and RA,  -3 for LB and LP</a:t>
            </a:r>
          </a:p>
          <a:p>
            <a:r>
              <a:rPr lang="en-US" altLang="zh-CN" sz="2000" dirty="0"/>
              <a:t>tc: only modifying tc, using the value for the corresponding configurations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7EB89DBF-0A71-4831-B29D-7788E335CA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193605"/>
              </p:ext>
            </p:extLst>
          </p:nvPr>
        </p:nvGraphicFramePr>
        <p:xfrm>
          <a:off x="838200" y="1951348"/>
          <a:ext cx="10515592" cy="1706396"/>
        </p:xfrm>
        <a:graphic>
          <a:graphicData uri="http://schemas.openxmlformats.org/drawingml/2006/table">
            <a:tbl>
              <a:tblPr/>
              <a:tblGrid>
                <a:gridCol w="892108">
                  <a:extLst>
                    <a:ext uri="{9D8B030D-6E8A-4147-A177-3AD203B41FA5}">
                      <a16:colId xmlns:a16="http://schemas.microsoft.com/office/drawing/2014/main" val="1397642629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3896141138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290706162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2679782543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3692961210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1295538972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3302493917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3441675524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3660745397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1361009191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1491150024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782558741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2009499817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4213555136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1308297753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325161160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1201948090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3950561123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3591827408"/>
                    </a:ext>
                  </a:extLst>
                </a:gridCol>
              </a:tblGrid>
              <a:tr h="15691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`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All Intra Main10 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Random access Main10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9221037"/>
                  </a:ext>
                </a:extLst>
              </a:tr>
              <a:tr h="153641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beta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tc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beta+tc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beta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tc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beta+tc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2641695"/>
                  </a:ext>
                </a:extLst>
              </a:tr>
              <a:tr h="15691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6041601"/>
                  </a:ext>
                </a:extLst>
              </a:tr>
              <a:tr h="1536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A1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-0.30%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-0.07%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-0.84%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-0.72%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0.26%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-0.87%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-0.76%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0.26%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-0.21%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-0.06%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-0.13%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-0.08%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-0.21%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-0.19%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4740768"/>
                  </a:ext>
                </a:extLst>
              </a:tr>
              <a:tr h="1536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A2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-0.34%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-0.74%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-0.80%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-0.77%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-0.77%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-0.83%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-0.72%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-0.33%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-0.02%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-0.08%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-0.28%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-0.22%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-0.36%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-0.42%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-0.27%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-0.36%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26161"/>
                  </a:ext>
                </a:extLst>
              </a:tr>
              <a:tr h="1536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B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-0.33%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-0.05%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-0.13%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-0.86%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-0.64%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-0.52%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-0.89%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-0.66%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-0.58%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-0.27%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-0.17%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-0.28%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-0.31%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-0.67%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-0.63%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-0.39%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-0.67%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-0.54%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426134"/>
                  </a:ext>
                </a:extLst>
              </a:tr>
              <a:tr h="1536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C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-0.22%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-0.55%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-0.97%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-0.56%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-0.99%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-0.19%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-0.05%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0.05%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-0.26%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-1.09%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-0.94%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-0.23%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-1.00%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-0.94%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4832085"/>
                  </a:ext>
                </a:extLst>
              </a:tr>
              <a:tr h="156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E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-0.21%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0.07%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-0.57%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-0.18%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0.10%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-0.56%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-0.15%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0.15%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4347355"/>
                  </a:ext>
                </a:extLst>
              </a:tr>
              <a:tr h="156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Overall 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-0.28%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-0.72%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-0.68%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-0.44%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-0.74%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-0.69%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-0.44%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-0.25%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-0.09%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-0.12%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-0.25%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-0.56%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-0.53%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-0.32%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-0.58%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-0.50%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5864248"/>
                  </a:ext>
                </a:extLst>
              </a:tr>
              <a:tr h="1536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D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-0.17%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0.05%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-0.49%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-0.74%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-0.48%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-0.73%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-0.17%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0.06%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-0.14%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-0.99%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-0.67%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-0.62%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5335462"/>
                  </a:ext>
                </a:extLst>
              </a:tr>
              <a:tr h="156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F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-0.13%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-0.38%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-1.09%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-1.50%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-0.39%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-1.06%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-1.49%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-0.17%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-0.08%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-0.20%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-0.19%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-1.44%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-1.71%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-0.19%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-1.37%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-1.74%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1346822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940E6BA6-C202-490C-8DDB-2F922F5F85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649047"/>
              </p:ext>
            </p:extLst>
          </p:nvPr>
        </p:nvGraphicFramePr>
        <p:xfrm>
          <a:off x="838200" y="4044753"/>
          <a:ext cx="10515600" cy="1706396"/>
        </p:xfrm>
        <a:graphic>
          <a:graphicData uri="http://schemas.openxmlformats.org/drawingml/2006/table">
            <a:tbl>
              <a:tblPr/>
              <a:tblGrid>
                <a:gridCol w="892116">
                  <a:extLst>
                    <a:ext uri="{9D8B030D-6E8A-4147-A177-3AD203B41FA5}">
                      <a16:colId xmlns:a16="http://schemas.microsoft.com/office/drawing/2014/main" val="2738832340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2645529711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2233203946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2049522514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2264239800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3173023501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2560219536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3458930022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413255475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818523956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3207906526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3723970235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529169646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3649440403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2019871538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1934228173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4211014083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2192276292"/>
                    </a:ext>
                  </a:extLst>
                </a:gridCol>
                <a:gridCol w="534638">
                  <a:extLst>
                    <a:ext uri="{9D8B030D-6E8A-4147-A177-3AD203B41FA5}">
                      <a16:colId xmlns:a16="http://schemas.microsoft.com/office/drawing/2014/main" val="1037707725"/>
                    </a:ext>
                  </a:extLst>
                </a:gridCol>
              </a:tblGrid>
              <a:tr h="15691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Low delay B Main10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Low delay P Main10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396699"/>
                  </a:ext>
                </a:extLst>
              </a:tr>
              <a:tr h="153641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beta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tc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beta+tc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beta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tc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beta+tc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8428760"/>
                  </a:ext>
                </a:extLst>
              </a:tr>
              <a:tr h="156910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5259693"/>
                  </a:ext>
                </a:extLst>
              </a:tr>
              <a:tr h="1536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A1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922587"/>
                  </a:ext>
                </a:extLst>
              </a:tr>
              <a:tr h="1536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A2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5944030"/>
                  </a:ext>
                </a:extLst>
              </a:tr>
              <a:tr h="1536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B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-0.50%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-0.09%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-0.10%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-0.42%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-0.09%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-0.57%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-0.22%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-0.23%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-0.37%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-0.07%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-0.19%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708253"/>
                  </a:ext>
                </a:extLst>
              </a:tr>
              <a:tr h="1536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C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-0.41%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-0.16%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-0.08%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-0.20%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-0.52%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-0.34%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-0.55%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-0.40%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-0.31%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0.16%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-0.03%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-0.22%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-0.60%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-0.28%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-0.07%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6977867"/>
                  </a:ext>
                </a:extLst>
              </a:tr>
              <a:tr h="156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E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-1.02%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0.30%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0.06%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-0.35%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0.08%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0.07%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-0.90%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-0.13%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-0.66%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0.57%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0.63%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-0.13%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-0.28%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0.57%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-0.47%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0.19%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0.92%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834229"/>
                  </a:ext>
                </a:extLst>
              </a:tr>
              <a:tr h="156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Overall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#VALUE!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-0.55%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-0.26%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-0.12%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-0.44%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0.16%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-0.09%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-0.20%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-0.15%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-0.37%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-0.05%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7398183"/>
                  </a:ext>
                </a:extLst>
              </a:tr>
              <a:tr h="1536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D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-0.10%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-0.12%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0.25%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-0.19%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-0.20%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0.45%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-0.16%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0.42%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0.07%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-0.25%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-0.81%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-0.68%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-0.15%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-0.39%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0.45%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079022"/>
                  </a:ext>
                </a:extLst>
              </a:tr>
              <a:tr h="156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F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-0.46%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0.26%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0.15%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-0.34%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-1.09%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-1.11%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-0.70%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-0.89%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-0.69%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-0.30%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-0.11%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-0.20%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-0.20%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-1.08%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-0.70%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-0.44%</a:t>
                      </a:r>
                    </a:p>
                  </a:txBody>
                  <a:tcPr marL="3269" marR="3269" marT="32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-0.64%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-0.73%</a:t>
                      </a:r>
                    </a:p>
                  </a:txBody>
                  <a:tcPr marL="3269" marR="3269" marT="326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55519"/>
                  </a:ext>
                </a:extLst>
              </a:tr>
            </a:tbl>
          </a:graphicData>
        </a:graphic>
      </p:graphicFrame>
      <p:grpSp>
        <p:nvGrpSpPr>
          <p:cNvPr id="18" name="组合 17">
            <a:extLst>
              <a:ext uri="{FF2B5EF4-FFF2-40B4-BE49-F238E27FC236}">
                <a16:creationId xmlns:a16="http://schemas.microsoft.com/office/drawing/2014/main" id="{DFC047EA-1C5F-40C2-8C57-15FC80EC2432}"/>
              </a:ext>
            </a:extLst>
          </p:cNvPr>
          <p:cNvGrpSpPr/>
          <p:nvPr/>
        </p:nvGrpSpPr>
        <p:grpSpPr>
          <a:xfrm>
            <a:off x="4861200" y="1828872"/>
            <a:ext cx="6561000" cy="4041079"/>
            <a:chOff x="4861200" y="1828872"/>
            <a:chExt cx="6561000" cy="4041079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FDEADDCC-BB31-40C4-BD2F-ACDEA1002A04}"/>
                </a:ext>
              </a:extLst>
            </p:cNvPr>
            <p:cNvGrpSpPr/>
            <p:nvPr/>
          </p:nvGrpSpPr>
          <p:grpSpPr>
            <a:xfrm>
              <a:off x="4861200" y="1828872"/>
              <a:ext cx="6561000" cy="1944000"/>
              <a:chOff x="4861200" y="1828872"/>
              <a:chExt cx="6561000" cy="1944000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BEB4AA94-65E8-405D-B905-90C8FD0D12CC}"/>
                  </a:ext>
                </a:extLst>
              </p:cNvPr>
              <p:cNvSpPr/>
              <p:nvPr/>
            </p:nvSpPr>
            <p:spPr>
              <a:xfrm>
                <a:off x="4861200" y="1828872"/>
                <a:ext cx="1692000" cy="1944000"/>
              </a:xfrm>
              <a:prstGeom prst="rect">
                <a:avLst/>
              </a:prstGeom>
              <a:noFill/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FFC051FA-A71E-45B5-A701-0BC9C2541D42}"/>
                  </a:ext>
                </a:extLst>
              </p:cNvPr>
              <p:cNvSpPr/>
              <p:nvPr/>
            </p:nvSpPr>
            <p:spPr>
              <a:xfrm>
                <a:off x="9730200" y="1828872"/>
                <a:ext cx="1692000" cy="1944000"/>
              </a:xfrm>
              <a:prstGeom prst="rect">
                <a:avLst/>
              </a:prstGeom>
              <a:noFill/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633CA4F-2110-46B1-AD5E-70FFBCD1F304}"/>
                </a:ext>
              </a:extLst>
            </p:cNvPr>
            <p:cNvGrpSpPr/>
            <p:nvPr/>
          </p:nvGrpSpPr>
          <p:grpSpPr>
            <a:xfrm>
              <a:off x="4861200" y="3925951"/>
              <a:ext cx="6561000" cy="1944000"/>
              <a:chOff x="4861200" y="1828872"/>
              <a:chExt cx="6561000" cy="1944000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700753C3-ED63-4E05-9F1D-3C8EE714F0BD}"/>
                  </a:ext>
                </a:extLst>
              </p:cNvPr>
              <p:cNvSpPr/>
              <p:nvPr/>
            </p:nvSpPr>
            <p:spPr>
              <a:xfrm>
                <a:off x="4861200" y="1828872"/>
                <a:ext cx="1692000" cy="1944000"/>
              </a:xfrm>
              <a:prstGeom prst="rect">
                <a:avLst/>
              </a:prstGeom>
              <a:noFill/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1EEC4196-6C82-479E-85EE-A3337480DD86}"/>
                  </a:ext>
                </a:extLst>
              </p:cNvPr>
              <p:cNvSpPr/>
              <p:nvPr/>
            </p:nvSpPr>
            <p:spPr>
              <a:xfrm>
                <a:off x="9730200" y="1828872"/>
                <a:ext cx="1692000" cy="1944000"/>
              </a:xfrm>
              <a:prstGeom prst="rect">
                <a:avLst/>
              </a:prstGeom>
              <a:noFill/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8702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C421F3-480B-4FC0-B661-E37B977D5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221" y="0"/>
            <a:ext cx="10515600" cy="1028700"/>
          </a:xfrm>
        </p:spPr>
        <p:txBody>
          <a:bodyPr/>
          <a:lstStyle/>
          <a:p>
            <a:r>
              <a:rPr lang="en-US" altLang="zh-CN" dirty="0"/>
              <a:t>Summary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45F5A-92A7-4B78-97E7-F39D5DEC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143000"/>
            <a:ext cx="11430000" cy="48053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/>
              <a:t>Previous contribution: JVET-X0063</a:t>
            </a:r>
          </a:p>
          <a:p>
            <a:pPr>
              <a:lnSpc>
                <a:spcPct val="100000"/>
              </a:lnSpc>
            </a:pPr>
            <a:r>
              <a:rPr lang="en-US" altLang="zh-CN" sz="2400" dirty="0"/>
              <a:t>Motivation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/>
              <a:t>In ECM,</a:t>
            </a:r>
            <a:r>
              <a:rPr lang="zh-CN" altLang="en-US" sz="2000" dirty="0"/>
              <a:t> </a:t>
            </a:r>
            <a:r>
              <a:rPr lang="en-US" altLang="zh-CN" sz="2000" dirty="0"/>
              <a:t>the DBF control parameters </a:t>
            </a:r>
            <a:r>
              <a:rPr lang="en-CA" altLang="zh-CN" sz="2000" i="1" dirty="0"/>
              <a:t>BetaOffset_div2 </a:t>
            </a:r>
            <a:r>
              <a:rPr lang="en-US" altLang="zh-CN" sz="2000" dirty="0"/>
              <a:t>and </a:t>
            </a:r>
            <a:r>
              <a:rPr lang="en-CA" altLang="zh-CN" sz="2000" i="1" dirty="0"/>
              <a:t>TcOffset_div2 </a:t>
            </a:r>
            <a:r>
              <a:rPr lang="en-US" altLang="zh-CN" sz="2000" dirty="0"/>
              <a:t>vary with the temporal layer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/>
              <a:t>But two new syntax elements - </a:t>
            </a:r>
            <a:r>
              <a:rPr lang="en-CA" altLang="zh-CN" sz="2000" i="1" dirty="0"/>
              <a:t>pps_beta_offset_div2_num_minus1 </a:t>
            </a:r>
            <a:r>
              <a:rPr lang="en-US" altLang="zh-CN" sz="2000" dirty="0"/>
              <a:t>and </a:t>
            </a:r>
            <a:r>
              <a:rPr lang="en-CA" altLang="zh-CN" sz="2000" i="1" dirty="0"/>
              <a:t>pps_beta_Tc_div2_num_minus1</a:t>
            </a:r>
            <a:r>
              <a:rPr lang="en-US" altLang="zh-CN" sz="2000" i="1" dirty="0"/>
              <a:t> </a:t>
            </a:r>
            <a:r>
              <a:rPr lang="en-US" altLang="zh-CN" sz="2000" dirty="0"/>
              <a:t>are also signaled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/>
              <a:t>In VTM, these parameters are set to the same value</a:t>
            </a:r>
          </a:p>
          <a:p>
            <a:pPr>
              <a:lnSpc>
                <a:spcPct val="100000"/>
              </a:lnSpc>
            </a:pPr>
            <a:r>
              <a:rPr lang="en-US" altLang="zh-CN" sz="2400" dirty="0"/>
              <a:t>Proposed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/>
              <a:t>Use temporal layer dependent DBF control parameters in VTM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/>
              <a:t>Without new syntax elements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/>
              <a:t>Only encoder configuration files changed</a:t>
            </a:r>
          </a:p>
        </p:txBody>
      </p:sp>
    </p:spTree>
    <p:extLst>
      <p:ext uri="{BB962C8B-B14F-4D97-AF65-F5344CB8AC3E}">
        <p14:creationId xmlns:p14="http://schemas.microsoft.com/office/powerpoint/2010/main" val="3759338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C421F3-480B-4FC0-B661-E37B977D5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4371"/>
            <a:ext cx="10515600" cy="1028700"/>
          </a:xfrm>
        </p:spPr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45F5A-92A7-4B78-97E7-F39D5DEC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43000"/>
            <a:ext cx="11201400" cy="5257800"/>
          </a:xfrm>
        </p:spPr>
        <p:txBody>
          <a:bodyPr>
            <a:normAutofit lnSpcReduction="10000"/>
          </a:bodyPr>
          <a:lstStyle/>
          <a:p>
            <a:r>
              <a:rPr lang="en-US" altLang="zh-CN" sz="2400" dirty="0"/>
              <a:t>Temporal layer dependent DBF control parameters in VTM</a:t>
            </a:r>
          </a:p>
          <a:p>
            <a:endParaRPr lang="en-US" altLang="zh-CN" sz="2800" dirty="0"/>
          </a:p>
          <a:p>
            <a:endParaRPr lang="en-US" altLang="zh-CN" sz="2800" dirty="0"/>
          </a:p>
          <a:p>
            <a:endParaRPr lang="en-US" altLang="zh-CN" sz="2800" dirty="0"/>
          </a:p>
          <a:p>
            <a:endParaRPr lang="en-US" altLang="zh-CN" sz="2800" dirty="0"/>
          </a:p>
          <a:p>
            <a:endParaRPr lang="en-US" altLang="zh-CN" sz="2800" dirty="0"/>
          </a:p>
          <a:p>
            <a:endParaRPr lang="en-US" altLang="zh-CN" sz="2800" dirty="0"/>
          </a:p>
          <a:p>
            <a:endParaRPr lang="en-US" altLang="zh-CN" sz="2800" dirty="0"/>
          </a:p>
          <a:p>
            <a:pPr marL="0" indent="0">
              <a:buNone/>
            </a:pPr>
            <a:endParaRPr lang="en-US" altLang="zh-CN" sz="2800" dirty="0"/>
          </a:p>
          <a:p>
            <a:r>
              <a:rPr lang="en-US" altLang="zh-CN" sz="2400" dirty="0"/>
              <a:t>In line with ECM parameters</a:t>
            </a:r>
          </a:p>
          <a:p>
            <a:r>
              <a:rPr lang="en-US" altLang="zh-CN" sz="2400" dirty="0"/>
              <a:t>Only modifying the DBF related parameters in the configuration files</a:t>
            </a:r>
          </a:p>
          <a:p>
            <a:pPr marL="0" indent="0">
              <a:buNone/>
            </a:pPr>
            <a:endParaRPr lang="en-US" altLang="zh-CN" sz="28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E623F8B-AFAE-485C-9D08-2AB4668525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125755"/>
              </p:ext>
            </p:extLst>
          </p:nvPr>
        </p:nvGraphicFramePr>
        <p:xfrm>
          <a:off x="2869565" y="1991499"/>
          <a:ext cx="5937250" cy="1094740"/>
        </p:xfrm>
        <a:graphic>
          <a:graphicData uri="http://schemas.openxmlformats.org/drawingml/2006/table">
            <a:tbl>
              <a:tblPr firstRow="1" firstCol="1" bandRow="1"/>
              <a:tblGrid>
                <a:gridCol w="741680">
                  <a:extLst>
                    <a:ext uri="{9D8B030D-6E8A-4147-A177-3AD203B41FA5}">
                      <a16:colId xmlns:a16="http://schemas.microsoft.com/office/drawing/2014/main" val="3938712320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765615102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1289270609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1445070915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4137676121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252776382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990292552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7568945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Tid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Parameter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I slice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4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851199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BetaOffset_div2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5623269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TcOffset_div2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-5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-4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036180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0059CA9B-B36D-4ED3-A243-17560D68B3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683034"/>
              </p:ext>
            </p:extLst>
          </p:nvPr>
        </p:nvGraphicFramePr>
        <p:xfrm>
          <a:off x="1916430" y="3686949"/>
          <a:ext cx="2807970" cy="1000760"/>
        </p:xfrm>
        <a:graphic>
          <a:graphicData uri="http://schemas.openxmlformats.org/drawingml/2006/table">
            <a:tbl>
              <a:tblPr firstRow="1" firstCol="1" bandRow="1"/>
              <a:tblGrid>
                <a:gridCol w="1550504">
                  <a:extLst>
                    <a:ext uri="{9D8B030D-6E8A-4147-A177-3AD203B41FA5}">
                      <a16:colId xmlns:a16="http://schemas.microsoft.com/office/drawing/2014/main" val="501888426"/>
                    </a:ext>
                  </a:extLst>
                </a:gridCol>
                <a:gridCol w="628733">
                  <a:extLst>
                    <a:ext uri="{9D8B030D-6E8A-4147-A177-3AD203B41FA5}">
                      <a16:colId xmlns:a16="http://schemas.microsoft.com/office/drawing/2014/main" val="2075085814"/>
                    </a:ext>
                  </a:extLst>
                </a:gridCol>
                <a:gridCol w="628733">
                  <a:extLst>
                    <a:ext uri="{9D8B030D-6E8A-4147-A177-3AD203B41FA5}">
                      <a16:colId xmlns:a16="http://schemas.microsoft.com/office/drawing/2014/main" val="2639059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Tid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Parameter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I slice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382323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BetaOffset_div2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108282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TcOffset_div2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60203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3AD93F5-33F8-4CE4-9A33-D063EB4130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232037"/>
              </p:ext>
            </p:extLst>
          </p:nvPr>
        </p:nvGraphicFramePr>
        <p:xfrm>
          <a:off x="7402830" y="3686949"/>
          <a:ext cx="2807970" cy="1000760"/>
        </p:xfrm>
        <a:graphic>
          <a:graphicData uri="http://schemas.openxmlformats.org/drawingml/2006/table">
            <a:tbl>
              <a:tblPr firstRow="1" firstCol="1" bandRow="1"/>
              <a:tblGrid>
                <a:gridCol w="1403985">
                  <a:extLst>
                    <a:ext uri="{9D8B030D-6E8A-4147-A177-3AD203B41FA5}">
                      <a16:colId xmlns:a16="http://schemas.microsoft.com/office/drawing/2014/main" val="1779852185"/>
                    </a:ext>
                  </a:extLst>
                </a:gridCol>
                <a:gridCol w="1403985">
                  <a:extLst>
                    <a:ext uri="{9D8B030D-6E8A-4147-A177-3AD203B41FA5}">
                      <a16:colId xmlns:a16="http://schemas.microsoft.com/office/drawing/2014/main" val="39263076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Tid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Parameter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I slice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718495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BetaOffset_div2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1193390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TcOffset_div2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-5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2344970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A7A5FE1E-AFB1-4483-8027-6824A68B542B}"/>
              </a:ext>
            </a:extLst>
          </p:cNvPr>
          <p:cNvSpPr txBox="1"/>
          <p:nvPr/>
        </p:nvSpPr>
        <p:spPr>
          <a:xfrm>
            <a:off x="2177415" y="3273683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DBF parameters for LD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C602380-2B72-410E-A2BA-FA154092747B}"/>
              </a:ext>
            </a:extLst>
          </p:cNvPr>
          <p:cNvSpPr txBox="1"/>
          <p:nvPr/>
        </p:nvSpPr>
        <p:spPr>
          <a:xfrm>
            <a:off x="7663815" y="3273683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DBF parameters for AI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023D406-D83B-4C95-ABD1-0DAE70C80727}"/>
              </a:ext>
            </a:extLst>
          </p:cNvPr>
          <p:cNvSpPr txBox="1"/>
          <p:nvPr/>
        </p:nvSpPr>
        <p:spPr>
          <a:xfrm>
            <a:off x="4659630" y="16002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DBF parameters for RA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2605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C421F3-480B-4FC0-B661-E37B977D5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62865"/>
            <a:ext cx="10515600" cy="963454"/>
          </a:xfrm>
        </p:spPr>
        <p:txBody>
          <a:bodyPr/>
          <a:lstStyle/>
          <a:p>
            <a:r>
              <a:rPr lang="en-US" altLang="zh-CN" dirty="0"/>
              <a:t>Test  Results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45F5A-92A7-4B78-97E7-F39D5DEC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26319"/>
            <a:ext cx="10972800" cy="57388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Anchor is VTM-15.0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B5C6FE7F-87CF-4FAE-AC0F-52119A9CA0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339111"/>
              </p:ext>
            </p:extLst>
          </p:nvPr>
        </p:nvGraphicFramePr>
        <p:xfrm>
          <a:off x="1295397" y="1600200"/>
          <a:ext cx="9144003" cy="2084070"/>
        </p:xfrm>
        <a:graphic>
          <a:graphicData uri="http://schemas.openxmlformats.org/drawingml/2006/table">
            <a:tbl>
              <a:tblPr/>
              <a:tblGrid>
                <a:gridCol w="831273">
                  <a:extLst>
                    <a:ext uri="{9D8B030D-6E8A-4147-A177-3AD203B41FA5}">
                      <a16:colId xmlns:a16="http://schemas.microsoft.com/office/drawing/2014/main" val="2625854449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1660000916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3421419976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2787998824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2626850861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1323558449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3638138358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4285873307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484812548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3982764087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1015809968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Random access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685519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 VTM-15.0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 VTM-15.0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73635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920613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-0.87%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550897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-0.83%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661757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-0.89%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866642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8605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87168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Overall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4387902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41612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-1.37%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-1.74%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2777389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95DD34F5-E98F-4150-89D6-F00333EE87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387187"/>
              </p:ext>
            </p:extLst>
          </p:nvPr>
        </p:nvGraphicFramePr>
        <p:xfrm>
          <a:off x="1295397" y="4256246"/>
          <a:ext cx="9144003" cy="2084070"/>
        </p:xfrm>
        <a:graphic>
          <a:graphicData uri="http://schemas.openxmlformats.org/drawingml/2006/table">
            <a:tbl>
              <a:tblPr/>
              <a:tblGrid>
                <a:gridCol w="831273">
                  <a:extLst>
                    <a:ext uri="{9D8B030D-6E8A-4147-A177-3AD203B41FA5}">
                      <a16:colId xmlns:a16="http://schemas.microsoft.com/office/drawing/2014/main" val="3720683803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2579239911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2887097488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4268227994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1517044158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2040098949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1785901413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1648912229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2690793578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385479311"/>
                    </a:ext>
                  </a:extLst>
                </a:gridCol>
                <a:gridCol w="831273">
                  <a:extLst>
                    <a:ext uri="{9D8B030D-6E8A-4147-A177-3AD203B41FA5}">
                      <a16:colId xmlns:a16="http://schemas.microsoft.com/office/drawing/2014/main" val="120487933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Low delay B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Low delay P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9744089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 VTM-15.0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 VTM-15.0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9585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7983468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6881940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668781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5482185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45538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0.19%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0.92%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07023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-0.55%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783764"/>
                  </a:ext>
                </a:extLst>
              </a:tr>
              <a:tr h="179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0.45%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0.45%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49047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-0.89%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0664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32969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252D12-EA1B-4574-9DBF-B20506C96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950" y="60685"/>
            <a:ext cx="10515600" cy="1028700"/>
          </a:xfrm>
        </p:spPr>
        <p:txBody>
          <a:bodyPr/>
          <a:lstStyle/>
          <a:p>
            <a:r>
              <a:rPr lang="en-US" altLang="zh-CN" dirty="0"/>
              <a:t>Internal remote expert viewing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7D0CE0C-60F3-4028-B82F-E0CB8D142E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033963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Follow the AG5 REV guidelines</a:t>
            </a:r>
          </a:p>
          <a:p>
            <a:pPr lvl="1"/>
            <a:r>
              <a:rPr lang="en-US" altLang="zh-CN" sz="1800" dirty="0"/>
              <a:t>Processed video sequences (PVS) are anonymized</a:t>
            </a:r>
          </a:p>
          <a:p>
            <a:pPr lvl="1"/>
            <a:r>
              <a:rPr lang="en-US" altLang="zh-CN" sz="1800" dirty="0"/>
              <a:t>Anchor and tested PVS are randomly arranged</a:t>
            </a:r>
          </a:p>
          <a:p>
            <a:pPr lvl="1"/>
            <a:r>
              <a:rPr lang="en-US" altLang="zh-CN" sz="1800" dirty="0"/>
              <a:t>Comparison category rating (CCR) with 4-grade scales</a:t>
            </a:r>
          </a:p>
          <a:p>
            <a:r>
              <a:rPr lang="en-US" altLang="zh-CN" sz="2000" dirty="0"/>
              <a:t>2 tests: VTM, ECM</a:t>
            </a:r>
          </a:p>
          <a:p>
            <a:r>
              <a:rPr lang="en-US" altLang="zh-CN" sz="2000" dirty="0"/>
              <a:t>14 test cells per test</a:t>
            </a:r>
          </a:p>
          <a:p>
            <a:pPr lvl="1"/>
            <a:r>
              <a:rPr lang="en-US" altLang="zh-CN" sz="1800" dirty="0"/>
              <a:t>7 sequences</a:t>
            </a:r>
          </a:p>
          <a:p>
            <a:pPr lvl="1"/>
            <a:r>
              <a:rPr lang="en-US" altLang="zh-CN" sz="1800" dirty="0"/>
              <a:t>2 rate points (QP 37, QP 42)</a:t>
            </a:r>
          </a:p>
          <a:p>
            <a:r>
              <a:rPr lang="en-US" altLang="zh-CN" sz="2000" dirty="0"/>
              <a:t>2 trapping test cells per test (A=B)</a:t>
            </a:r>
          </a:p>
          <a:p>
            <a:r>
              <a:rPr lang="en-US" altLang="zh-CN" sz="2000" dirty="0"/>
              <a:t>9 viewers and 8 valid scores</a:t>
            </a:r>
          </a:p>
          <a:p>
            <a:pPr lvl="1"/>
            <a:r>
              <a:rPr lang="en-US" altLang="zh-CN" sz="1800" dirty="0"/>
              <a:t>1 viewer fail on the trapping test cell</a:t>
            </a:r>
          </a:p>
          <a:p>
            <a:pPr lvl="1"/>
            <a:endParaRPr lang="en-US" altLang="zh-CN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D010765-FDBC-499F-8FC7-540A56377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800" y="2286000"/>
            <a:ext cx="295275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490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6E0A0C-379A-4C63-AA5C-E4C2DCF90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512" y="0"/>
            <a:ext cx="10515600" cy="1028700"/>
          </a:xfrm>
        </p:spPr>
        <p:txBody>
          <a:bodyPr/>
          <a:lstStyle/>
          <a:p>
            <a:r>
              <a:rPr lang="en-US" altLang="zh-CN" dirty="0"/>
              <a:t>Results of viewing tests</a:t>
            </a:r>
            <a:endParaRPr lang="zh-CN" altLang="en-US" dirty="0"/>
          </a:p>
        </p:txBody>
      </p:sp>
      <p:pic>
        <p:nvPicPr>
          <p:cNvPr id="4" name="Picture 29" descr="Chart&#10;&#10;Description automatically generated">
            <a:extLst>
              <a:ext uri="{FF2B5EF4-FFF2-40B4-BE49-F238E27FC236}">
                <a16:creationId xmlns:a16="http://schemas.microsoft.com/office/drawing/2014/main" id="{80072F7C-1D3A-451A-87DB-3C73F9581F0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3706152"/>
            <a:ext cx="5029200" cy="1817147"/>
          </a:xfrm>
          <a:prstGeom prst="rect">
            <a:avLst/>
          </a:prstGeom>
        </p:spPr>
      </p:pic>
      <p:pic>
        <p:nvPicPr>
          <p:cNvPr id="5" name="Picture 30" descr="Chart, box and whisker chart&#10;&#10;Description automatically generated">
            <a:extLst>
              <a:ext uri="{FF2B5EF4-FFF2-40B4-BE49-F238E27FC236}">
                <a16:creationId xmlns:a16="http://schemas.microsoft.com/office/drawing/2014/main" id="{15B6B04C-5DC3-4CCC-A9EF-3EF7764DE8C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553200" y="3657600"/>
            <a:ext cx="4800600" cy="18288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0A800951-6D58-42DC-99C8-51CEBD8075FD}"/>
              </a:ext>
            </a:extLst>
          </p:cNvPr>
          <p:cNvGrpSpPr/>
          <p:nvPr/>
        </p:nvGrpSpPr>
        <p:grpSpPr>
          <a:xfrm>
            <a:off x="152400" y="869271"/>
            <a:ext cx="11430000" cy="3474129"/>
            <a:chOff x="152400" y="1036792"/>
            <a:chExt cx="11430000" cy="347412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2619869-FF5F-4B27-98CD-92924CAD6E2C}"/>
                </a:ext>
              </a:extLst>
            </p:cNvPr>
            <p:cNvSpPr txBox="1"/>
            <p:nvPr/>
          </p:nvSpPr>
          <p:spPr>
            <a:xfrm>
              <a:off x="152400" y="1371600"/>
              <a:ext cx="5715000" cy="3139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/>
                <a:t>Using temporal layer dependent DBF setting equivalent to not using for 11 pairs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/>
                <a:t>Using temporal layer dependent DBF setting better than not using for 2 pairs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en-US" altLang="zh-CN" dirty="0"/>
                <a:t>AOV5 37, Kimono1 37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/>
                <a:t>Using temporal layer dependent DBF setting worse than not using for 1 pair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en-US" altLang="zh-CN" dirty="0"/>
                <a:t>Kimono1 42 but the confidence interval </a:t>
              </a:r>
              <a:r>
                <a:rPr lang="en-US" altLang="zh-CN" i="1" dirty="0"/>
                <a:t>crosses</a:t>
              </a:r>
              <a:r>
                <a:rPr lang="en-US" altLang="zh-CN" dirty="0"/>
                <a:t> the x-axis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zh-CN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zh-CN" altLang="en-US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58CA143-3EA2-47E0-95DD-8A130CE2DF78}"/>
                </a:ext>
              </a:extLst>
            </p:cNvPr>
            <p:cNvSpPr txBox="1"/>
            <p:nvPr/>
          </p:nvSpPr>
          <p:spPr>
            <a:xfrm>
              <a:off x="5867400" y="1371600"/>
              <a:ext cx="5715000" cy="2616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/>
                <a:t>Using temporal layer dependent DBF setting equivalent to not using for 9 pairs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/>
                <a:t>Using temporal layer dependent DBF setting better than not using for 4 pairs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en-US" altLang="zh-CN" dirty="0"/>
                <a:t>AOV5 37, BQTerrace 42, Johnny 42,redkayak 37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/>
                <a:t>Using temporal layer dependent DBF setting worse than not using for 1 pair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en-CA" altLang="zh-CN" dirty="0"/>
                <a:t>BQTerrace 37</a:t>
              </a:r>
              <a:endParaRPr lang="en-US" altLang="zh-CN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116CFE1-E3AC-4344-B83B-FCD4CDBD8C9B}"/>
                </a:ext>
              </a:extLst>
            </p:cNvPr>
            <p:cNvSpPr txBox="1"/>
            <p:nvPr/>
          </p:nvSpPr>
          <p:spPr>
            <a:xfrm>
              <a:off x="2898803" y="1036792"/>
              <a:ext cx="2057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VTM</a:t>
              </a:r>
              <a:endParaRPr lang="zh-CN" altLang="en-US" dirty="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2F26581-04A4-400B-BC6D-C6F0C4E6FF12}"/>
                </a:ext>
              </a:extLst>
            </p:cNvPr>
            <p:cNvSpPr txBox="1"/>
            <p:nvPr/>
          </p:nvSpPr>
          <p:spPr>
            <a:xfrm>
              <a:off x="8724900" y="1036792"/>
              <a:ext cx="2057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ECM</a:t>
              </a:r>
              <a:endParaRPr lang="zh-CN" altLang="en-US" dirty="0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E5E81E1-5054-49F9-AF36-A1EB055AFD91}"/>
              </a:ext>
            </a:extLst>
          </p:cNvPr>
          <p:cNvSpPr txBox="1"/>
          <p:nvPr/>
        </p:nvSpPr>
        <p:spPr>
          <a:xfrm>
            <a:off x="609600" y="5653921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Conclusion: In general </a:t>
            </a:r>
            <a:r>
              <a:rPr lang="en-US" altLang="zh-CN" sz="2000" b="1" dirty="0"/>
              <a:t>no visual difference </a:t>
            </a:r>
            <a:r>
              <a:rPr lang="en-US" altLang="zh-CN" sz="2000" dirty="0"/>
              <a:t>by using the temporal layer dependent DBF setting, in line with the report in JVET-Y0212</a:t>
            </a:r>
          </a:p>
        </p:txBody>
      </p:sp>
    </p:spTree>
    <p:extLst>
      <p:ext uri="{BB962C8B-B14F-4D97-AF65-F5344CB8AC3E}">
        <p14:creationId xmlns:p14="http://schemas.microsoft.com/office/powerpoint/2010/main" val="3177709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8854A1-0DC6-4727-AFC9-28B846F8C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0"/>
            <a:ext cx="10515600" cy="1028700"/>
          </a:xfrm>
        </p:spPr>
        <p:txBody>
          <a:bodyPr/>
          <a:lstStyle/>
          <a:p>
            <a:r>
              <a:rPr lang="en-US" altLang="zh-CN" dirty="0"/>
              <a:t>Objective metrics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3349D5-9308-41F0-ABD6-86554BDCE6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3657600" cy="4576763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Metrics</a:t>
            </a:r>
          </a:p>
          <a:p>
            <a:pPr lvl="1"/>
            <a:r>
              <a:rPr lang="en-US" altLang="zh-CN" sz="2000" dirty="0"/>
              <a:t>PSNR</a:t>
            </a:r>
          </a:p>
          <a:p>
            <a:pPr lvl="1"/>
            <a:r>
              <a:rPr lang="en-US" altLang="zh-CN" sz="2000" dirty="0"/>
              <a:t>SSIM</a:t>
            </a:r>
          </a:p>
          <a:p>
            <a:pPr lvl="1"/>
            <a:r>
              <a:rPr lang="en-US" altLang="zh-CN" sz="2000" dirty="0"/>
              <a:t>LPIPS-VGG</a:t>
            </a:r>
          </a:p>
          <a:p>
            <a:pPr lvl="1"/>
            <a:r>
              <a:rPr lang="en-US" altLang="zh-CN" sz="2000" dirty="0"/>
              <a:t>LPIPS-Squeeze</a:t>
            </a:r>
          </a:p>
          <a:p>
            <a:pPr lvl="1"/>
            <a:r>
              <a:rPr lang="en-US" altLang="zh-CN" sz="2000" dirty="0"/>
              <a:t>LPIPS-</a:t>
            </a:r>
            <a:r>
              <a:rPr lang="en-US" altLang="zh-CN" sz="2000" dirty="0" err="1"/>
              <a:t>AlexNet</a:t>
            </a:r>
            <a:endParaRPr lang="zh-CN" altLang="en-US" sz="2000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2DFDDC7-2BAA-4CC0-AE70-2439E1B860E8}"/>
              </a:ext>
            </a:extLst>
          </p:cNvPr>
          <p:cNvGrpSpPr/>
          <p:nvPr/>
        </p:nvGrpSpPr>
        <p:grpSpPr>
          <a:xfrm>
            <a:off x="4953000" y="1418129"/>
            <a:ext cx="6172200" cy="3618131"/>
            <a:chOff x="5410200" y="1411069"/>
            <a:chExt cx="6172200" cy="361813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F93D98B-4855-4C3E-B77C-F39C6A7692F3}"/>
                </a:ext>
              </a:extLst>
            </p:cNvPr>
            <p:cNvSpPr txBox="1"/>
            <p:nvPr/>
          </p:nvSpPr>
          <p:spPr>
            <a:xfrm>
              <a:off x="5410200" y="1411069"/>
              <a:ext cx="6172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Percentage of cases where using the temporal layer dependent DBF setting is better than not using</a:t>
              </a:r>
              <a:endParaRPr lang="zh-CN" altLang="en-US" dirty="0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47A8786-A0B4-445D-9A4A-79D0DD569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53200" y="2057400"/>
              <a:ext cx="3933825" cy="2971800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F87331C8-F714-4192-8DD1-E436248EB32B}"/>
              </a:ext>
            </a:extLst>
          </p:cNvPr>
          <p:cNvSpPr txBox="1"/>
          <p:nvPr/>
        </p:nvSpPr>
        <p:spPr>
          <a:xfrm>
            <a:off x="838200" y="5497925"/>
            <a:ext cx="777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A minor improvement of the objective quality in most of the cases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91026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C421F3-480B-4FC0-B661-E37B977D5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515600" cy="1028700"/>
          </a:xfrm>
        </p:spPr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C45F5A-92A7-4B78-97E7-F39D5DECC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33413"/>
            <a:ext cx="10972800" cy="48053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Encoder only settings on DBF control parameters for VTM is presented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0.74%, 0.32%, 0.55%, and 0.37% coding gains are achieved with similar encoding and decoding time for AI, RA, LDB, and LDP, respectively.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In general, no visual difference compared to anchor.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It is proposed to adopt the proposed method to VTM and to keep the DBF setting aligned in VTM and ECM.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Thanks Kwai for crosscheck</a:t>
            </a:r>
          </a:p>
        </p:txBody>
      </p:sp>
    </p:spTree>
    <p:extLst>
      <p:ext uri="{BB962C8B-B14F-4D97-AF65-F5344CB8AC3E}">
        <p14:creationId xmlns:p14="http://schemas.microsoft.com/office/powerpoint/2010/main" val="1688379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0C5F8C-8AB0-497F-920F-AB8B9AE94F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800"/>
            <a:ext cx="9144000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2518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16421</TotalTime>
  <Words>1772</Words>
  <Application>Microsoft Office PowerPoint</Application>
  <PresentationFormat>宽屏</PresentationFormat>
  <Paragraphs>698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等线</vt:lpstr>
      <vt:lpstr>Arial</vt:lpstr>
      <vt:lpstr>Calibri</vt:lpstr>
      <vt:lpstr>Times New Roman</vt:lpstr>
      <vt:lpstr>Wingdings</vt:lpstr>
      <vt:lpstr>Office Theme</vt:lpstr>
      <vt:lpstr>AHG10: Report of Deblocking filter setting for VTM   JVET-Y0085</vt:lpstr>
      <vt:lpstr>Summary</vt:lpstr>
      <vt:lpstr>Proposed Method</vt:lpstr>
      <vt:lpstr>Test  Results</vt:lpstr>
      <vt:lpstr>Internal remote expert viewing</vt:lpstr>
      <vt:lpstr>Results of viewing tests</vt:lpstr>
      <vt:lpstr>Objective metrics</vt:lpstr>
      <vt:lpstr>Conclusion</vt:lpstr>
      <vt:lpstr>Thanks</vt:lpstr>
      <vt:lpstr>Additional 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cauyeung(CheungAuyeung)</dc:creator>
  <cp:lastModifiedBy>HanZhang</cp:lastModifiedBy>
  <cp:revision>270</cp:revision>
  <dcterms:created xsi:type="dcterms:W3CDTF">2019-07-31T23:26:52Z</dcterms:created>
  <dcterms:modified xsi:type="dcterms:W3CDTF">2022-01-17T17:15:28Z</dcterms:modified>
</cp:coreProperties>
</file>