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3" r:id="rId4"/>
    <p:sldId id="264" r:id="rId5"/>
    <p:sldId id="259" r:id="rId6"/>
    <p:sldId id="262"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04" d="100"/>
          <a:sy n="104" d="100"/>
        </p:scale>
        <p:origin x="144" y="3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4D539A-6D9E-436B-B846-4513BE9096E5}"/>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7C4E2D0-D58A-4E6D-9237-1601635172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42CE6FE-2D29-474C-ADE4-EA408A72A040}"/>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855489FC-EF37-48E5-A249-8ADC7CFB00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FFA7C7C-0F1A-44DE-952D-05DC470741E2}"/>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3001404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DC6F3F-D03A-4640-8F65-82806BA0A10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A617B32-021B-405F-A07E-D726C916840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52216C1-8747-4711-BF1E-717FA03DA1A9}"/>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4FD23F5F-9292-4669-98FD-CB982BA14B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380B31-EEDB-4262-9E2A-AD4F8C23A284}"/>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3537042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5572049-02CC-412E-96A3-9FC7125104E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D138251-3405-409B-AE71-71EAC88D1E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780F02E-4A11-4AD0-9BB7-9057D654EEC1}"/>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1C4B3C8D-A3BA-4AA0-AE55-681F7D27B13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E41C9EA-2CE1-4266-9690-B6ACD51DE4D9}"/>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23211695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52E24C-FAFC-45E6-9AF6-31459A7236C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ED4848E-AD4B-410F-9F8D-97E5852CC6B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75609CD-44C0-4B3D-A46E-501CEDAE958E}"/>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55FE0AE3-5706-41EC-B7B5-76D5DD223A5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CAF25C6-64D7-4209-B7E0-35FC8FEF6BC0}"/>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288600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A3B153-76C4-4826-B73A-345D81FFB88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A07F23C-1974-47CF-85C0-DC0D846F2A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5FA31F8-5735-44B8-B98F-EA0DDC4A2270}"/>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7992511D-E603-4B28-818C-14CFEB090C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2CD2EF1-4771-4719-B334-334CE7B5CC93}"/>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2389211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97A8F2-6BD5-44F8-A0E0-1F1F0BFE459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BFF6AE3-A7A2-4AD4-925A-F4FC4BB550A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7792A235-4BD9-40C1-BA54-32A59347973E}"/>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398F5341-40D3-45DA-8F48-CD41E7BA2B1D}"/>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6" name="页脚占位符 5">
            <a:extLst>
              <a:ext uri="{FF2B5EF4-FFF2-40B4-BE49-F238E27FC236}">
                <a16:creationId xmlns:a16="http://schemas.microsoft.com/office/drawing/2014/main" id="{518ABC95-6ADC-4477-9FB3-D17CA93E03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2496D5B-D3C7-4F8F-AF83-8E7B93A7DE87}"/>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4106783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6564BC-49EC-43BC-95CD-7B2DE1AF301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4029312-2091-4A2F-A43B-DEF862CBA6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3D9E149-7577-42DB-9DBD-2A629687154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32426B7-312F-4B28-B7D0-711CC71605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AE3AB888-EE39-41EC-A93E-6994FC2734E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9C2EB157-7549-4290-8AF9-97E0BCFECCAF}"/>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8" name="页脚占位符 7">
            <a:extLst>
              <a:ext uri="{FF2B5EF4-FFF2-40B4-BE49-F238E27FC236}">
                <a16:creationId xmlns:a16="http://schemas.microsoft.com/office/drawing/2014/main" id="{989844F2-9152-4F6D-80BC-2D134762C3F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45FF07A-A6B2-4828-A145-64F9A6125FE7}"/>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945994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005812-ED2D-4F5B-828B-98043364F00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1E8354F-ABB5-4FFD-910F-25AAA0C7A0EB}"/>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4" name="页脚占位符 3">
            <a:extLst>
              <a:ext uri="{FF2B5EF4-FFF2-40B4-BE49-F238E27FC236}">
                <a16:creationId xmlns:a16="http://schemas.microsoft.com/office/drawing/2014/main" id="{4429A097-786B-4B99-B5AB-6B5C5E42D22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3D1ABD2-586F-4B93-A72F-B7580733B22F}"/>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1423778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05DED2D-FA1B-4ADD-8408-1E1BF01F293D}"/>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3" name="页脚占位符 2">
            <a:extLst>
              <a:ext uri="{FF2B5EF4-FFF2-40B4-BE49-F238E27FC236}">
                <a16:creationId xmlns:a16="http://schemas.microsoft.com/office/drawing/2014/main" id="{380CAC11-ACB0-42C8-B5BD-88C029BE5DA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74A3D10-146E-4A78-BDEE-10C870B97344}"/>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3518618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9FC908-6B40-4A5E-98A5-0216FD2F266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D7ED7CD-FCFA-4BC2-B38B-CCD3D8FBAA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A08F2066-AF8C-4685-BE8C-2CC38FFA24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6C809CA-DE0D-4119-82B1-681C4A0F88F9}"/>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6" name="页脚占位符 5">
            <a:extLst>
              <a:ext uri="{FF2B5EF4-FFF2-40B4-BE49-F238E27FC236}">
                <a16:creationId xmlns:a16="http://schemas.microsoft.com/office/drawing/2014/main" id="{4659280F-F939-4EF6-A1D8-F6801D7D6B1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A36C6A-4292-4AF2-B0E1-0C59789B9013}"/>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1851111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86B534-5C49-4569-8000-B0116B3CF62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83AA236-7945-43C1-AB8F-8D453C40AA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ECCFF4D-7257-4FFB-9422-76DDF6A3C2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ABB5074-A633-48D5-AA24-73FC66E676F2}"/>
              </a:ext>
            </a:extLst>
          </p:cNvPr>
          <p:cNvSpPr>
            <a:spLocks noGrp="1"/>
          </p:cNvSpPr>
          <p:nvPr>
            <p:ph type="dt" sz="half" idx="10"/>
          </p:nvPr>
        </p:nvSpPr>
        <p:spPr/>
        <p:txBody>
          <a:bodyPr/>
          <a:lstStyle/>
          <a:p>
            <a:fld id="{6DE9B4DF-FF45-40EB-B562-B72E8A51FA76}" type="datetimeFigureOut">
              <a:rPr lang="zh-CN" altLang="en-US" smtClean="0"/>
              <a:t>2022/1/6</a:t>
            </a:fld>
            <a:endParaRPr lang="zh-CN" altLang="en-US"/>
          </a:p>
        </p:txBody>
      </p:sp>
      <p:sp>
        <p:nvSpPr>
          <p:cNvPr id="6" name="页脚占位符 5">
            <a:extLst>
              <a:ext uri="{FF2B5EF4-FFF2-40B4-BE49-F238E27FC236}">
                <a16:creationId xmlns:a16="http://schemas.microsoft.com/office/drawing/2014/main" id="{3A06E934-483F-43F4-9EF2-75DBEC85CE4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7EA4B9F-28C2-4E60-B57D-F7179ED060B3}"/>
              </a:ext>
            </a:extLst>
          </p:cNvPr>
          <p:cNvSpPr>
            <a:spLocks noGrp="1"/>
          </p:cNvSpPr>
          <p:nvPr>
            <p:ph type="sldNum" sz="quarter" idx="12"/>
          </p:nvPr>
        </p:nvSpPr>
        <p:spPr/>
        <p:txBody>
          <a:body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2556250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82C5B3C-7309-47B9-AC25-977260E787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B35EF6A7-414C-4608-B88E-66AB8D6633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5253900-F40B-4C38-B731-29E48F0443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E9B4DF-FF45-40EB-B562-B72E8A51FA76}" type="datetimeFigureOut">
              <a:rPr lang="zh-CN" altLang="en-US" smtClean="0"/>
              <a:t>2022/1/6</a:t>
            </a:fld>
            <a:endParaRPr lang="zh-CN" altLang="en-US"/>
          </a:p>
        </p:txBody>
      </p:sp>
      <p:sp>
        <p:nvSpPr>
          <p:cNvPr id="5" name="页脚占位符 4">
            <a:extLst>
              <a:ext uri="{FF2B5EF4-FFF2-40B4-BE49-F238E27FC236}">
                <a16:creationId xmlns:a16="http://schemas.microsoft.com/office/drawing/2014/main" id="{9BC531C4-CD53-4577-AB90-4F22B44F1D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61FC3AC-FA25-4466-862B-82FC99DA5F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53B742-6C4D-417D-A971-E681EBFE992D}" type="slidenum">
              <a:rPr lang="zh-CN" altLang="en-US" smtClean="0"/>
              <a:t>‹#›</a:t>
            </a:fld>
            <a:endParaRPr lang="zh-CN" altLang="en-US"/>
          </a:p>
        </p:txBody>
      </p:sp>
    </p:spTree>
    <p:extLst>
      <p:ext uri="{BB962C8B-B14F-4D97-AF65-F5344CB8AC3E}">
        <p14:creationId xmlns:p14="http://schemas.microsoft.com/office/powerpoint/2010/main" val="4054385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A89295-4C33-438B-9A2A-E8D96C2A102D}"/>
              </a:ext>
            </a:extLst>
          </p:cNvPr>
          <p:cNvSpPr>
            <a:spLocks noGrp="1"/>
          </p:cNvSpPr>
          <p:nvPr>
            <p:ph type="ctrTitle"/>
          </p:nvPr>
        </p:nvSpPr>
        <p:spPr>
          <a:xfrm>
            <a:off x="1524000" y="1536362"/>
            <a:ext cx="9144000" cy="2387600"/>
          </a:xfrm>
        </p:spPr>
        <p:txBody>
          <a:bodyPr>
            <a:normAutofit/>
          </a:bodyPr>
          <a:lstStyle/>
          <a:p>
            <a:r>
              <a:rPr lang="en-US" altLang="zh-CN" sz="4000" dirty="0"/>
              <a:t>Update on Ali266, the optimized VVC encoder implementation by Alibaba</a:t>
            </a:r>
            <a:endParaRPr lang="zh-CN" altLang="en-US" sz="4000" dirty="0"/>
          </a:p>
        </p:txBody>
      </p:sp>
      <p:sp>
        <p:nvSpPr>
          <p:cNvPr id="3" name="副标题 2">
            <a:extLst>
              <a:ext uri="{FF2B5EF4-FFF2-40B4-BE49-F238E27FC236}">
                <a16:creationId xmlns:a16="http://schemas.microsoft.com/office/drawing/2014/main" id="{EAA56D15-1C12-4F8A-98F0-D205A7159EDA}"/>
              </a:ext>
            </a:extLst>
          </p:cNvPr>
          <p:cNvSpPr>
            <a:spLocks noGrp="1"/>
          </p:cNvSpPr>
          <p:nvPr>
            <p:ph type="subTitle" idx="1"/>
          </p:nvPr>
        </p:nvSpPr>
        <p:spPr>
          <a:xfrm>
            <a:off x="731241" y="4079875"/>
            <a:ext cx="10729519" cy="1655762"/>
          </a:xfrm>
        </p:spPr>
        <p:txBody>
          <a:bodyPr anchor="b" anchorCtr="0"/>
          <a:lstStyle/>
          <a:p>
            <a:r>
              <a:rPr lang="en-US" altLang="zh-CN" dirty="0"/>
              <a:t>X. Dong, S. Fang, Z. Huang, J. Liu, S. Xu, R. Yang, L. Yu, J. Chen, R.-L. Liao, Y. Ye</a:t>
            </a:r>
          </a:p>
          <a:p>
            <a:r>
              <a:rPr lang="en-US" altLang="zh-CN" dirty="0"/>
              <a:t>Alibaba</a:t>
            </a:r>
            <a:endParaRPr lang="zh-CN" altLang="en-US" dirty="0"/>
          </a:p>
        </p:txBody>
      </p:sp>
      <p:sp>
        <p:nvSpPr>
          <p:cNvPr id="4" name="文本框 3">
            <a:extLst>
              <a:ext uri="{FF2B5EF4-FFF2-40B4-BE49-F238E27FC236}">
                <a16:creationId xmlns:a16="http://schemas.microsoft.com/office/drawing/2014/main" id="{E6AF98D2-764A-41DC-9053-98DC665E49DD}"/>
              </a:ext>
            </a:extLst>
          </p:cNvPr>
          <p:cNvSpPr txBox="1"/>
          <p:nvPr/>
        </p:nvSpPr>
        <p:spPr>
          <a:xfrm>
            <a:off x="110837" y="860753"/>
            <a:ext cx="2642532" cy="523220"/>
          </a:xfrm>
          <a:prstGeom prst="rect">
            <a:avLst/>
          </a:prstGeom>
          <a:noFill/>
        </p:spPr>
        <p:txBody>
          <a:bodyPr wrap="square" rtlCol="0">
            <a:spAutoFit/>
          </a:bodyPr>
          <a:lstStyle/>
          <a:p>
            <a:pPr algn="ctr"/>
            <a:r>
              <a:rPr lang="en-US" altLang="zh-CN" sz="2800" dirty="0"/>
              <a:t>JVET-Y0066</a:t>
            </a:r>
            <a:endParaRPr lang="zh-CN" altLang="en-US" sz="2800" dirty="0"/>
          </a:p>
        </p:txBody>
      </p:sp>
    </p:spTree>
    <p:extLst>
      <p:ext uri="{BB962C8B-B14F-4D97-AF65-F5344CB8AC3E}">
        <p14:creationId xmlns:p14="http://schemas.microsoft.com/office/powerpoint/2010/main" val="1009153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70B9DA-7194-4657-BEF1-5B90FF7CE183}"/>
              </a:ext>
            </a:extLst>
          </p:cNvPr>
          <p:cNvSpPr>
            <a:spLocks noGrp="1"/>
          </p:cNvSpPr>
          <p:nvPr>
            <p:ph type="title"/>
          </p:nvPr>
        </p:nvSpPr>
        <p:spPr/>
        <p:txBody>
          <a:bodyPr/>
          <a:lstStyle/>
          <a:p>
            <a:r>
              <a:rPr lang="en-US" altLang="zh-CN" dirty="0"/>
              <a:t>Ali266 review</a:t>
            </a:r>
            <a:endParaRPr lang="zh-CN" altLang="en-US" dirty="0"/>
          </a:p>
        </p:txBody>
      </p:sp>
      <p:sp>
        <p:nvSpPr>
          <p:cNvPr id="3" name="内容占位符 2">
            <a:extLst>
              <a:ext uri="{FF2B5EF4-FFF2-40B4-BE49-F238E27FC236}">
                <a16:creationId xmlns:a16="http://schemas.microsoft.com/office/drawing/2014/main" id="{283A2BD7-7F88-4E11-ADB2-8C81B9DF5B0F}"/>
              </a:ext>
            </a:extLst>
          </p:cNvPr>
          <p:cNvSpPr>
            <a:spLocks noGrp="1"/>
          </p:cNvSpPr>
          <p:nvPr>
            <p:ph idx="1"/>
          </p:nvPr>
        </p:nvSpPr>
        <p:spPr/>
        <p:txBody>
          <a:bodyPr/>
          <a:lstStyle/>
          <a:p>
            <a:r>
              <a:rPr lang="en-US" altLang="zh-CN" dirty="0"/>
              <a:t>Ali266, a software VVC encoder implementation developed by Alibaba</a:t>
            </a:r>
          </a:p>
          <a:p>
            <a:pPr lvl="1"/>
            <a:r>
              <a:rPr lang="en-US" altLang="zh-CN" dirty="0"/>
              <a:t>first presented in JVET-W0127</a:t>
            </a:r>
          </a:p>
          <a:p>
            <a:pPr lvl="1"/>
            <a:r>
              <a:rPr lang="en-US" altLang="zh-CN" dirty="0"/>
              <a:t>supporting two presets, with its fast preset aimed at real-time encoding applications</a:t>
            </a:r>
          </a:p>
          <a:p>
            <a:pPr lvl="1"/>
            <a:r>
              <a:rPr lang="en-US" altLang="zh-CN" dirty="0"/>
              <a:t>achieving real-time encoding (37.7 fps) for 720p sequences in JVET-W0127</a:t>
            </a:r>
          </a:p>
          <a:p>
            <a:pPr lvl="1"/>
            <a:r>
              <a:rPr lang="en-US" altLang="zh-CN" dirty="0"/>
              <a:t>further improvement that 8-bit real-time encoding (36.3 fps) of HD content was accomplished in JVET-X0104</a:t>
            </a:r>
            <a:endParaRPr lang="zh-CN" altLang="en-US" dirty="0"/>
          </a:p>
        </p:txBody>
      </p:sp>
    </p:spTree>
    <p:extLst>
      <p:ext uri="{BB962C8B-B14F-4D97-AF65-F5344CB8AC3E}">
        <p14:creationId xmlns:p14="http://schemas.microsoft.com/office/powerpoint/2010/main" val="3730268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70B9DA-7194-4657-BEF1-5B90FF7CE183}"/>
              </a:ext>
            </a:extLst>
          </p:cNvPr>
          <p:cNvSpPr>
            <a:spLocks noGrp="1"/>
          </p:cNvSpPr>
          <p:nvPr>
            <p:ph type="title"/>
          </p:nvPr>
        </p:nvSpPr>
        <p:spPr/>
        <p:txBody>
          <a:bodyPr/>
          <a:lstStyle/>
          <a:p>
            <a:r>
              <a:rPr lang="en-US" altLang="zh-CN" dirty="0"/>
              <a:t>Main </a:t>
            </a:r>
            <a:r>
              <a:rPr lang="en-US" altLang="zh-CN" dirty="0" err="1"/>
              <a:t>chenges</a:t>
            </a:r>
            <a:r>
              <a:rPr lang="en-US" altLang="zh-CN" dirty="0"/>
              <a:t> since JVET-X0104</a:t>
            </a:r>
            <a:endParaRPr lang="zh-CN" altLang="en-US" dirty="0"/>
          </a:p>
        </p:txBody>
      </p:sp>
      <p:sp>
        <p:nvSpPr>
          <p:cNvPr id="3" name="内容占位符 2">
            <a:extLst>
              <a:ext uri="{FF2B5EF4-FFF2-40B4-BE49-F238E27FC236}">
                <a16:creationId xmlns:a16="http://schemas.microsoft.com/office/drawing/2014/main" id="{283A2BD7-7F88-4E11-ADB2-8C81B9DF5B0F}"/>
              </a:ext>
            </a:extLst>
          </p:cNvPr>
          <p:cNvSpPr>
            <a:spLocks noGrp="1"/>
          </p:cNvSpPr>
          <p:nvPr>
            <p:ph idx="1"/>
          </p:nvPr>
        </p:nvSpPr>
        <p:spPr/>
        <p:txBody>
          <a:bodyPr>
            <a:normAutofit/>
          </a:bodyPr>
          <a:lstStyle/>
          <a:p>
            <a:pPr lvl="0" hangingPunct="0"/>
            <a:r>
              <a:rPr lang="en-CA" altLang="zh-CN" dirty="0"/>
              <a:t>More fast encoding algorithms suitable for VVC encoder were employed. </a:t>
            </a:r>
            <a:endParaRPr lang="zh-CN" altLang="zh-CN" dirty="0"/>
          </a:p>
          <a:p>
            <a:pPr lvl="0" hangingPunct="0"/>
            <a:r>
              <a:rPr lang="en-CA" altLang="zh-CN" dirty="0"/>
              <a:t>More extensive SIMD instructions were used to reduce the required clock cycles, especially for the 10-bit internal bit depth. </a:t>
            </a:r>
            <a:endParaRPr lang="zh-CN" altLang="zh-CN" dirty="0"/>
          </a:p>
          <a:p>
            <a:pPr lvl="0" hangingPunct="0"/>
            <a:r>
              <a:rPr lang="en-CA" altLang="zh-CN" dirty="0"/>
              <a:t>Reduced memory consumption and improved memory access efficiency.</a:t>
            </a:r>
            <a:endParaRPr lang="zh-CN" altLang="zh-CN" dirty="0"/>
          </a:p>
          <a:p>
            <a:pPr lvl="0" hangingPunct="0"/>
            <a:r>
              <a:rPr lang="en-CA" altLang="zh-CN" dirty="0"/>
              <a:t>Better support of parallel encoding to reduce CPU idle time.</a:t>
            </a:r>
            <a:endParaRPr lang="zh-CN" altLang="zh-CN" dirty="0"/>
          </a:p>
          <a:p>
            <a:pPr lvl="0" hangingPunct="0"/>
            <a:r>
              <a:rPr lang="en-CA" altLang="zh-CN" dirty="0"/>
              <a:t>More predefined quality/speed </a:t>
            </a:r>
            <a:r>
              <a:rPr lang="en-CA" altLang="zh-CN" dirty="0" err="1"/>
              <a:t>presets</a:t>
            </a:r>
            <a:r>
              <a:rPr lang="en-CA" altLang="zh-CN" dirty="0"/>
              <a:t> to meet different application needs. </a:t>
            </a:r>
            <a:endParaRPr lang="zh-CN" altLang="zh-CN" dirty="0"/>
          </a:p>
        </p:txBody>
      </p:sp>
    </p:spTree>
    <p:extLst>
      <p:ext uri="{BB962C8B-B14F-4D97-AF65-F5344CB8AC3E}">
        <p14:creationId xmlns:p14="http://schemas.microsoft.com/office/powerpoint/2010/main" val="3285754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70B9DA-7194-4657-BEF1-5B90FF7CE183}"/>
              </a:ext>
            </a:extLst>
          </p:cNvPr>
          <p:cNvSpPr>
            <a:spLocks noGrp="1"/>
          </p:cNvSpPr>
          <p:nvPr>
            <p:ph type="title"/>
          </p:nvPr>
        </p:nvSpPr>
        <p:spPr/>
        <p:txBody>
          <a:bodyPr>
            <a:normAutofit/>
          </a:bodyPr>
          <a:lstStyle/>
          <a:p>
            <a:r>
              <a:rPr lang="en-US" altLang="zh-CN" sz="3200" dirty="0"/>
              <a:t>Real-time encoding performance of Ali266</a:t>
            </a:r>
            <a:endParaRPr lang="zh-CN" altLang="en-US" sz="3200" dirty="0"/>
          </a:p>
        </p:txBody>
      </p:sp>
      <p:graphicFrame>
        <p:nvGraphicFramePr>
          <p:cNvPr id="6" name="表格 5">
            <a:extLst>
              <a:ext uri="{FF2B5EF4-FFF2-40B4-BE49-F238E27FC236}">
                <a16:creationId xmlns:a16="http://schemas.microsoft.com/office/drawing/2014/main" id="{B2FD1679-6BC2-4983-BEC5-E28FEA77FA88}"/>
              </a:ext>
            </a:extLst>
          </p:cNvPr>
          <p:cNvGraphicFramePr>
            <a:graphicFrameLocks noGrp="1"/>
          </p:cNvGraphicFramePr>
          <p:nvPr>
            <p:extLst>
              <p:ext uri="{D42A27DB-BD31-4B8C-83A1-F6EECF244321}">
                <p14:modId xmlns:p14="http://schemas.microsoft.com/office/powerpoint/2010/main" val="746229978"/>
              </p:ext>
            </p:extLst>
          </p:nvPr>
        </p:nvGraphicFramePr>
        <p:xfrm>
          <a:off x="177217" y="1568384"/>
          <a:ext cx="11837565" cy="4127519"/>
        </p:xfrm>
        <a:graphic>
          <a:graphicData uri="http://schemas.openxmlformats.org/drawingml/2006/table">
            <a:tbl>
              <a:tblPr firstRow="1" firstCol="1" bandRow="1">
                <a:tableStyleId>{5C22544A-7EE6-4342-B048-85BDC9FD1C3A}</a:tableStyleId>
              </a:tblPr>
              <a:tblGrid>
                <a:gridCol w="1304500">
                  <a:extLst>
                    <a:ext uri="{9D8B030D-6E8A-4147-A177-3AD203B41FA5}">
                      <a16:colId xmlns:a16="http://schemas.microsoft.com/office/drawing/2014/main" val="1058001248"/>
                    </a:ext>
                  </a:extLst>
                </a:gridCol>
                <a:gridCol w="1169551">
                  <a:extLst>
                    <a:ext uri="{9D8B030D-6E8A-4147-A177-3AD203B41FA5}">
                      <a16:colId xmlns:a16="http://schemas.microsoft.com/office/drawing/2014/main" val="223599209"/>
                    </a:ext>
                  </a:extLst>
                </a:gridCol>
                <a:gridCol w="1171919">
                  <a:extLst>
                    <a:ext uri="{9D8B030D-6E8A-4147-A177-3AD203B41FA5}">
                      <a16:colId xmlns:a16="http://schemas.microsoft.com/office/drawing/2014/main" val="2607931272"/>
                    </a:ext>
                  </a:extLst>
                </a:gridCol>
                <a:gridCol w="1171919">
                  <a:extLst>
                    <a:ext uri="{9D8B030D-6E8A-4147-A177-3AD203B41FA5}">
                      <a16:colId xmlns:a16="http://schemas.microsoft.com/office/drawing/2014/main" val="1332422710"/>
                    </a:ext>
                  </a:extLst>
                </a:gridCol>
                <a:gridCol w="1169551">
                  <a:extLst>
                    <a:ext uri="{9D8B030D-6E8A-4147-A177-3AD203B41FA5}">
                      <a16:colId xmlns:a16="http://schemas.microsoft.com/office/drawing/2014/main" val="2151456466"/>
                    </a:ext>
                  </a:extLst>
                </a:gridCol>
                <a:gridCol w="1174287">
                  <a:extLst>
                    <a:ext uri="{9D8B030D-6E8A-4147-A177-3AD203B41FA5}">
                      <a16:colId xmlns:a16="http://schemas.microsoft.com/office/drawing/2014/main" val="2831514511"/>
                    </a:ext>
                  </a:extLst>
                </a:gridCol>
                <a:gridCol w="1174287">
                  <a:extLst>
                    <a:ext uri="{9D8B030D-6E8A-4147-A177-3AD203B41FA5}">
                      <a16:colId xmlns:a16="http://schemas.microsoft.com/office/drawing/2014/main" val="3429042807"/>
                    </a:ext>
                  </a:extLst>
                </a:gridCol>
                <a:gridCol w="1169551">
                  <a:extLst>
                    <a:ext uri="{9D8B030D-6E8A-4147-A177-3AD203B41FA5}">
                      <a16:colId xmlns:a16="http://schemas.microsoft.com/office/drawing/2014/main" val="1286577105"/>
                    </a:ext>
                  </a:extLst>
                </a:gridCol>
                <a:gridCol w="1169551">
                  <a:extLst>
                    <a:ext uri="{9D8B030D-6E8A-4147-A177-3AD203B41FA5}">
                      <a16:colId xmlns:a16="http://schemas.microsoft.com/office/drawing/2014/main" val="2979323358"/>
                    </a:ext>
                  </a:extLst>
                </a:gridCol>
                <a:gridCol w="1162449">
                  <a:extLst>
                    <a:ext uri="{9D8B030D-6E8A-4147-A177-3AD203B41FA5}">
                      <a16:colId xmlns:a16="http://schemas.microsoft.com/office/drawing/2014/main" val="3590171828"/>
                    </a:ext>
                  </a:extLst>
                </a:gridCol>
              </a:tblGrid>
              <a:tr h="487407">
                <a:tc rowSpan="3">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Class</a:t>
                      </a:r>
                      <a:endParaRPr lang="zh-CN" sz="1800">
                        <a:effectLst/>
                        <a:latin typeface="Times New Roman" panose="02020603050405020304" pitchFamily="18" charset="0"/>
                        <a:ea typeface="等线" panose="02010600030101010101" pitchFamily="2" charset="-122"/>
                      </a:endParaRPr>
                    </a:p>
                  </a:txBody>
                  <a:tcPr marL="9525" marR="9525" marT="9525" marB="9525" anchor="ctr"/>
                </a:tc>
                <a:tc gridSpan="9">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dirty="0">
                          <a:effectLst/>
                        </a:rPr>
                        <a:t>RA</a:t>
                      </a:r>
                      <a:endParaRPr lang="zh-CN" sz="1800" dirty="0">
                        <a:effectLst/>
                        <a:latin typeface="Times New Roman" panose="02020603050405020304" pitchFamily="18" charset="0"/>
                        <a:ea typeface="等线" panose="02010600030101010101" pitchFamily="2" charset="-122"/>
                      </a:endParaRPr>
                    </a:p>
                  </a:txBody>
                  <a:tcPr marL="9525" marR="9525" marT="9525" marB="9525"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65073314"/>
                  </a:ext>
                </a:extLst>
              </a:tr>
              <a:tr h="640030">
                <a:tc vMerge="1">
                  <a:txBody>
                    <a:bodyPr/>
                    <a:lstStyle/>
                    <a:p>
                      <a:endParaRPr lang="zh-CN" altLang="en-US"/>
                    </a:p>
                  </a:txBody>
                  <a:tcPr/>
                </a:tc>
                <a:tc gridSpan="3">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JVET-W0127</a:t>
                      </a:r>
                      <a:endParaRPr lang="zh-CN" sz="1800">
                        <a:effectLst/>
                      </a:endParaRPr>
                    </a:p>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zh-CN" sz="1800">
                          <a:effectLst/>
                        </a:rPr>
                        <a:t>（</a:t>
                      </a:r>
                      <a:r>
                        <a:rPr lang="en-US" sz="1800">
                          <a:effectLst/>
                        </a:rPr>
                        <a:t>Internal bit-depth = 8</a:t>
                      </a:r>
                      <a:r>
                        <a:rPr lang="zh-CN" sz="1800">
                          <a:effectLst/>
                        </a:rPr>
                        <a:t>）</a:t>
                      </a:r>
                      <a:endParaRPr lang="zh-CN" sz="1800">
                        <a:effectLst/>
                        <a:latin typeface="Times New Roman" panose="02020603050405020304" pitchFamily="18" charset="0"/>
                        <a:ea typeface="等线" panose="02010600030101010101" pitchFamily="2" charset="-122"/>
                      </a:endParaRPr>
                    </a:p>
                  </a:txBody>
                  <a:tcPr marL="9525" marR="9525" marT="9525" marB="9525" anchor="ctr"/>
                </a:tc>
                <a:tc hMerge="1">
                  <a:txBody>
                    <a:bodyPr/>
                    <a:lstStyle/>
                    <a:p>
                      <a:endParaRPr lang="zh-CN" altLang="en-US"/>
                    </a:p>
                  </a:txBody>
                  <a:tcPr/>
                </a:tc>
                <a:tc hMerge="1">
                  <a:txBody>
                    <a:bodyPr/>
                    <a:lstStyle/>
                    <a:p>
                      <a:endParaRPr lang="zh-CN" altLang="en-US"/>
                    </a:p>
                  </a:txBody>
                  <a:tcPr/>
                </a:tc>
                <a:tc gridSpan="3">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JVET-X0104</a:t>
                      </a:r>
                      <a:endParaRPr lang="zh-CN" sz="1800">
                        <a:effectLst/>
                      </a:endParaRPr>
                    </a:p>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zh-CN" sz="1800">
                          <a:effectLst/>
                        </a:rPr>
                        <a:t>（</a:t>
                      </a:r>
                      <a:r>
                        <a:rPr lang="en-US" sz="1800">
                          <a:effectLst/>
                        </a:rPr>
                        <a:t>Internal bit-depth = 8</a:t>
                      </a:r>
                      <a:r>
                        <a:rPr lang="zh-CN" sz="1800">
                          <a:effectLst/>
                        </a:rPr>
                        <a:t>）</a:t>
                      </a:r>
                      <a:endParaRPr lang="zh-CN" sz="1800">
                        <a:effectLst/>
                        <a:latin typeface="Times New Roman" panose="02020603050405020304" pitchFamily="18" charset="0"/>
                        <a:ea typeface="等线" panose="02010600030101010101" pitchFamily="2" charset="-122"/>
                      </a:endParaRPr>
                    </a:p>
                  </a:txBody>
                  <a:tcPr marL="9525" marR="9525" marT="9525" marB="9525" anchor="ctr"/>
                </a:tc>
                <a:tc hMerge="1">
                  <a:txBody>
                    <a:bodyPr/>
                    <a:lstStyle/>
                    <a:p>
                      <a:endParaRPr lang="zh-CN" altLang="en-US"/>
                    </a:p>
                  </a:txBody>
                  <a:tcPr/>
                </a:tc>
                <a:tc hMerge="1">
                  <a:txBody>
                    <a:bodyPr/>
                    <a:lstStyle/>
                    <a:p>
                      <a:endParaRPr lang="zh-CN" altLang="en-US"/>
                    </a:p>
                  </a:txBody>
                  <a:tcPr/>
                </a:tc>
                <a:tc gridSpan="3">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JVET-Y0066</a:t>
                      </a:r>
                      <a:endParaRPr lang="zh-CN" sz="1800">
                        <a:effectLst/>
                      </a:endParaRPr>
                    </a:p>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zh-CN" sz="1800">
                          <a:effectLst/>
                        </a:rPr>
                        <a:t>（</a:t>
                      </a:r>
                      <a:r>
                        <a:rPr lang="en-US" sz="1800">
                          <a:effectLst/>
                        </a:rPr>
                        <a:t>Internal bit-depth = 10</a:t>
                      </a:r>
                      <a:r>
                        <a:rPr lang="zh-CN" sz="1800">
                          <a:effectLst/>
                        </a:rPr>
                        <a:t>）</a:t>
                      </a:r>
                      <a:endParaRPr lang="zh-CN" sz="1800">
                        <a:effectLst/>
                        <a:latin typeface="Times New Roman" panose="02020603050405020304" pitchFamily="18" charset="0"/>
                        <a:ea typeface="等线" panose="02010600030101010101" pitchFamily="2" charset="-122"/>
                      </a:endParaRPr>
                    </a:p>
                  </a:txBody>
                  <a:tcPr marL="9525" marR="9525" marT="9525" marB="9525"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123871538"/>
                  </a:ext>
                </a:extLst>
              </a:tr>
              <a:tr h="487407">
                <a:tc vMerge="1">
                  <a:txBody>
                    <a:bodyPr/>
                    <a:lstStyle/>
                    <a:p>
                      <a:endParaRPr lang="zh-CN" altLang="en-US"/>
                    </a:p>
                  </a:txBody>
                  <a:tcP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YUV-PSNR</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YUV-SSIM</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Speed (fps)</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YUV-PSNR</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YUV-SSIM</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Speed (fps)</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YUV-PSNR</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YUV-SSIM</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800">
                          <a:effectLst/>
                        </a:rPr>
                        <a:t>Speed (fps)</a:t>
                      </a:r>
                      <a:endParaRPr lang="zh-CN" sz="1800">
                        <a:effectLst/>
                        <a:latin typeface="Times New Roman" panose="02020603050405020304" pitchFamily="18" charset="0"/>
                        <a:ea typeface="等线" panose="02010600030101010101" pitchFamily="2" charset="-122"/>
                      </a:endParaRPr>
                    </a:p>
                  </a:txBody>
                  <a:tcPr marL="9525" marR="9525" marT="9525" marB="9525" anchor="ctr"/>
                </a:tc>
                <a:extLst>
                  <a:ext uri="{0D108BD9-81ED-4DB2-BD59-A6C34878D82A}">
                    <a16:rowId xmlns:a16="http://schemas.microsoft.com/office/drawing/2014/main" val="4061083152"/>
                  </a:ext>
                </a:extLst>
              </a:tr>
              <a:tr h="546487">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1920x1080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-34.99%</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-39.59%</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19.99</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-40.58%</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-43.00%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39.13</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-43.90%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-44.84%</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800">
                          <a:effectLst/>
                        </a:rPr>
                        <a:t>34.30</a:t>
                      </a:r>
                      <a:endParaRPr lang="zh-CN" sz="1800">
                        <a:effectLst/>
                        <a:latin typeface="Times New Roman" panose="02020603050405020304" pitchFamily="18" charset="0"/>
                        <a:ea typeface="等线" panose="02010600030101010101" pitchFamily="2" charset="-122"/>
                      </a:endParaRPr>
                    </a:p>
                  </a:txBody>
                  <a:tcPr marL="9525" marR="9525" marT="9525" marB="9525" anchor="ctr"/>
                </a:tc>
                <a:extLst>
                  <a:ext uri="{0D108BD9-81ED-4DB2-BD59-A6C34878D82A}">
                    <a16:rowId xmlns:a16="http://schemas.microsoft.com/office/drawing/2014/main" val="1354738613"/>
                  </a:ext>
                </a:extLst>
              </a:tr>
              <a:tr h="487407">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1080x1920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-36.58%</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-37.06%</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18.61</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-36.86%</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-40.69%</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33.46</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-40.52%</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-42.39%</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800">
                          <a:effectLst/>
                        </a:rPr>
                        <a:t>30.62</a:t>
                      </a:r>
                      <a:endParaRPr lang="zh-CN" sz="1800">
                        <a:effectLst/>
                        <a:latin typeface="Times New Roman" panose="02020603050405020304" pitchFamily="18" charset="0"/>
                        <a:ea typeface="等线" panose="02010600030101010101" pitchFamily="2" charset="-122"/>
                      </a:endParaRPr>
                    </a:p>
                  </a:txBody>
                  <a:tcPr marL="9525" marR="9525" marT="9525" marB="9525" anchor="ctr"/>
                </a:tc>
                <a:extLst>
                  <a:ext uri="{0D108BD9-81ED-4DB2-BD59-A6C34878D82A}">
                    <a16:rowId xmlns:a16="http://schemas.microsoft.com/office/drawing/2014/main" val="760238823"/>
                  </a:ext>
                </a:extLst>
              </a:tr>
              <a:tr h="487407">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1280x720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-35.12%</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-31.82%</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38.77</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-40.27%</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-39.22%</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64.52</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-43.11%</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-40.08%</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800">
                          <a:effectLst/>
                        </a:rPr>
                        <a:t>61.74</a:t>
                      </a:r>
                      <a:endParaRPr lang="zh-CN" sz="1800">
                        <a:effectLst/>
                        <a:latin typeface="Times New Roman" panose="02020603050405020304" pitchFamily="18" charset="0"/>
                        <a:ea typeface="等线" panose="02010600030101010101" pitchFamily="2" charset="-122"/>
                      </a:endParaRPr>
                    </a:p>
                  </a:txBody>
                  <a:tcPr marL="9525" marR="9525" marT="9525" marB="9525" anchor="ctr"/>
                </a:tc>
                <a:extLst>
                  <a:ext uri="{0D108BD9-81ED-4DB2-BD59-A6C34878D82A}">
                    <a16:rowId xmlns:a16="http://schemas.microsoft.com/office/drawing/2014/main" val="1924835247"/>
                  </a:ext>
                </a:extLst>
              </a:tr>
              <a:tr h="487407">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720x1280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-34.73%</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-40.04%</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36.66</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-34.68%</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-41.50%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62.23</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-40.52%</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-44.30%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800">
                          <a:effectLst/>
                        </a:rPr>
                        <a:t>58.01</a:t>
                      </a:r>
                      <a:endParaRPr lang="zh-CN" sz="1800">
                        <a:effectLst/>
                        <a:latin typeface="Times New Roman" panose="02020603050405020304" pitchFamily="18" charset="0"/>
                        <a:ea typeface="等线" panose="02010600030101010101" pitchFamily="2" charset="-122"/>
                      </a:endParaRPr>
                    </a:p>
                  </a:txBody>
                  <a:tcPr marL="9525" marR="9525" marT="9525" marB="9525" anchor="ctr"/>
                </a:tc>
                <a:extLst>
                  <a:ext uri="{0D108BD9-81ED-4DB2-BD59-A6C34878D82A}">
                    <a16:rowId xmlns:a16="http://schemas.microsoft.com/office/drawing/2014/main" val="3219258460"/>
                  </a:ext>
                </a:extLst>
              </a:tr>
              <a:tr h="487407">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Average</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-35.35%</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-37.13%</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-38.10%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-41.10%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-42.01%</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800">
                          <a:effectLst/>
                        </a:rPr>
                        <a:t>-42.90%</a:t>
                      </a:r>
                      <a:endParaRPr lang="zh-CN" sz="1800">
                        <a:effectLst/>
                        <a:latin typeface="Times New Roman" panose="02020603050405020304" pitchFamily="18" charset="0"/>
                        <a:ea typeface="等线" panose="02010600030101010101" pitchFamily="2" charset="-122"/>
                      </a:endParaRPr>
                    </a:p>
                  </a:txBody>
                  <a:tcPr marL="9525" marR="9525" marT="9525" marB="9525"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800" dirty="0">
                          <a:effectLst/>
                        </a:rPr>
                        <a:t>-</a:t>
                      </a:r>
                      <a:endParaRPr lang="zh-CN" sz="1800" dirty="0">
                        <a:effectLst/>
                        <a:latin typeface="Times New Roman" panose="02020603050405020304" pitchFamily="18" charset="0"/>
                        <a:ea typeface="等线" panose="02010600030101010101" pitchFamily="2" charset="-122"/>
                      </a:endParaRPr>
                    </a:p>
                  </a:txBody>
                  <a:tcPr marL="9525" marR="9525" marT="9525" marB="9525" anchor="ctr"/>
                </a:tc>
                <a:extLst>
                  <a:ext uri="{0D108BD9-81ED-4DB2-BD59-A6C34878D82A}">
                    <a16:rowId xmlns:a16="http://schemas.microsoft.com/office/drawing/2014/main" val="2563131406"/>
                  </a:ext>
                </a:extLst>
              </a:tr>
            </a:tbl>
          </a:graphicData>
        </a:graphic>
      </p:graphicFrame>
      <p:sp>
        <p:nvSpPr>
          <p:cNvPr id="7" name="文本框 6">
            <a:extLst>
              <a:ext uri="{FF2B5EF4-FFF2-40B4-BE49-F238E27FC236}">
                <a16:creationId xmlns:a16="http://schemas.microsoft.com/office/drawing/2014/main" id="{B15B5C2A-7C7F-4426-87D7-9533510B48A1}"/>
              </a:ext>
            </a:extLst>
          </p:cNvPr>
          <p:cNvSpPr txBox="1"/>
          <p:nvPr/>
        </p:nvSpPr>
        <p:spPr>
          <a:xfrm>
            <a:off x="1376843" y="5846544"/>
            <a:ext cx="10637939" cy="923330"/>
          </a:xfrm>
          <a:prstGeom prst="rect">
            <a:avLst/>
          </a:prstGeom>
          <a:noFill/>
        </p:spPr>
        <p:txBody>
          <a:bodyPr wrap="square" rtlCol="0">
            <a:spAutoFit/>
          </a:bodyPr>
          <a:lstStyle/>
          <a:p>
            <a:pPr marL="285750" indent="-285750">
              <a:buFont typeface="Arial" panose="020B0604020202020204" pitchFamily="34" charset="0"/>
              <a:buChar char="•"/>
            </a:pPr>
            <a:r>
              <a:rPr lang="en-CA" altLang="zh-CN" dirty="0"/>
              <a:t>For Ali266 and x265, both of them performed 8-bit encoding in JVET-W0127 and JVET-X0104, but in JVET-Y0066, both of them performed 10-bit encoding.</a:t>
            </a:r>
          </a:p>
          <a:p>
            <a:pPr marL="285750" indent="-285750">
              <a:buFont typeface="Arial" panose="020B0604020202020204" pitchFamily="34" charset="0"/>
              <a:buChar char="•"/>
            </a:pPr>
            <a:r>
              <a:rPr lang="en-US" altLang="zh-CN" dirty="0"/>
              <a:t>Weights of Y, U, V are 6:1:1</a:t>
            </a:r>
            <a:endParaRPr lang="zh-CN" altLang="en-US" dirty="0"/>
          </a:p>
        </p:txBody>
      </p:sp>
    </p:spTree>
    <p:extLst>
      <p:ext uri="{BB962C8B-B14F-4D97-AF65-F5344CB8AC3E}">
        <p14:creationId xmlns:p14="http://schemas.microsoft.com/office/powerpoint/2010/main" val="1570559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23A720-3167-449F-ADE1-E4125DA29B20}"/>
              </a:ext>
            </a:extLst>
          </p:cNvPr>
          <p:cNvSpPr>
            <a:spLocks noGrp="1"/>
          </p:cNvSpPr>
          <p:nvPr>
            <p:ph type="title"/>
          </p:nvPr>
        </p:nvSpPr>
        <p:spPr/>
        <p:txBody>
          <a:bodyPr>
            <a:normAutofit/>
          </a:bodyPr>
          <a:lstStyle/>
          <a:p>
            <a:r>
              <a:rPr lang="en-US" altLang="zh-CN" sz="3200" dirty="0"/>
              <a:t>Ali266’s Quality/Speed Presets in comparison with x265</a:t>
            </a:r>
            <a:endParaRPr lang="zh-CN" altLang="en-US" sz="3200" dirty="0"/>
          </a:p>
        </p:txBody>
      </p:sp>
      <p:pic>
        <p:nvPicPr>
          <p:cNvPr id="8" name="图片 7">
            <a:extLst>
              <a:ext uri="{FF2B5EF4-FFF2-40B4-BE49-F238E27FC236}">
                <a16:creationId xmlns:a16="http://schemas.microsoft.com/office/drawing/2014/main" id="{C92C8C36-67BB-45C1-9DEF-53F5D2003B2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5159" y="1422833"/>
            <a:ext cx="7401682" cy="4802187"/>
          </a:xfrm>
          <a:prstGeom prst="rect">
            <a:avLst/>
          </a:prstGeom>
          <a:noFill/>
        </p:spPr>
      </p:pic>
    </p:spTree>
    <p:extLst>
      <p:ext uri="{BB962C8B-B14F-4D97-AF65-F5344CB8AC3E}">
        <p14:creationId xmlns:p14="http://schemas.microsoft.com/office/powerpoint/2010/main" val="3865712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1F57F8-1AF4-47B2-B46C-6524F0C712B0}"/>
              </a:ext>
            </a:extLst>
          </p:cNvPr>
          <p:cNvSpPr>
            <a:spLocks noGrp="1"/>
          </p:cNvSpPr>
          <p:nvPr>
            <p:ph type="title"/>
          </p:nvPr>
        </p:nvSpPr>
        <p:spPr/>
        <p:txBody>
          <a:bodyPr/>
          <a:lstStyle/>
          <a:p>
            <a:r>
              <a:rPr lang="en-US" altLang="zh-CN" dirty="0"/>
              <a:t>Summary</a:t>
            </a:r>
            <a:endParaRPr lang="zh-CN" altLang="en-US" dirty="0"/>
          </a:p>
        </p:txBody>
      </p:sp>
      <p:sp>
        <p:nvSpPr>
          <p:cNvPr id="3" name="内容占位符 2">
            <a:extLst>
              <a:ext uri="{FF2B5EF4-FFF2-40B4-BE49-F238E27FC236}">
                <a16:creationId xmlns:a16="http://schemas.microsoft.com/office/drawing/2014/main" id="{21890744-961F-468E-83AB-01770C375C90}"/>
              </a:ext>
            </a:extLst>
          </p:cNvPr>
          <p:cNvSpPr>
            <a:spLocks noGrp="1"/>
          </p:cNvSpPr>
          <p:nvPr>
            <p:ph idx="1"/>
          </p:nvPr>
        </p:nvSpPr>
        <p:spPr/>
        <p:txBody>
          <a:bodyPr/>
          <a:lstStyle/>
          <a:p>
            <a:r>
              <a:rPr lang="en-US" altLang="zh-CN" dirty="0"/>
              <a:t>Ali266 is a highly optimized VVC encoder implementation</a:t>
            </a:r>
          </a:p>
          <a:p>
            <a:pPr lvl="1"/>
            <a:r>
              <a:rPr lang="en-US" altLang="zh-CN" dirty="0"/>
              <a:t>With Ali266’s faster preset, more than 42% of bitrate savings in terms of both YUV-PSNR and YUV-SSIM are achieved over x265 at the medium preset.</a:t>
            </a:r>
          </a:p>
          <a:p>
            <a:pPr lvl="1"/>
            <a:r>
              <a:rPr lang="en-US" altLang="zh-CN" dirty="0"/>
              <a:t>with the average 10-bit encoding speed of 1080p sequences achieving 32.46 fps, we claim that 10-bit real-time encoding of HD content is accomplished.</a:t>
            </a:r>
          </a:p>
          <a:p>
            <a:pPr lvl="1"/>
            <a:r>
              <a:rPr lang="en-US" altLang="zh-CN" dirty="0"/>
              <a:t>In addition to long-term efforts to improve encoding speed and performance, we are also committed to applying Ali266 to Alibaba’s various video businesses, starting with our collaborative effort with the Youku team as reported in JVET-Y0122.</a:t>
            </a:r>
          </a:p>
        </p:txBody>
      </p:sp>
    </p:spTree>
    <p:extLst>
      <p:ext uri="{BB962C8B-B14F-4D97-AF65-F5344CB8AC3E}">
        <p14:creationId xmlns:p14="http://schemas.microsoft.com/office/powerpoint/2010/main" val="404429427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TotalTime>
  <Words>482</Words>
  <Application>Microsoft Office PowerPoint</Application>
  <PresentationFormat>宽屏</PresentationFormat>
  <Paragraphs>92</Paragraphs>
  <Slides>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6</vt:i4>
      </vt:variant>
    </vt:vector>
  </HeadingPairs>
  <TitlesOfParts>
    <vt:vector size="11" baseType="lpstr">
      <vt:lpstr>等线</vt:lpstr>
      <vt:lpstr>等线 Light</vt:lpstr>
      <vt:lpstr>Arial</vt:lpstr>
      <vt:lpstr>Times New Roman</vt:lpstr>
      <vt:lpstr>Office 主题​​</vt:lpstr>
      <vt:lpstr>Update on Ali266, the optimized VVC encoder implementation by Alibaba</vt:lpstr>
      <vt:lpstr>Ali266 review</vt:lpstr>
      <vt:lpstr>Main chenges since JVET-X0104</vt:lpstr>
      <vt:lpstr>Real-time encoding performance of Ali266</vt:lpstr>
      <vt:lpstr>Ali266’s Quality/Speed Presets in comparison with x265</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JVET-W0127:</dc:title>
  <dc:creator>洌酒</dc:creator>
  <cp:lastModifiedBy>洌酒</cp:lastModifiedBy>
  <cp:revision>56</cp:revision>
  <dcterms:created xsi:type="dcterms:W3CDTF">2021-07-09T06:07:33Z</dcterms:created>
  <dcterms:modified xsi:type="dcterms:W3CDTF">2022-01-06T07:26:11Z</dcterms:modified>
</cp:coreProperties>
</file>