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6">
  <p:sldMasterIdLst>
    <p:sldMasterId id="2147483648" r:id="rId1"/>
  </p:sldMasterIdLst>
  <p:handoutMasterIdLst>
    <p:handoutMasterId r:id="rId12"/>
  </p:handoutMasterIdLst>
  <p:sldIdLst>
    <p:sldId id="289" r:id="rId3"/>
    <p:sldId id="340" r:id="rId4"/>
    <p:sldId id="344" r:id="rId5"/>
    <p:sldId id="339" r:id="rId6"/>
    <p:sldId id="328" r:id="rId7"/>
    <p:sldId id="341" r:id="rId8"/>
    <p:sldId id="343" r:id="rId9"/>
    <p:sldId id="333" r:id="rId10"/>
    <p:sldId id="334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 yz" initials="my" lastIdx="6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CFD5EA"/>
    <a:srgbClr val="E9EBF5"/>
    <a:srgbClr val="FFCCCC"/>
    <a:srgbClr val="4472C4"/>
    <a:srgbClr val="F4B183"/>
    <a:srgbClr val="5374B1"/>
    <a:srgbClr val="1E4BA7"/>
    <a:srgbClr val="004C97"/>
    <a:srgbClr val="9F11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230" autoAdjust="0"/>
    <p:restoredTop sz="90600" autoAdjust="0"/>
  </p:normalViewPr>
  <p:slideViewPr>
    <p:cSldViewPr snapToGrid="0">
      <p:cViewPr varScale="1">
        <p:scale>
          <a:sx n="101" d="100"/>
          <a:sy n="101" d="100"/>
        </p:scale>
        <p:origin x="92" y="272"/>
      </p:cViewPr>
      <p:guideLst>
        <p:guide orient="horz" pos="2153"/>
        <p:guide pos="388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196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commentAuthors" Target="commentAuthors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2AA64E-2965-4E2F-94EB-5F959AA873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C6749B-331A-43E9-8BFA-938FF8CA72D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ED44-3DA1-47CE-BA70-E3B3253DF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93029-F1BC-4F70-959F-7E8E6212C6F4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1" y="-24036"/>
            <a:ext cx="12192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5014129" y="1137687"/>
            <a:ext cx="234128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0" name="矩形 9"/>
          <p:cNvSpPr/>
          <p:nvPr userDrawn="1"/>
        </p:nvSpPr>
        <p:spPr>
          <a:xfrm>
            <a:off x="0" y="5949951"/>
            <a:ext cx="12192000" cy="927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cxnSp>
        <p:nvCxnSpPr>
          <p:cNvPr id="11" name="直接连接符 10"/>
          <p:cNvCxnSpPr/>
          <p:nvPr userDrawn="1"/>
        </p:nvCxnSpPr>
        <p:spPr bwMode="auto">
          <a:xfrm>
            <a:off x="0" y="6837227"/>
            <a:ext cx="12184592" cy="0"/>
          </a:xfrm>
          <a:prstGeom prst="line">
            <a:avLst/>
          </a:prstGeom>
          <a:ln w="76200"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 userDrawn="1"/>
        </p:nvCxnSpPr>
        <p:spPr bwMode="auto">
          <a:xfrm>
            <a:off x="4868" y="6748711"/>
            <a:ext cx="12184592" cy="0"/>
          </a:xfrm>
          <a:prstGeom prst="line">
            <a:avLst/>
          </a:prstGeom>
          <a:ln w="76200"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 bwMode="auto">
          <a:xfrm>
            <a:off x="0" y="6660195"/>
            <a:ext cx="12184592" cy="0"/>
          </a:xfrm>
          <a:prstGeom prst="line">
            <a:avLst/>
          </a:prstGeom>
          <a:ln w="76200"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23"/>
          <p:cNvGrpSpPr/>
          <p:nvPr userDrawn="1"/>
        </p:nvGrpSpPr>
        <p:grpSpPr bwMode="auto">
          <a:xfrm rot="5400000">
            <a:off x="11426434" y="6222407"/>
            <a:ext cx="509588" cy="853017"/>
            <a:chOff x="871911" y="5177756"/>
            <a:chExt cx="8272089" cy="640348"/>
          </a:xfrm>
        </p:grpSpPr>
        <p:cxnSp>
          <p:nvCxnSpPr>
            <p:cNvPr id="15" name="直接连接符 14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6" name="图片 2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797864" y="328364"/>
            <a:ext cx="2672536" cy="848923"/>
          </a:xfrm>
          <a:prstGeom prst="rect">
            <a:avLst/>
          </a:prstGeom>
        </p:spPr>
      </p:pic>
      <p:pic>
        <p:nvPicPr>
          <p:cNvPr id="27" name="Picture 4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915" y="463487"/>
            <a:ext cx="1106625" cy="534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 userDrawn="1"/>
        </p:nvSpPr>
        <p:spPr>
          <a:xfrm>
            <a:off x="8374450" y="498825"/>
            <a:ext cx="3472872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600" b="0" dirty="0">
                <a:solidFill>
                  <a:srgbClr val="4472C4"/>
                </a:solidFill>
                <a:latin typeface="Century Gothic" panose="020B05020202020202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600" b="0" dirty="0">
              <a:solidFill>
                <a:srgbClr val="4472C4"/>
              </a:solidFill>
              <a:latin typeface="Century Gothic" panose="020B0502020202020204" pitchFamily="34" charset="0"/>
              <a:cs typeface="Aparajita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ED44-3DA1-47CE-BA70-E3B3253DF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93029-F1BC-4F70-959F-7E8E6212C6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ED44-3DA1-47CE-BA70-E3B3253DF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93029-F1BC-4F70-959F-7E8E6212C6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" y="252425"/>
            <a:ext cx="11952817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949951"/>
            <a:ext cx="12192000" cy="927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449766"/>
            <a:ext cx="10515600" cy="2342308"/>
          </a:xfrm>
        </p:spPr>
        <p:txBody>
          <a:bodyPr anchor="b"/>
          <a:lstStyle>
            <a:lvl1pPr>
              <a:defRPr sz="2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518025" y="4329496"/>
            <a:ext cx="9829427" cy="1500187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</p:txBody>
      </p:sp>
      <p:sp>
        <p:nvSpPr>
          <p:cNvPr id="72" name="矩形 71"/>
          <p:cNvSpPr/>
          <p:nvPr userDrawn="1"/>
        </p:nvSpPr>
        <p:spPr>
          <a:xfrm>
            <a:off x="1697317" y="908051"/>
            <a:ext cx="234128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cxnSp>
        <p:nvCxnSpPr>
          <p:cNvPr id="94" name="直接连接符 93"/>
          <p:cNvCxnSpPr/>
          <p:nvPr userDrawn="1"/>
        </p:nvCxnSpPr>
        <p:spPr bwMode="auto">
          <a:xfrm>
            <a:off x="0" y="6833735"/>
            <a:ext cx="12184592" cy="0"/>
          </a:xfrm>
          <a:prstGeom prst="line">
            <a:avLst/>
          </a:prstGeom>
          <a:ln w="76200"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 userDrawn="1"/>
        </p:nvCxnSpPr>
        <p:spPr bwMode="auto">
          <a:xfrm>
            <a:off x="4868" y="6745219"/>
            <a:ext cx="12184592" cy="0"/>
          </a:xfrm>
          <a:prstGeom prst="line">
            <a:avLst/>
          </a:prstGeom>
          <a:ln w="76200"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 userDrawn="1"/>
        </p:nvCxnSpPr>
        <p:spPr bwMode="auto">
          <a:xfrm>
            <a:off x="0" y="6656703"/>
            <a:ext cx="12184592" cy="0"/>
          </a:xfrm>
          <a:prstGeom prst="line">
            <a:avLst/>
          </a:prstGeom>
          <a:ln w="76200"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7" name="组合 23"/>
          <p:cNvGrpSpPr/>
          <p:nvPr userDrawn="1"/>
        </p:nvGrpSpPr>
        <p:grpSpPr bwMode="auto">
          <a:xfrm rot="5400000">
            <a:off x="11426434" y="6218917"/>
            <a:ext cx="509588" cy="853017"/>
            <a:chOff x="871911" y="5177756"/>
            <a:chExt cx="8272089" cy="640348"/>
          </a:xfrm>
        </p:grpSpPr>
        <p:cxnSp>
          <p:nvCxnSpPr>
            <p:cNvPr id="98" name="直接连接符 97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矩形 35"/>
          <p:cNvSpPr/>
          <p:nvPr userDrawn="1"/>
        </p:nvSpPr>
        <p:spPr>
          <a:xfrm>
            <a:off x="7769415" y="370713"/>
            <a:ext cx="4396423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4472C4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4472C4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26" name="图片 2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432738" y="5793358"/>
            <a:ext cx="2228965" cy="708024"/>
          </a:xfrm>
          <a:prstGeom prst="rect">
            <a:avLst/>
          </a:prstGeom>
        </p:spPr>
      </p:pic>
      <p:pic>
        <p:nvPicPr>
          <p:cNvPr id="27" name="Picture 4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7903" y="5937016"/>
            <a:ext cx="922954" cy="445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ED44-3DA1-47CE-BA70-E3B3253DF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ED44-3DA1-47CE-BA70-E3B3253DF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93029-F1BC-4F70-959F-7E8E6212C6F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ED44-3DA1-47CE-BA70-E3B3253DF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93029-F1BC-4F70-959F-7E8E6212C6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ED44-3DA1-47CE-BA70-E3B3253DF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93029-F1BC-4F70-959F-7E8E6212C6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ED44-3DA1-47CE-BA70-E3B3253DF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93029-F1BC-4F70-959F-7E8E6212C6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ED44-3DA1-47CE-BA70-E3B3253DF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93029-F1BC-4F70-959F-7E8E6212C6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ED44-3DA1-47CE-BA70-E3B3253DF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93029-F1BC-4F70-959F-7E8E6212C6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ED44-3DA1-47CE-BA70-E3B3253DF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93029-F1BC-4F70-959F-7E8E6212C6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2.png"/><Relationship Id="rId13" Type="http://schemas.openxmlformats.org/officeDocument/2006/relationships/image" Target="../media/image3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1ED44-3DA1-47CE-BA70-E3B3253DF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52764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493029-F1BC-4F70-959F-7E8E6212C6F4}" type="slidenum">
              <a:rPr lang="zh-CN" altLang="en-US" smtClean="0"/>
            </a:fld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5" y="636609"/>
            <a:ext cx="8920223" cy="0"/>
          </a:xfrm>
          <a:prstGeom prst="line">
            <a:avLst/>
          </a:prstGeom>
          <a:ln w="38100"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 userDrawn="1"/>
        </p:nvCxnSpPr>
        <p:spPr bwMode="auto">
          <a:xfrm>
            <a:off x="0" y="6837227"/>
            <a:ext cx="12184592" cy="0"/>
          </a:xfrm>
          <a:prstGeom prst="line">
            <a:avLst/>
          </a:prstGeom>
          <a:ln w="76200"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23"/>
          <p:cNvGrpSpPr/>
          <p:nvPr userDrawn="1"/>
        </p:nvGrpSpPr>
        <p:grpSpPr bwMode="auto">
          <a:xfrm rot="5400000">
            <a:off x="11426434" y="6222409"/>
            <a:ext cx="509588" cy="853017"/>
            <a:chOff x="871911" y="5177756"/>
            <a:chExt cx="8272089" cy="640348"/>
          </a:xfrm>
        </p:grpSpPr>
        <p:cxnSp>
          <p:nvCxnSpPr>
            <p:cNvPr id="10" name="直接连接符 9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23"/>
          <p:cNvGrpSpPr/>
          <p:nvPr userDrawn="1"/>
        </p:nvGrpSpPr>
        <p:grpSpPr bwMode="auto">
          <a:xfrm rot="5400000">
            <a:off x="8350083" y="210087"/>
            <a:ext cx="88907" cy="853017"/>
            <a:chOff x="871911" y="5177756"/>
            <a:chExt cx="8272089" cy="640348"/>
          </a:xfrm>
        </p:grpSpPr>
        <p:cxnSp>
          <p:nvCxnSpPr>
            <p:cNvPr id="20" name="直接连接符 19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矩形 28"/>
          <p:cNvSpPr/>
          <p:nvPr userDrawn="1"/>
        </p:nvSpPr>
        <p:spPr>
          <a:xfrm>
            <a:off x="10954721" y="6322534"/>
            <a:ext cx="1204077" cy="5095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600" dirty="0">
                <a:solidFill>
                  <a:srgbClr val="4472C4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MMC Lab.</a:t>
            </a:r>
            <a:endParaRPr lang="zh-CN" altLang="en-US" sz="1600" dirty="0">
              <a:solidFill>
                <a:srgbClr val="4472C4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32" name="图片 31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0565204" y="6389056"/>
            <a:ext cx="400772" cy="381687"/>
          </a:xfrm>
          <a:prstGeom prst="rect">
            <a:avLst/>
          </a:prstGeom>
        </p:spPr>
      </p:pic>
      <p:pic>
        <p:nvPicPr>
          <p:cNvPr id="33" name="Picture 4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2825" y="6430855"/>
            <a:ext cx="606548" cy="292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emf"/><Relationship Id="rId1" Type="http://schemas.openxmlformats.org/officeDocument/2006/relationships/image" Target="../media/image4.emf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2380" y="1540420"/>
            <a:ext cx="10136094" cy="1637463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Y0046</a:t>
            </a:r>
            <a:br>
              <a:rPr lang="en-US" altLang="zh-CN" dirty="0"/>
            </a:br>
            <a:r>
              <a:rPr lang="en-US" altLang="zh-CN" dirty="0"/>
              <a:t>AHG11: ALF improvement for NNVC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631744" y="4174545"/>
            <a:ext cx="6928512" cy="1655763"/>
          </a:xfrm>
        </p:spPr>
        <p:txBody>
          <a:bodyPr>
            <a:normAutofit lnSpcReduction="10000"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Wenjie Zou, Yi Zhou (Xidian University)</a:t>
            </a:r>
            <a:endParaRPr lang="en-US" altLang="zh-CN" dirty="0">
              <a:solidFill>
                <a:schemeClr val="bg1">
                  <a:lumMod val="50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Cheng Huang,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Yaxian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Bai (ZTE Corporation)</a:t>
            </a:r>
            <a:endParaRPr lang="en-US" altLang="zh-CN" dirty="0">
              <a:solidFill>
                <a:schemeClr val="bg1">
                  <a:lumMod val="50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endParaRPr lang="en-US" altLang="zh-CN" dirty="0">
              <a:solidFill>
                <a:schemeClr val="bg1">
                  <a:lumMod val="50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2022. 01</a:t>
            </a:r>
            <a:endParaRPr lang="en-US" altLang="zh-CN" dirty="0">
              <a:solidFill>
                <a:schemeClr val="bg1">
                  <a:lumMod val="50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12218" y="-12805"/>
            <a:ext cx="10515600" cy="678580"/>
          </a:xfrm>
        </p:spPr>
        <p:txBody>
          <a:bodyPr>
            <a:noAutofit/>
          </a:bodyPr>
          <a:lstStyle/>
          <a:p>
            <a:pPr algn="l">
              <a:buClrTx/>
              <a:buSzTx/>
              <a:buFontTx/>
            </a:pPr>
            <a:r>
              <a:rPr lang="en-US" altLang="zh-CN" b="1" dirty="0">
                <a:cs typeface="Arial" panose="020B0604020202020204" pitchFamily="34" charset="0"/>
              </a:rPr>
              <a:t>Introduction</a:t>
            </a:r>
            <a:endParaRPr lang="en-US" altLang="zh-CN" b="1" dirty="0">
              <a:cs typeface="Arial" panose="020B0604020202020204" pitchFamily="34" charset="0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524008" y="172740"/>
            <a:ext cx="18473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141855" y="1175334"/>
            <a:ext cx="10276007" cy="102707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128905" indent="-128905" defTabSz="514350" eaLnBrk="1" hangingPunct="1">
              <a:lnSpc>
                <a:spcPts val="3360"/>
              </a:lnSpc>
              <a:spcBef>
                <a:spcPts val="565"/>
              </a:spcBef>
              <a:buClr>
                <a:srgbClr val="52575F"/>
              </a:buClr>
              <a:buFont typeface="Arial" panose="020B0604020202020204" pitchFamily="34" charset="0"/>
              <a:buChar char="•"/>
            </a:pPr>
            <a:r>
              <a:rPr lang="en-US" altLang="zh-CN" sz="2800" dirty="0">
                <a:ea typeface="黑体" panose="02010609060101010101" pitchFamily="49" charset="-122"/>
                <a:cs typeface="Arial" panose="020B0604020202020204" pitchFamily="34" charset="0"/>
              </a:rPr>
              <a:t>In NNVC, NN filter generally replaces DBF and SAO.</a:t>
            </a:r>
            <a:endParaRPr lang="en-US" altLang="zh-CN" sz="2800" dirty="0"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marL="128905" indent="-128905" defTabSz="514350" eaLnBrk="1" hangingPunct="1">
              <a:lnSpc>
                <a:spcPts val="3360"/>
              </a:lnSpc>
              <a:spcBef>
                <a:spcPts val="565"/>
              </a:spcBef>
              <a:buClr>
                <a:srgbClr val="52575F"/>
              </a:buClr>
              <a:buFont typeface="Arial" panose="020B0604020202020204" pitchFamily="34" charset="0"/>
              <a:buChar char="•"/>
            </a:pPr>
            <a:r>
              <a:rPr lang="en-US" altLang="zh-CN" sz="2800" dirty="0">
                <a:ea typeface="黑体" panose="02010609060101010101" pitchFamily="49" charset="-122"/>
                <a:cs typeface="Arial" panose="020B0604020202020204" pitchFamily="34" charset="0"/>
              </a:rPr>
              <a:t>ALF is conducted after NN filter to further improve the image quality.</a:t>
            </a:r>
            <a:endParaRPr lang="en-US" altLang="zh-CN" sz="2800" dirty="0"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7801" y="5092596"/>
            <a:ext cx="5998699" cy="97616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8" y="3178577"/>
            <a:ext cx="8208308" cy="1019870"/>
          </a:xfrm>
          <a:prstGeom prst="rect">
            <a:avLst/>
          </a:prstGeom>
        </p:spPr>
      </p:pic>
      <p:sp>
        <p:nvSpPr>
          <p:cNvPr id="7" name="箭头: 下 6"/>
          <p:cNvSpPr/>
          <p:nvPr/>
        </p:nvSpPr>
        <p:spPr>
          <a:xfrm>
            <a:off x="4404862" y="4598982"/>
            <a:ext cx="744467" cy="493614"/>
          </a:xfrm>
          <a:prstGeom prst="downArrow">
            <a:avLst/>
          </a:prstGeom>
          <a:solidFill>
            <a:srgbClr val="4472C4"/>
          </a:solidFill>
          <a:ln>
            <a:solidFill>
              <a:srgbClr val="4472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646095" y="3178577"/>
            <a:ext cx="4167399" cy="1094018"/>
          </a:xfrm>
          <a:prstGeom prst="rect">
            <a:avLst/>
          </a:prstGeom>
          <a:noFill/>
          <a:ln w="41275">
            <a:solidFill>
              <a:srgbClr val="4472C4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524008" y="172740"/>
            <a:ext cx="18473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149302" y="960041"/>
            <a:ext cx="8286231" cy="472744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128905" indent="-128905" defTabSz="514350" eaLnBrk="1" hangingPunct="1">
              <a:lnSpc>
                <a:spcPct val="90000"/>
              </a:lnSpc>
              <a:spcBef>
                <a:spcPts val="565"/>
              </a:spcBef>
              <a:buClr>
                <a:srgbClr val="52575F"/>
              </a:buClr>
              <a:buFont typeface="Arial" panose="020B0604020202020204" pitchFamily="34" charset="0"/>
              <a:buChar char="•"/>
            </a:pPr>
            <a:r>
              <a:rPr lang="en-US" altLang="zh-CN" sz="2800" dirty="0">
                <a:ea typeface="黑体" panose="02010609060101010101" pitchFamily="49" charset="-122"/>
                <a:cs typeface="Arial" panose="020B0604020202020204" pitchFamily="34" charset="0"/>
              </a:rPr>
              <a:t>ALF flag in VVC spec.</a:t>
            </a:r>
            <a:endParaRPr lang="en-US" altLang="zh-CN" sz="2800" dirty="0"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marL="128905" indent="-128905" defTabSz="514350" eaLnBrk="1" hangingPunct="1">
              <a:lnSpc>
                <a:spcPct val="90000"/>
              </a:lnSpc>
              <a:spcBef>
                <a:spcPts val="565"/>
              </a:spcBef>
              <a:buClr>
                <a:srgbClr val="52575F"/>
              </a:buClr>
              <a:buFont typeface="Arial" panose="020B0604020202020204" pitchFamily="34" charset="0"/>
              <a:buChar char="•"/>
            </a:pPr>
            <a:endParaRPr lang="en-US" altLang="zh-CN" sz="2000" dirty="0"/>
          </a:p>
          <a:p>
            <a:pPr marL="128905" indent="-128905" defTabSz="514350" eaLnBrk="1" hangingPunct="1">
              <a:lnSpc>
                <a:spcPct val="90000"/>
              </a:lnSpc>
              <a:spcBef>
                <a:spcPts val="565"/>
              </a:spcBef>
              <a:buClr>
                <a:srgbClr val="52575F"/>
              </a:buClr>
              <a:buFont typeface="Arial" panose="020B0604020202020204" pitchFamily="34" charset="0"/>
              <a:buChar char="•"/>
            </a:pPr>
            <a:endParaRPr lang="en-US" altLang="zh-CN" sz="2000" dirty="0"/>
          </a:p>
          <a:p>
            <a:pPr marL="128905" indent="-128905" defTabSz="514350" eaLnBrk="1" hangingPunct="1">
              <a:lnSpc>
                <a:spcPct val="90000"/>
              </a:lnSpc>
              <a:spcBef>
                <a:spcPts val="565"/>
              </a:spcBef>
              <a:buClr>
                <a:srgbClr val="52575F"/>
              </a:buClr>
              <a:buFont typeface="Arial" panose="020B0604020202020204" pitchFamily="34" charset="0"/>
              <a:buChar char="•"/>
            </a:pPr>
            <a:endParaRPr lang="en-US" altLang="zh-CN" sz="2000" dirty="0"/>
          </a:p>
          <a:p>
            <a:pPr marL="128905" indent="-128905" defTabSz="514350" eaLnBrk="1" hangingPunct="1">
              <a:lnSpc>
                <a:spcPct val="90000"/>
              </a:lnSpc>
              <a:spcBef>
                <a:spcPts val="565"/>
              </a:spcBef>
              <a:buClr>
                <a:srgbClr val="52575F"/>
              </a:buClr>
              <a:buFont typeface="Arial" panose="020B0604020202020204" pitchFamily="34" charset="0"/>
              <a:buChar char="•"/>
            </a:pPr>
            <a:endParaRPr lang="en-US" altLang="zh-CN" sz="2000" dirty="0"/>
          </a:p>
          <a:p>
            <a:pPr marL="128905" indent="-128905" defTabSz="514350" eaLnBrk="1" hangingPunct="1">
              <a:lnSpc>
                <a:spcPct val="90000"/>
              </a:lnSpc>
              <a:spcBef>
                <a:spcPts val="565"/>
              </a:spcBef>
              <a:buClr>
                <a:srgbClr val="52575F"/>
              </a:buClr>
              <a:buFont typeface="Arial" panose="020B0604020202020204" pitchFamily="34" charset="0"/>
              <a:buChar char="•"/>
            </a:pPr>
            <a:endParaRPr lang="en-US" altLang="zh-CN" sz="2000" dirty="0"/>
          </a:p>
          <a:p>
            <a:pPr marL="128905" indent="-128905" defTabSz="514350" eaLnBrk="1" hangingPunct="1">
              <a:lnSpc>
                <a:spcPct val="90000"/>
              </a:lnSpc>
              <a:spcBef>
                <a:spcPts val="565"/>
              </a:spcBef>
              <a:buClr>
                <a:srgbClr val="52575F"/>
              </a:buClr>
              <a:buFont typeface="Arial" panose="020B0604020202020204" pitchFamily="34" charset="0"/>
              <a:buChar char="•"/>
            </a:pPr>
            <a:endParaRPr lang="en-US" altLang="zh-CN" sz="2000" dirty="0"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marL="128905" indent="-128905" defTabSz="514350" eaLnBrk="1" hangingPunct="1">
              <a:lnSpc>
                <a:spcPct val="90000"/>
              </a:lnSpc>
              <a:spcBef>
                <a:spcPts val="565"/>
              </a:spcBef>
              <a:buClr>
                <a:srgbClr val="52575F"/>
              </a:buClr>
              <a:buFont typeface="Arial" panose="020B0604020202020204" pitchFamily="34" charset="0"/>
              <a:buChar char="•"/>
            </a:pPr>
            <a:endParaRPr lang="en-US" altLang="zh-CN" sz="2000" dirty="0"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marL="128905" indent="-128905" defTabSz="514350" eaLnBrk="1" hangingPunct="1">
              <a:lnSpc>
                <a:spcPct val="90000"/>
              </a:lnSpc>
              <a:spcBef>
                <a:spcPts val="565"/>
              </a:spcBef>
              <a:buClr>
                <a:srgbClr val="52575F"/>
              </a:buClr>
              <a:buFont typeface="Arial" panose="020B0604020202020204" pitchFamily="34" charset="0"/>
              <a:buChar char="•"/>
            </a:pPr>
            <a:endParaRPr lang="en-US" altLang="zh-CN" sz="2000" dirty="0"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marL="128905" indent="-128905" defTabSz="514350" eaLnBrk="1" hangingPunct="1">
              <a:lnSpc>
                <a:spcPct val="90000"/>
              </a:lnSpc>
              <a:spcBef>
                <a:spcPts val="565"/>
              </a:spcBef>
              <a:buClr>
                <a:srgbClr val="52575F"/>
              </a:buClr>
              <a:buFont typeface="Arial" panose="020B0604020202020204" pitchFamily="34" charset="0"/>
              <a:buChar char="•"/>
            </a:pPr>
            <a:endParaRPr lang="en-US" altLang="zh-CN" sz="2000" dirty="0"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marL="128905" indent="-128905" defTabSz="514350" eaLnBrk="1" hangingPunct="1">
              <a:lnSpc>
                <a:spcPct val="90000"/>
              </a:lnSpc>
              <a:spcBef>
                <a:spcPts val="565"/>
              </a:spcBef>
              <a:buClr>
                <a:srgbClr val="52575F"/>
              </a:buClr>
              <a:buFont typeface="Arial" panose="020B0604020202020204" pitchFamily="34" charset="0"/>
              <a:buChar char="•"/>
            </a:pPr>
            <a:endParaRPr lang="en-US" altLang="zh-CN" sz="2000" dirty="0"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marL="128905" indent="-128905" defTabSz="514350" eaLnBrk="1" hangingPunct="1">
              <a:lnSpc>
                <a:spcPct val="90000"/>
              </a:lnSpc>
              <a:spcBef>
                <a:spcPts val="565"/>
              </a:spcBef>
              <a:buClr>
                <a:srgbClr val="52575F"/>
              </a:buClr>
              <a:buFont typeface="Arial" panose="020B0604020202020204" pitchFamily="34" charset="0"/>
              <a:buChar char="•"/>
            </a:pPr>
            <a:endParaRPr lang="en-US" altLang="zh-CN" sz="2000" dirty="0"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marL="128905" indent="-128905" defTabSz="514350" eaLnBrk="1" hangingPunct="1">
              <a:lnSpc>
                <a:spcPct val="90000"/>
              </a:lnSpc>
              <a:spcBef>
                <a:spcPts val="565"/>
              </a:spcBef>
              <a:buClr>
                <a:srgbClr val="52575F"/>
              </a:buClr>
              <a:buFont typeface="Arial" panose="020B0604020202020204" pitchFamily="34" charset="0"/>
              <a:buChar char="•"/>
            </a:pPr>
            <a:endParaRPr lang="en-US" altLang="zh-CN" sz="2000" dirty="0">
              <a:latin typeface="Helvetica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1301" y="2150942"/>
            <a:ext cx="9496037" cy="168082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l="607" b="1806"/>
          <a:stretch>
            <a:fillRect/>
          </a:stretch>
        </p:blipFill>
        <p:spPr>
          <a:xfrm>
            <a:off x="1223744" y="3926972"/>
            <a:ext cx="9640416" cy="61171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3744" y="5115297"/>
            <a:ext cx="9638689" cy="64027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rcRect l="571" b="870"/>
          <a:stretch>
            <a:fillRect/>
          </a:stretch>
        </p:blipFill>
        <p:spPr>
          <a:xfrm>
            <a:off x="1223744" y="5793863"/>
            <a:ext cx="9497657" cy="59181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23744" y="4538886"/>
            <a:ext cx="9604074" cy="61431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31598" y="1457310"/>
            <a:ext cx="9681947" cy="622967"/>
          </a:xfrm>
          <a:prstGeom prst="rect">
            <a:avLst/>
          </a:prstGeom>
        </p:spPr>
      </p:pic>
      <p:sp>
        <p:nvSpPr>
          <p:cNvPr id="15" name="标题 1"/>
          <p:cNvSpPr>
            <a:spLocks noGrp="1"/>
          </p:cNvSpPr>
          <p:nvPr>
            <p:ph type="title"/>
          </p:nvPr>
        </p:nvSpPr>
        <p:spPr>
          <a:xfrm>
            <a:off x="312218" y="-12805"/>
            <a:ext cx="10515600" cy="678580"/>
          </a:xfrm>
        </p:spPr>
        <p:txBody>
          <a:bodyPr>
            <a:noAutofit/>
          </a:bodyPr>
          <a:lstStyle/>
          <a:p>
            <a:pPr algn="l">
              <a:buClrTx/>
              <a:buSzTx/>
              <a:buFontTx/>
            </a:pPr>
            <a:r>
              <a:rPr lang="en-US" altLang="zh-CN" b="1" dirty="0">
                <a:cs typeface="Arial" panose="020B0604020202020204" pitchFamily="34" charset="0"/>
              </a:rPr>
              <a:t>Introduction</a:t>
            </a:r>
            <a:endParaRPr lang="en-US" altLang="zh-CN" b="1" dirty="0">
              <a:cs typeface="Arial" panose="020B0604020202020204" pitchFamily="34" charset="0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6576060" y="1734635"/>
            <a:ext cx="113538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6250764" y="1953251"/>
            <a:ext cx="80772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152656" y="846726"/>
            <a:ext cx="18473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059614" y="3622046"/>
          <a:ext cx="10080624" cy="279336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01627"/>
                <a:gridCol w="887699"/>
                <a:gridCol w="888432"/>
                <a:gridCol w="1018178"/>
                <a:gridCol w="980060"/>
                <a:gridCol w="899427"/>
                <a:gridCol w="900893"/>
                <a:gridCol w="900893"/>
                <a:gridCol w="900161"/>
                <a:gridCol w="901627"/>
                <a:gridCol w="901627"/>
              </a:tblGrid>
              <a:tr h="327660">
                <a:tc>
                  <a:txBody>
                    <a:bodyPr/>
                    <a:lstStyle/>
                    <a:p>
                      <a:pPr algn="ctr" fontAlgn="ctr"/>
                      <a:endParaRPr lang="zh-CN" altLang="en-US" sz="1600">
                        <a:solidFill>
                          <a:schemeClr val="bg1"/>
                        </a:solidFill>
                      </a:endParaRPr>
                    </a:p>
                  </a:txBody>
                  <a:tcPr marL="9525" marR="9525" marT="9525" marB="0" anchor="ctr">
                    <a:solidFill>
                      <a:srgbClr val="5374B1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buNone/>
                      </a:pPr>
                      <a:r>
                        <a:rPr lang="en-US" sz="1600" b="1">
                          <a:solidFill>
                            <a:schemeClr val="bg1"/>
                          </a:solidFill>
                          <a:effectLst/>
                          <a:sym typeface="+mn-ea"/>
                        </a:rPr>
                        <a:t>VTM11.0+MCTF</a:t>
                      </a:r>
                      <a:endParaRPr lang="en-US" altLang="en-US" sz="1600" b="1" u="none" strike="noStrike" kern="120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5374B1"/>
                    </a:solidFill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gridSpan="5"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sz="1600" b="1" u="none" strike="noStrike" kern="120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JVET-X0065</a:t>
                      </a:r>
                      <a:endParaRPr lang="en-US" sz="1600" b="1" u="none" strike="noStrike" kern="120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rgbClr val="5374B1"/>
                    </a:solidFill>
                  </a:tcPr>
                </a:tc>
                <a:tc hMerge="1">
                  <a:tcPr>
                    <a:solidFill>
                      <a:srgbClr val="5374B1"/>
                    </a:solidFill>
                  </a:tcPr>
                </a:tc>
                <a:tc hMerge="1">
                  <a:tcPr>
                    <a:solidFill>
                      <a:srgbClr val="5374B1"/>
                    </a:solidFill>
                  </a:tcPr>
                </a:tc>
                <a:tc hMerge="1">
                  <a:tcPr>
                    <a:solidFill>
                      <a:srgbClr val="5374B1"/>
                    </a:solidFill>
                  </a:tcPr>
                </a:tc>
                <a:tc hMerge="1">
                  <a:tcPr>
                    <a:solidFill>
                      <a:srgbClr val="5374B1"/>
                    </a:solidFill>
                  </a:tcPr>
                </a:tc>
              </a:tr>
              <a:tr h="431165">
                <a:tc>
                  <a:txBody>
                    <a:bodyPr/>
                    <a:lstStyle/>
                    <a:p>
                      <a:pPr algn="ctr" fontAlgn="ctr"/>
                      <a:endParaRPr lang="zh-CN" altLang="en-US" sz="1600" b="1" i="0" u="none" strike="noStrike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solidFill>
                      <a:srgbClr val="5374B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solidFill>
                            <a:schemeClr val="bg1"/>
                          </a:solidFill>
                          <a:effectLst/>
                        </a:rPr>
                        <a:t>ALF</a:t>
                      </a:r>
                      <a:endParaRPr lang="en-US" sz="1600" b="1" i="0" u="none" strike="noStrike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solidFill>
                      <a:srgbClr val="5374B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solidFill>
                            <a:schemeClr val="bg1"/>
                          </a:solidFill>
                          <a:effectLst/>
                        </a:rPr>
                        <a:t>Cb ALF</a:t>
                      </a:r>
                      <a:endParaRPr lang="en-US" sz="1600" b="1" i="0" u="none" strike="noStrike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solidFill>
                      <a:srgbClr val="5374B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solidFill>
                            <a:schemeClr val="bg1"/>
                          </a:solidFill>
                          <a:effectLst/>
                        </a:rPr>
                        <a:t>Cr ALF</a:t>
                      </a:r>
                      <a:endParaRPr lang="en-US" sz="1600" b="1" i="0" u="none" strike="noStrike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solidFill>
                      <a:srgbClr val="5374B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solidFill>
                            <a:schemeClr val="bg1"/>
                          </a:solidFill>
                          <a:effectLst/>
                        </a:rPr>
                        <a:t>Cb CCALF</a:t>
                      </a:r>
                      <a:endParaRPr lang="en-US" sz="1600" b="1" i="0" u="none" strike="noStrike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solidFill>
                      <a:srgbClr val="5374B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solidFill>
                            <a:schemeClr val="bg1"/>
                          </a:solidFill>
                          <a:effectLst/>
                        </a:rPr>
                        <a:t>Cr CCALF</a:t>
                      </a:r>
                      <a:endParaRPr lang="en-US" sz="1600" b="1" i="0" u="none" strike="noStrike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solidFill>
                      <a:srgbClr val="5374B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solidFill>
                            <a:schemeClr val="bg1"/>
                          </a:solidFill>
                          <a:effectLst/>
                        </a:rPr>
                        <a:t>ALF</a:t>
                      </a:r>
                      <a:endParaRPr lang="en-US" sz="1600" b="1" i="0" u="none" strike="noStrike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solidFill>
                      <a:srgbClr val="5374B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solidFill>
                            <a:schemeClr val="bg1"/>
                          </a:solidFill>
                          <a:effectLst/>
                        </a:rPr>
                        <a:t>Cb ALF</a:t>
                      </a:r>
                      <a:endParaRPr lang="en-US" sz="1600" b="1" i="0" u="none" strike="noStrike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solidFill>
                      <a:srgbClr val="5374B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solidFill>
                            <a:schemeClr val="bg1"/>
                          </a:solidFill>
                          <a:effectLst/>
                        </a:rPr>
                        <a:t>Cr ALF</a:t>
                      </a:r>
                      <a:endParaRPr lang="en-US" sz="1600" b="1" i="0" u="none" strike="noStrike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solidFill>
                      <a:srgbClr val="5374B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solidFill>
                            <a:schemeClr val="bg1"/>
                          </a:solidFill>
                          <a:effectLst/>
                        </a:rPr>
                        <a:t>Cb CCALF</a:t>
                      </a:r>
                      <a:endParaRPr lang="en-US" sz="1600" b="1" i="0" u="none" strike="noStrike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solidFill>
                      <a:srgbClr val="5374B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solidFill>
                            <a:schemeClr val="bg1"/>
                          </a:solidFill>
                          <a:effectLst/>
                        </a:rPr>
                        <a:t>Cr CCALF</a:t>
                      </a:r>
                      <a:endParaRPr lang="en-US" sz="1600" b="1" i="0" u="none" strike="noStrike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solidFill>
                      <a:srgbClr val="5374B1"/>
                    </a:solidFill>
                  </a:tcPr>
                </a:tc>
              </a:tr>
              <a:tr h="22987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solidFill>
                            <a:schemeClr val="bg1"/>
                          </a:solidFill>
                          <a:effectLst/>
                        </a:rPr>
                        <a:t>Class A1</a:t>
                      </a:r>
                      <a:endParaRPr lang="en-US" sz="1600" b="0" i="0" u="none" strike="noStrike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solidFill>
                      <a:srgbClr val="5374B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100.00%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100.00%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100.00%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46.55%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57.88%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80.71%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80.71%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80.71%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44.25%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47.08%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22987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solidFill>
                            <a:schemeClr val="bg1"/>
                          </a:solidFill>
                          <a:effectLst/>
                        </a:rPr>
                        <a:t>Class A2</a:t>
                      </a:r>
                      <a:endParaRPr lang="en-US" sz="1600" b="0" i="0" u="none" strike="noStrike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solidFill>
                      <a:srgbClr val="5374B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100.00%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100.00%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100.00%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60.00%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60.00%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97.37%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95.96%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95.96%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58.60%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58.60%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22987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solidFill>
                            <a:schemeClr val="bg1"/>
                          </a:solidFill>
                          <a:effectLst/>
                        </a:rPr>
                        <a:t>Class B</a:t>
                      </a:r>
                      <a:endParaRPr lang="en-US" sz="1600" b="0" i="0" u="none" strike="noStrike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solidFill>
                      <a:srgbClr val="5374B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100.00%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95.78%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95.78%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60.00%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56.01%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78.97%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68.72%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68.72%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45.36%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43.70%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22987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solidFill>
                            <a:schemeClr val="bg1"/>
                          </a:solidFill>
                          <a:effectLst/>
                        </a:rPr>
                        <a:t>Class C</a:t>
                      </a:r>
                      <a:endParaRPr lang="en-US" sz="1600" b="0" i="0" u="none" strike="noStrike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solidFill>
                      <a:srgbClr val="5374B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100.00%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97.24%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97.24%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57.57%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53.56%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54.06%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45.44%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45.44%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29.37%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26.95%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22987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solidFill>
                            <a:schemeClr val="bg1"/>
                          </a:solidFill>
                          <a:effectLst/>
                        </a:rPr>
                        <a:t>Class E</a:t>
                      </a:r>
                      <a:endParaRPr lang="en-US" sz="1600" b="0" i="0" u="none" strike="noStrike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solidFill>
                      <a:srgbClr val="5374B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100.00%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100.00%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100.00%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60.00%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51.02%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100.00%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100.00%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100.00%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60.00%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37.07%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2292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>
                          <a:solidFill>
                            <a:schemeClr val="bg1"/>
                          </a:solidFill>
                          <a:effectLst/>
                        </a:rPr>
                        <a:t>Overall</a:t>
                      </a:r>
                      <a:endParaRPr lang="en-US" sz="1600" b="1" i="0" u="none" strike="noStrike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solidFill>
                      <a:srgbClr val="5374B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u="none" strike="noStrike" dirty="0">
                          <a:effectLst/>
                        </a:rPr>
                        <a:t>100.00%</a:t>
                      </a:r>
                      <a:endParaRPr lang="en-US" altLang="zh-CN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u="none" strike="noStrike">
                          <a:effectLst/>
                        </a:rPr>
                        <a:t>94.53%</a:t>
                      </a:r>
                      <a:endParaRPr lang="en-US" altLang="zh-CN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u="none" strike="noStrike">
                          <a:effectLst/>
                        </a:rPr>
                        <a:t>94.53%</a:t>
                      </a:r>
                      <a:endParaRPr lang="en-US" altLang="zh-CN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u="none" strike="noStrike">
                          <a:effectLst/>
                        </a:rPr>
                        <a:t>52.57%</a:t>
                      </a:r>
                      <a:endParaRPr lang="en-US" altLang="zh-CN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u="none" strike="noStrike">
                          <a:effectLst/>
                        </a:rPr>
                        <a:t>49.05%</a:t>
                      </a:r>
                      <a:endParaRPr lang="en-US" altLang="zh-CN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u="none" strike="noStrike">
                          <a:effectLst/>
                        </a:rPr>
                        <a:t>75.01%</a:t>
                      </a:r>
                      <a:endParaRPr lang="en-US" altLang="zh-CN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u="none" strike="noStrike">
                          <a:effectLst/>
                        </a:rPr>
                        <a:t>68.16%</a:t>
                      </a:r>
                      <a:endParaRPr lang="en-US" altLang="zh-CN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u="none" strike="noStrike">
                          <a:effectLst/>
                        </a:rPr>
                        <a:t>68.16%</a:t>
                      </a:r>
                      <a:endParaRPr lang="en-US" altLang="zh-CN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u="none" strike="noStrike">
                          <a:effectLst/>
                        </a:rPr>
                        <a:t>39.17%</a:t>
                      </a:r>
                      <a:endParaRPr lang="en-US" altLang="zh-CN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u="none" strike="noStrike">
                          <a:effectLst/>
                        </a:rPr>
                        <a:t>34.70%</a:t>
                      </a:r>
                      <a:endParaRPr lang="en-US" altLang="zh-CN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22987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solidFill>
                            <a:schemeClr val="bg1"/>
                          </a:solidFill>
                          <a:effectLst/>
                        </a:rPr>
                        <a:t>Class D</a:t>
                      </a:r>
                      <a:endParaRPr lang="en-US" sz="1600" b="0" i="0" u="none" strike="noStrike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solidFill>
                      <a:srgbClr val="5374B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100.00%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74.39%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74.39%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32.80%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24.27%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28.28%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9.21%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9.21%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13.31%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10.79%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22987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solidFill>
                            <a:schemeClr val="bg1"/>
                          </a:solidFill>
                          <a:effectLst/>
                        </a:rPr>
                        <a:t>Class F</a:t>
                      </a:r>
                      <a:endParaRPr lang="en-US" sz="1600" b="0" i="0" u="none" strike="noStrike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solidFill>
                      <a:srgbClr val="5374B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effectLst/>
                        </a:rPr>
                        <a:t>100.00%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99.75%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99.75%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48.70%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effectLst/>
                        </a:rPr>
                        <a:t>47.87%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100.00%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99.83%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99.83%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34.48%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effectLst/>
                        </a:rPr>
                        <a:t>33.64%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/>
              <p:cNvSpPr txBox="1"/>
              <p:nvPr/>
            </p:nvSpPr>
            <p:spPr>
              <a:xfrm>
                <a:off x="1577341" y="802296"/>
                <a:ext cx="9418319" cy="269304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marL="128905" indent="-128905" defTabSz="514350" eaLnBrk="1" hangingPunct="1">
                  <a:lnSpc>
                    <a:spcPct val="90000"/>
                  </a:lnSpc>
                  <a:spcBef>
                    <a:spcPts val="565"/>
                  </a:spcBef>
                  <a:buClr>
                    <a:srgbClr val="52575F"/>
                  </a:buClr>
                  <a:buFont typeface="Arial" panose="020B0604020202020204" pitchFamily="34" charset="0"/>
                  <a:buChar char="•"/>
                </a:pPr>
                <a:r>
                  <a:rPr lang="en-US" altLang="zh-CN" sz="2000" dirty="0">
                    <a:ea typeface="黑体" panose="02010609060101010101" pitchFamily="49" charset="-122"/>
                    <a:cs typeface="Arial" panose="020B0604020202020204" pitchFamily="34" charset="0"/>
                    <a:sym typeface="+mn-ea"/>
                  </a:rPr>
                  <a:t>NN+ALF</a:t>
                </a:r>
                <a:endParaRPr lang="en-US" altLang="zh-CN" sz="2000" dirty="0">
                  <a:ea typeface="黑体" panose="02010609060101010101" pitchFamily="49" charset="-122"/>
                  <a:cs typeface="Arial" panose="020B0604020202020204" pitchFamily="34" charset="0"/>
                </a:endParaRPr>
              </a:p>
              <a:p>
                <a:pPr marL="586105" lvl="1" indent="-128905" defTabSz="514350" eaLnBrk="1" hangingPunct="1">
                  <a:lnSpc>
                    <a:spcPct val="90000"/>
                  </a:lnSpc>
                  <a:spcBef>
                    <a:spcPts val="565"/>
                  </a:spcBef>
                  <a:buClr>
                    <a:srgbClr val="52575F"/>
                  </a:buClr>
                  <a:buFont typeface="Arial" panose="020B0604020202020204" pitchFamily="34" charset="0"/>
                  <a:buChar char="•"/>
                </a:pPr>
                <a:r>
                  <a:rPr lang="en-US" altLang="zh-CN" sz="2000" dirty="0">
                    <a:ea typeface="黑体" panose="02010609060101010101" pitchFamily="49" charset="-122"/>
                    <a:cs typeface="Arial" panose="020B0604020202020204" pitchFamily="34" charset="0"/>
                    <a:sym typeface="+mn-ea"/>
                  </a:rPr>
                  <a:t>In NN filter + ALF combination, a large number of </a:t>
                </a:r>
                <a:r>
                  <a:rPr lang="en-US" altLang="zh-CN" sz="2000" dirty="0" err="1">
                    <a:ea typeface="黑体" panose="02010609060101010101" pitchFamily="49" charset="-122"/>
                    <a:cs typeface="Arial" panose="020B0604020202020204" pitchFamily="34" charset="0"/>
                    <a:sym typeface="+mn-ea"/>
                  </a:rPr>
                  <a:t>luma</a:t>
                </a:r>
                <a:r>
                  <a:rPr lang="en-US" altLang="zh-CN" sz="2000" dirty="0">
                    <a:ea typeface="黑体" panose="02010609060101010101" pitchFamily="49" charset="-122"/>
                    <a:cs typeface="Arial" panose="020B0604020202020204" pitchFamily="34" charset="0"/>
                    <a:sym typeface="+mn-ea"/>
                  </a:rPr>
                  <a:t> ALF will turn off owing to the contribution of NN filter. </a:t>
                </a:r>
                <a:endParaRPr lang="en-US" altLang="zh-CN" sz="2000" dirty="0">
                  <a:ea typeface="黑体" panose="02010609060101010101" pitchFamily="49" charset="-122"/>
                  <a:cs typeface="Arial" panose="020B0604020202020204" pitchFamily="34" charset="0"/>
                  <a:sym typeface="+mn-ea"/>
                </a:endParaRPr>
              </a:p>
              <a:p>
                <a:pPr marL="128905" indent="-128905" defTabSz="514350" eaLnBrk="1" hangingPunct="1">
                  <a:lnSpc>
                    <a:spcPct val="90000"/>
                  </a:lnSpc>
                  <a:spcBef>
                    <a:spcPts val="565"/>
                  </a:spcBef>
                  <a:buClr>
                    <a:srgbClr val="52575F"/>
                  </a:buClr>
                  <a:buFont typeface="Arial" panose="020B0604020202020204" pitchFamily="34" charset="0"/>
                  <a:buChar char="•"/>
                </a:pPr>
                <a:endParaRPr lang="en-US" altLang="zh-CN" sz="2000" dirty="0">
                  <a:ea typeface="黑体" panose="02010609060101010101" pitchFamily="49" charset="-122"/>
                  <a:cs typeface="Arial" panose="020B0604020202020204" pitchFamily="34" charset="0"/>
                  <a:sym typeface="+mn-ea"/>
                </a:endParaRPr>
              </a:p>
              <a:p>
                <a:pPr marL="128905" indent="-128905" defTabSz="514350" eaLnBrk="1" hangingPunct="1">
                  <a:lnSpc>
                    <a:spcPct val="90000"/>
                  </a:lnSpc>
                  <a:spcBef>
                    <a:spcPts val="565"/>
                  </a:spcBef>
                  <a:buClr>
                    <a:srgbClr val="52575F"/>
                  </a:buClr>
                  <a:buFont typeface="Arial" panose="020B0604020202020204" pitchFamily="34" charset="0"/>
                  <a:buChar char="•"/>
                </a:pPr>
                <a:r>
                  <a:rPr lang="en-US" altLang="zh-CN" sz="2000" dirty="0">
                    <a:ea typeface="黑体" panose="02010609060101010101" pitchFamily="49" charset="-122"/>
                    <a:cs typeface="Arial" panose="020B0604020202020204" pitchFamily="34" charset="0"/>
                    <a:sym typeface="+mn-ea"/>
                  </a:rPr>
                  <a:t>The ratio of ALF ON</a:t>
                </a:r>
                <a:endParaRPr lang="en-US" altLang="zh-CN" sz="2000" dirty="0">
                  <a:ea typeface="黑体" panose="02010609060101010101" pitchFamily="49" charset="-122"/>
                  <a:cs typeface="Arial" panose="020B0604020202020204" pitchFamily="34" charset="0"/>
                  <a:sym typeface="+mn-ea"/>
                </a:endParaRPr>
              </a:p>
              <a:p>
                <a:pPr defTabSz="514350" eaLnBrk="1" hangingPunct="1">
                  <a:lnSpc>
                    <a:spcPct val="90000"/>
                  </a:lnSpc>
                  <a:spcBef>
                    <a:spcPts val="565"/>
                  </a:spcBef>
                  <a:buClr>
                    <a:srgbClr val="52575F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000">
                          <a:latin typeface="Cambria Math" panose="02040503050406030204" pitchFamily="18" charset="0"/>
                        </a:rPr>
                        <m:t>𝑅</m:t>
                      </m:r>
                      <m:r>
                        <a:rPr lang="en-US" altLang="zh-CN" sz="200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altLang="zh-CN" sz="20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2000">
                              <a:latin typeface="Cambria Math" panose="02040503050406030204" pitchFamily="18" charset="0"/>
                            </a:rPr>
                            <m:t>𝑁𝑢𝑚</m:t>
                          </m:r>
                        </m:e>
                        <m:sub>
                          <m:r>
                            <a:rPr lang="en-US" altLang="zh-CN" sz="2000">
                              <a:latin typeface="Cambria Math" panose="02040503050406030204" pitchFamily="18" charset="0"/>
                            </a:rPr>
                            <m:t>𝐴𝐿𝐹𝑜𝑛</m:t>
                          </m:r>
                        </m:sub>
                      </m:sSub>
                      <m:r>
                        <a:rPr lang="en-US" altLang="zh-CN" sz="2000">
                          <a:latin typeface="Cambria Math" panose="02040503050406030204" pitchFamily="18" charset="0"/>
                        </a:rPr>
                        <m:t>/</m:t>
                      </m:r>
                      <m:sSub>
                        <m:sSubPr>
                          <m:ctrlPr>
                            <a:rPr lang="en-US" altLang="zh-CN" sz="20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2000" i="1">
                              <a:latin typeface="Cambria Math" panose="02040503050406030204" pitchFamily="18" charset="0"/>
                            </a:rPr>
                            <m:t>𝑁𝑢𝑚</m:t>
                          </m:r>
                        </m:e>
                        <m:sub>
                          <m:r>
                            <a:rPr lang="en-US" altLang="zh-CN" sz="2000" b="0" i="1" smtClean="0">
                              <a:latin typeface="Cambria Math" panose="02040503050406030204" pitchFamily="18" charset="0"/>
                            </a:rPr>
                            <m:t>𝑆𝑙𝑖𝑐𝑒</m:t>
                          </m:r>
                        </m:sub>
                      </m:sSub>
                    </m:oMath>
                  </m:oMathPara>
                </a14:m>
                <a:endParaRPr lang="en-US" altLang="zh-CN" sz="2000" i="1" dirty="0">
                  <a:ea typeface="黑体" panose="02010609060101010101" pitchFamily="49" charset="-122"/>
                  <a:cs typeface="Arial" panose="020B0604020202020204" pitchFamily="34" charset="0"/>
                </a:endParaRPr>
              </a:p>
              <a:p>
                <a:pPr defTabSz="514350" eaLnBrk="1" hangingPunct="1">
                  <a:lnSpc>
                    <a:spcPct val="90000"/>
                  </a:lnSpc>
                  <a:spcBef>
                    <a:spcPts val="565"/>
                  </a:spcBef>
                  <a:buClr>
                    <a:srgbClr val="52575F"/>
                  </a:buClr>
                </a:pPr>
                <a:endParaRPr lang="en-US" altLang="zh-CN" sz="2000" dirty="0">
                  <a:ea typeface="黑体" panose="02010609060101010101" pitchFamily="49" charset="-122"/>
                  <a:cs typeface="Arial" panose="020B0604020202020204" pitchFamily="34" charset="0"/>
                  <a:sym typeface="+mn-ea"/>
                </a:endParaRPr>
              </a:p>
              <a:p>
                <a:pPr defTabSz="514350" eaLnBrk="1" hangingPunct="1">
                  <a:lnSpc>
                    <a:spcPct val="90000"/>
                  </a:lnSpc>
                  <a:spcBef>
                    <a:spcPts val="565"/>
                  </a:spcBef>
                  <a:buClr>
                    <a:srgbClr val="52575F"/>
                  </a:buClr>
                </a:pPr>
                <a:r>
                  <a:rPr lang="en-US" altLang="zh-CN" sz="2000" dirty="0">
                    <a:ea typeface="黑体" panose="02010609060101010101" pitchFamily="49" charset="-122"/>
                    <a:cs typeface="Arial" panose="020B0604020202020204" pitchFamily="34" charset="0"/>
                    <a:sym typeface="+mn-ea"/>
                  </a:rPr>
                  <a:t>NNVC anchor  vs  NN filter ( JVET-X0065 as an example):</a:t>
                </a:r>
                <a:endParaRPr lang="zh-CN" altLang="en-US" sz="2000" dirty="0"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15" name="文本框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77341" y="802296"/>
                <a:ext cx="9418319" cy="2693045"/>
              </a:xfrm>
              <a:prstGeom prst="rect">
                <a:avLst/>
              </a:prstGeom>
              <a:blipFill rotWithShape="1">
                <a:blip r:embed="rId2"/>
                <a:stretch>
                  <a:fillRect t="-11" b="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标题 1"/>
          <p:cNvSpPr txBox="1"/>
          <p:nvPr/>
        </p:nvSpPr>
        <p:spPr>
          <a:xfrm>
            <a:off x="312218" y="-12805"/>
            <a:ext cx="10515600" cy="6785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b="1" dirty="0">
                <a:cs typeface="Arial" panose="020B0604020202020204" pitchFamily="34" charset="0"/>
              </a:rPr>
              <a:t>ALF Analysis in AI configuration</a:t>
            </a:r>
            <a:endParaRPr lang="en-US" altLang="zh-CN" b="1" dirty="0"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1196452" y="1387745"/>
            <a:ext cx="9799095" cy="218521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514350" eaLnBrk="1" hangingPunct="1">
              <a:lnSpc>
                <a:spcPct val="90000"/>
              </a:lnSpc>
              <a:spcBef>
                <a:spcPts val="565"/>
              </a:spcBef>
              <a:buClr>
                <a:srgbClr val="52575F"/>
              </a:buClr>
            </a:pPr>
            <a:r>
              <a:rPr lang="en-US" altLang="zh-CN" sz="2800" dirty="0"/>
              <a:t>The changes are as follows</a:t>
            </a:r>
            <a:r>
              <a:rPr lang="zh-CN" altLang="en-US" sz="2800" dirty="0"/>
              <a:t>：</a:t>
            </a:r>
            <a:r>
              <a:rPr lang="en-US" altLang="zh-CN" sz="2800" dirty="0"/>
              <a:t>   </a:t>
            </a:r>
            <a:endParaRPr lang="en-US" altLang="zh-CN" sz="2800" dirty="0"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marL="128905" indent="-128905" defTabSz="514350" eaLnBrk="1" hangingPunct="1">
              <a:lnSpc>
                <a:spcPct val="90000"/>
              </a:lnSpc>
              <a:spcBef>
                <a:spcPts val="565"/>
              </a:spcBef>
              <a:buClr>
                <a:srgbClr val="52575F"/>
              </a:buClr>
              <a:buFont typeface="Arial" panose="020B0604020202020204" pitchFamily="34" charset="0"/>
              <a:buChar char="•"/>
            </a:pPr>
            <a:r>
              <a:rPr lang="en-US" altLang="zh-CN" sz="2800" dirty="0">
                <a:ea typeface="黑体" panose="02010609060101010101" pitchFamily="49" charset="-122"/>
                <a:cs typeface="Arial" panose="020B0604020202020204" pitchFamily="34" charset="0"/>
              </a:rPr>
              <a:t>The existing ALF flag is only used to indicate whether </a:t>
            </a:r>
            <a:r>
              <a:rPr lang="en-US" altLang="zh-CN" sz="2800" dirty="0" err="1">
                <a:ea typeface="黑体" panose="02010609060101010101" pitchFamily="49" charset="-122"/>
                <a:cs typeface="Arial" panose="020B0604020202020204" pitchFamily="34" charset="0"/>
              </a:rPr>
              <a:t>luma</a:t>
            </a:r>
            <a:r>
              <a:rPr lang="en-US" altLang="zh-CN" sz="2800" dirty="0">
                <a:ea typeface="黑体" panose="02010609060101010101" pitchFamily="49" charset="-122"/>
                <a:cs typeface="Arial" panose="020B0604020202020204" pitchFamily="34" charset="0"/>
              </a:rPr>
              <a:t> ALF is on or off.</a:t>
            </a:r>
            <a:endParaRPr lang="en-US" altLang="zh-CN" sz="2800" dirty="0"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marL="128905" lvl="8" indent="-128905" defTabSz="514350" fontAlgn="base">
              <a:lnSpc>
                <a:spcPct val="90000"/>
              </a:lnSpc>
              <a:spcBef>
                <a:spcPts val="565"/>
              </a:spcBef>
              <a:spcAft>
                <a:spcPct val="0"/>
              </a:spcAft>
              <a:buClr>
                <a:srgbClr val="52575F"/>
              </a:buClr>
              <a:buFont typeface="Arial" panose="020B0604020202020204" pitchFamily="34" charset="0"/>
              <a:buChar char="•"/>
            </a:pPr>
            <a:r>
              <a:rPr lang="en-US" altLang="zh-CN" sz="2800" dirty="0">
                <a:ea typeface="黑体" panose="02010609060101010101" pitchFamily="49" charset="-122"/>
                <a:cs typeface="Arial" panose="020B0604020202020204" pitchFamily="34" charset="0"/>
              </a:rPr>
              <a:t>An additional ALF flag is introduced to indicate whether chroma ALF and CCALF is on or off.</a:t>
            </a:r>
            <a:endParaRPr lang="zh-CN" altLang="en-US" sz="2800" dirty="0"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6934" y="3972153"/>
            <a:ext cx="10495920" cy="1939200"/>
          </a:xfrm>
          <a:prstGeom prst="rect">
            <a:avLst/>
          </a:prstGeom>
        </p:spPr>
      </p:pic>
      <p:sp>
        <p:nvSpPr>
          <p:cNvPr id="7" name="标题 1"/>
          <p:cNvSpPr txBox="1"/>
          <p:nvPr/>
        </p:nvSpPr>
        <p:spPr>
          <a:xfrm>
            <a:off x="312218" y="-12805"/>
            <a:ext cx="10515600" cy="6785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b="1" dirty="0">
                <a:cs typeface="Arial" panose="020B0604020202020204" pitchFamily="34" charset="0"/>
              </a:rPr>
              <a:t>Proposed method — ALF-SPLIT</a:t>
            </a:r>
            <a:endParaRPr lang="en-US" altLang="zh-CN" b="1" dirty="0"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152656" y="846726"/>
            <a:ext cx="18473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412634" y="929640"/>
          <a:ext cx="9224684" cy="532886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85723"/>
                <a:gridCol w="1267284"/>
                <a:gridCol w="1267284"/>
                <a:gridCol w="1267284"/>
                <a:gridCol w="1453352"/>
                <a:gridCol w="1398034"/>
                <a:gridCol w="1285723"/>
              </a:tblGrid>
              <a:tr h="301006">
                <a:tc>
                  <a:txBody>
                    <a:bodyPr/>
                    <a:lstStyle/>
                    <a:p>
                      <a:pPr algn="ctr" fontAlgn="ctr"/>
                      <a:endParaRPr lang="zh-CN" altLang="en-US" sz="1600" b="1" i="0" u="none" strike="noStrike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solidFill>
                      <a:srgbClr val="5374B1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solidFill>
                            <a:schemeClr val="bg1"/>
                          </a:solidFill>
                          <a:effectLst/>
                        </a:rPr>
                        <a:t>JVET-X0065</a:t>
                      </a:r>
                      <a:endParaRPr lang="en-US" sz="1600" b="1" i="0" u="none" strike="noStrike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solidFill>
                      <a:srgbClr val="5374B1"/>
                    </a:solidFill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263363">
                <a:tc>
                  <a:txBody>
                    <a:bodyPr/>
                    <a:lstStyle/>
                    <a:p>
                      <a:pPr algn="ctr" fontAlgn="ctr"/>
                      <a:endParaRPr lang="zh-CN" altLang="en-US" sz="1600" b="1" i="0" u="none" strike="noStrike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solidFill>
                      <a:srgbClr val="5374B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solidFill>
                            <a:schemeClr val="bg1"/>
                          </a:solidFill>
                          <a:effectLst/>
                        </a:rPr>
                        <a:t>ALF</a:t>
                      </a:r>
                      <a:endParaRPr lang="en-US" sz="1600" b="1" i="0" u="none" strike="noStrike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solidFill>
                      <a:srgbClr val="5374B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600" b="1" i="0" u="none" strike="noStrike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solidFill>
                      <a:srgbClr val="5374B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solidFill>
                            <a:schemeClr val="bg1"/>
                          </a:solidFill>
                          <a:effectLst/>
                        </a:rPr>
                        <a:t>Cb ALF</a:t>
                      </a:r>
                      <a:endParaRPr lang="en-US" sz="1600" b="1" i="0" u="none" strike="noStrike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solidFill>
                      <a:srgbClr val="5374B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solidFill>
                            <a:schemeClr val="bg1"/>
                          </a:solidFill>
                          <a:effectLst/>
                        </a:rPr>
                        <a:t>Cr ALF</a:t>
                      </a:r>
                      <a:endParaRPr lang="en-US" sz="1600" b="1" i="0" u="none" strike="noStrike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solidFill>
                      <a:srgbClr val="5374B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solidFill>
                            <a:schemeClr val="bg1"/>
                          </a:solidFill>
                          <a:effectLst/>
                        </a:rPr>
                        <a:t>Cb CCALF</a:t>
                      </a:r>
                      <a:endParaRPr lang="en-US" sz="1600" b="1" i="0" u="none" strike="noStrike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solidFill>
                      <a:srgbClr val="5374B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solidFill>
                            <a:schemeClr val="bg1"/>
                          </a:solidFill>
                          <a:effectLst/>
                        </a:rPr>
                        <a:t>Cr CCALF</a:t>
                      </a:r>
                      <a:endParaRPr lang="en-US" sz="1600" b="1" i="0" u="none" strike="noStrike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solidFill>
                      <a:srgbClr val="5374B1"/>
                    </a:solidFill>
                  </a:tcPr>
                </a:tc>
              </a:tr>
              <a:tr h="2633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solidFill>
                            <a:schemeClr val="bg1"/>
                          </a:solidFill>
                          <a:effectLst/>
                        </a:rPr>
                        <a:t>Class A1</a:t>
                      </a:r>
                      <a:endParaRPr lang="en-US" sz="1600" b="0" i="0" u="none" strike="noStrike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solidFill>
                      <a:srgbClr val="5374B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80.71%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80.71%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80.71%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44.25%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47.08%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2633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solidFill>
                            <a:schemeClr val="bg1"/>
                          </a:solidFill>
                          <a:effectLst/>
                        </a:rPr>
                        <a:t>Class A2</a:t>
                      </a:r>
                      <a:endParaRPr lang="en-US" sz="1600" b="0" i="0" u="none" strike="noStrike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solidFill>
                      <a:srgbClr val="5374B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97.37%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95.96%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95.96%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58.60%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58.60%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2633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solidFill>
                            <a:schemeClr val="bg1"/>
                          </a:solidFill>
                          <a:effectLst/>
                        </a:rPr>
                        <a:t>Class B</a:t>
                      </a:r>
                      <a:endParaRPr lang="en-US" sz="1600" b="0" i="0" u="none" strike="noStrike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solidFill>
                      <a:srgbClr val="5374B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78.97%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68.72%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68.72%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45.36%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43.70%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2633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solidFill>
                            <a:schemeClr val="bg1"/>
                          </a:solidFill>
                          <a:effectLst/>
                        </a:rPr>
                        <a:t>Class C</a:t>
                      </a:r>
                      <a:endParaRPr lang="en-US" sz="1600" b="0" i="0" u="none" strike="noStrike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solidFill>
                      <a:srgbClr val="5374B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54.06%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45.44%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45.44%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29.37%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26.95%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2633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solidFill>
                            <a:schemeClr val="bg1"/>
                          </a:solidFill>
                          <a:effectLst/>
                        </a:rPr>
                        <a:t>Class E</a:t>
                      </a:r>
                      <a:endParaRPr lang="en-US" sz="1600" b="0" i="0" u="none" strike="noStrike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solidFill>
                      <a:srgbClr val="5374B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100.00%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100.00%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100.00%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60.00%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37.07%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2633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>
                          <a:solidFill>
                            <a:schemeClr val="bg1"/>
                          </a:solidFill>
                          <a:effectLst/>
                        </a:rPr>
                        <a:t>Overall</a:t>
                      </a:r>
                      <a:endParaRPr lang="en-US" sz="1600" b="1" i="0" u="none" strike="noStrike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solidFill>
                      <a:srgbClr val="5374B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u="none" strike="noStrike">
                          <a:effectLst/>
                        </a:rPr>
                        <a:t>75.01%</a:t>
                      </a:r>
                      <a:endParaRPr lang="en-US" altLang="zh-CN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u="none" strike="noStrike">
                          <a:effectLst/>
                        </a:rPr>
                        <a:t>68.16%</a:t>
                      </a:r>
                      <a:endParaRPr lang="en-US" altLang="zh-CN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u="none" strike="noStrike">
                          <a:effectLst/>
                        </a:rPr>
                        <a:t>68.16%</a:t>
                      </a:r>
                      <a:endParaRPr lang="en-US" altLang="zh-CN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u="none" strike="noStrike">
                          <a:effectLst/>
                        </a:rPr>
                        <a:t>39.17%</a:t>
                      </a:r>
                      <a:endParaRPr lang="en-US" altLang="zh-CN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u="none" strike="noStrike">
                          <a:effectLst/>
                        </a:rPr>
                        <a:t>34.70%</a:t>
                      </a:r>
                      <a:endParaRPr lang="en-US" altLang="zh-CN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2633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solidFill>
                            <a:schemeClr val="bg1"/>
                          </a:solidFill>
                          <a:effectLst/>
                        </a:rPr>
                        <a:t>Class D</a:t>
                      </a:r>
                      <a:endParaRPr lang="en-US" sz="1600" b="0" i="0" u="none" strike="noStrike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solidFill>
                      <a:srgbClr val="5374B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28.28%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9.21%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9.21%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13.31%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10.79%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2633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solidFill>
                            <a:schemeClr val="bg1"/>
                          </a:solidFill>
                          <a:effectLst/>
                        </a:rPr>
                        <a:t>Class F</a:t>
                      </a:r>
                      <a:endParaRPr lang="en-US" sz="1600" b="0" i="0" u="none" strike="noStrike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solidFill>
                      <a:srgbClr val="5374B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100.00%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99.83%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99.83%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34.48%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33.64%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287323">
                <a:tc>
                  <a:txBody>
                    <a:bodyPr/>
                    <a:lstStyle/>
                    <a:p>
                      <a:pPr algn="ctr" fontAlgn="ctr"/>
                      <a:endParaRPr lang="zh-CN" altLang="en-US" sz="1600" b="1" i="0" u="none" strike="noStrike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solidFill>
                      <a:srgbClr val="5374B1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solidFill>
                            <a:schemeClr val="bg1"/>
                          </a:solidFill>
                          <a:effectLst/>
                        </a:rPr>
                        <a:t>JVET-X0065+ALF-SPLIT</a:t>
                      </a:r>
                      <a:endParaRPr lang="en-US" sz="1600" b="1" i="0" u="none" strike="noStrike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solidFill>
                      <a:srgbClr val="5374B1"/>
                    </a:solidFill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263363">
                <a:tc>
                  <a:txBody>
                    <a:bodyPr/>
                    <a:lstStyle/>
                    <a:p>
                      <a:pPr algn="ctr" fontAlgn="ctr"/>
                      <a:endParaRPr lang="zh-CN" altLang="en-US" sz="1600" b="1" i="0" u="none" strike="noStrike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solidFill>
                      <a:srgbClr val="5374B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solidFill>
                            <a:schemeClr val="bg1"/>
                          </a:solidFill>
                          <a:effectLst/>
                        </a:rPr>
                        <a:t>ALF</a:t>
                      </a:r>
                      <a:endParaRPr lang="en-US" sz="1600" b="1" i="0" u="none" strike="noStrike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solidFill>
                      <a:srgbClr val="5374B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solidFill>
                            <a:schemeClr val="bg1"/>
                          </a:solidFill>
                          <a:effectLst/>
                        </a:rPr>
                        <a:t>Chroma ALF</a:t>
                      </a:r>
                      <a:endParaRPr lang="en-US" sz="1600" b="1" i="0" u="none" strike="noStrike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solidFill>
                      <a:srgbClr val="5374B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solidFill>
                            <a:schemeClr val="bg1"/>
                          </a:solidFill>
                          <a:effectLst/>
                        </a:rPr>
                        <a:t>Cb ALF</a:t>
                      </a:r>
                      <a:endParaRPr lang="en-US" sz="1600" b="1" i="0" u="none" strike="noStrike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solidFill>
                      <a:srgbClr val="5374B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solidFill>
                            <a:schemeClr val="bg1"/>
                          </a:solidFill>
                          <a:effectLst/>
                        </a:rPr>
                        <a:t>Cr ALF</a:t>
                      </a:r>
                      <a:endParaRPr lang="en-US" sz="1600" b="1" i="0" u="none" strike="noStrike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solidFill>
                      <a:srgbClr val="5374B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solidFill>
                            <a:schemeClr val="bg1"/>
                          </a:solidFill>
                          <a:effectLst/>
                        </a:rPr>
                        <a:t>Cb CCALF</a:t>
                      </a:r>
                      <a:endParaRPr lang="en-US" sz="1600" b="1" i="0" u="none" strike="noStrike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solidFill>
                      <a:srgbClr val="5374B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solidFill>
                            <a:schemeClr val="bg1"/>
                          </a:solidFill>
                          <a:effectLst/>
                        </a:rPr>
                        <a:t>Cr CCALF</a:t>
                      </a:r>
                      <a:endParaRPr lang="en-US" sz="1600" b="1" i="0" u="none" strike="noStrike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solidFill>
                      <a:srgbClr val="5374B1"/>
                    </a:solidFill>
                  </a:tcPr>
                </a:tc>
              </a:tr>
              <a:tr h="2633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solidFill>
                            <a:schemeClr val="bg1"/>
                          </a:solidFill>
                          <a:effectLst/>
                        </a:rPr>
                        <a:t>Class A1</a:t>
                      </a:r>
                      <a:endParaRPr lang="en-US" sz="1600" b="0" i="0" u="none" strike="noStrike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solidFill>
                      <a:srgbClr val="5374B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80.71%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100.00%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100.00%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100.00%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49.73%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52.92%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2633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solidFill>
                            <a:schemeClr val="bg1"/>
                          </a:solidFill>
                          <a:effectLst/>
                        </a:rPr>
                        <a:t>Class A2</a:t>
                      </a:r>
                      <a:endParaRPr lang="en-US" sz="1600" b="0" i="0" u="none" strike="noStrike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solidFill>
                      <a:srgbClr val="5374B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97.37%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98.60%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98.60%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98.60%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60.00%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60.00%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2633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solidFill>
                            <a:schemeClr val="bg1"/>
                          </a:solidFill>
                          <a:effectLst/>
                        </a:rPr>
                        <a:t>Class B</a:t>
                      </a:r>
                      <a:endParaRPr lang="en-US" sz="1600" b="0" i="0" u="none" strike="noStrike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solidFill>
                      <a:srgbClr val="5374B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78.97%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86.55%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86.04%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86.04%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60.00%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57.89%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2633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solidFill>
                            <a:schemeClr val="bg1"/>
                          </a:solidFill>
                          <a:effectLst/>
                        </a:rPr>
                        <a:t>Class C</a:t>
                      </a:r>
                      <a:endParaRPr lang="en-US" sz="1600" b="0" i="0" u="none" strike="noStrike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solidFill>
                      <a:srgbClr val="5374B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54.06%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87.03%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74.56%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74.56%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51.55%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51.63%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2633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solidFill>
                            <a:schemeClr val="bg1"/>
                          </a:solidFill>
                          <a:effectLst/>
                        </a:rPr>
                        <a:t>Class E</a:t>
                      </a:r>
                      <a:endParaRPr lang="en-US" sz="1600" b="0" i="0" u="none" strike="noStrike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solidFill>
                      <a:srgbClr val="5374B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100.00%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100.00%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100.00%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100.00%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60.00%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37.07%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2633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>
                          <a:solidFill>
                            <a:schemeClr val="bg1"/>
                          </a:solidFill>
                          <a:effectLst/>
                        </a:rPr>
                        <a:t>Overall</a:t>
                      </a:r>
                      <a:endParaRPr lang="en-US" sz="1600" b="1" i="0" u="none" strike="noStrike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solidFill>
                      <a:srgbClr val="5374B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u="none" strike="noStrike">
                          <a:effectLst/>
                        </a:rPr>
                        <a:t>75.01%</a:t>
                      </a:r>
                      <a:endParaRPr lang="en-US" altLang="zh-CN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u="none" strike="noStrike">
                          <a:effectLst/>
                        </a:rPr>
                        <a:t>88.63%</a:t>
                      </a:r>
                      <a:endParaRPr lang="en-US" altLang="zh-CN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u="none" strike="noStrike">
                          <a:effectLst/>
                        </a:rPr>
                        <a:t>84.25%</a:t>
                      </a:r>
                      <a:endParaRPr lang="en-US" altLang="zh-CN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u="none" strike="noStrike">
                          <a:effectLst/>
                        </a:rPr>
                        <a:t>84.25%</a:t>
                      </a:r>
                      <a:endParaRPr lang="en-US" altLang="zh-CN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u="none" strike="noStrike">
                          <a:effectLst/>
                        </a:rPr>
                        <a:t>49.59%</a:t>
                      </a:r>
                      <a:endParaRPr lang="en-US" altLang="zh-CN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u="none" strike="noStrike">
                          <a:effectLst/>
                        </a:rPr>
                        <a:t>43.43%</a:t>
                      </a:r>
                      <a:endParaRPr lang="en-US" altLang="zh-CN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2633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solidFill>
                            <a:schemeClr val="bg1"/>
                          </a:solidFill>
                          <a:effectLst/>
                        </a:rPr>
                        <a:t>Class D</a:t>
                      </a:r>
                      <a:endParaRPr lang="en-US" sz="1600" b="0" i="0" u="none" strike="noStrike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solidFill>
                      <a:srgbClr val="5374B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28.28%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61.26%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46.61%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46.61%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32.64%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17.41%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2633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solidFill>
                            <a:schemeClr val="bg1"/>
                          </a:solidFill>
                          <a:effectLst/>
                        </a:rPr>
                        <a:t>Class F</a:t>
                      </a:r>
                      <a:endParaRPr lang="en-US" sz="1600" b="0" i="0" u="none" strike="noStrike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solidFill>
                      <a:srgbClr val="5374B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100.00%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99.83%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99.83%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99.83%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34.48%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effectLst/>
                        </a:rPr>
                        <a:t>33.64%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6" name="标题 1"/>
          <p:cNvSpPr txBox="1"/>
          <p:nvPr/>
        </p:nvSpPr>
        <p:spPr>
          <a:xfrm>
            <a:off x="312218" y="-12805"/>
            <a:ext cx="10515600" cy="6785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b="1" dirty="0">
                <a:cs typeface="Arial" panose="020B0604020202020204" pitchFamily="34" charset="0"/>
              </a:rPr>
              <a:t>Ratio of ALF ON in the proposed method</a:t>
            </a:r>
            <a:endParaRPr lang="en-US" altLang="zh-CN" b="1" dirty="0"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152656" y="846726"/>
            <a:ext cx="18473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991878" y="799316"/>
            <a:ext cx="9757577" cy="4801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514350" eaLnBrk="1" hangingPunct="1">
              <a:lnSpc>
                <a:spcPct val="90000"/>
              </a:lnSpc>
              <a:spcBef>
                <a:spcPts val="565"/>
              </a:spcBef>
              <a:buClr>
                <a:srgbClr val="52575F"/>
              </a:buClr>
            </a:pPr>
            <a:r>
              <a:rPr lang="en-US" altLang="zh-CN" sz="2800" dirty="0">
                <a:ea typeface="黑体" panose="02010609060101010101" pitchFamily="49" charset="-122"/>
                <a:cs typeface="Arial" panose="020B0604020202020204" pitchFamily="34" charset="0"/>
              </a:rPr>
              <a:t>Performance of the proposed method on top of JVET-X0065</a:t>
            </a:r>
            <a:endParaRPr lang="en-US" altLang="zh-CN" sz="2800" dirty="0"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108644" y="1412988"/>
          <a:ext cx="9810749" cy="51936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42665"/>
                <a:gridCol w="1508053"/>
                <a:gridCol w="1508053"/>
                <a:gridCol w="2035872"/>
                <a:gridCol w="1508053"/>
                <a:gridCol w="1508053"/>
              </a:tblGrid>
              <a:tr h="324372"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sz="14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All Intra</a:t>
                      </a:r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</a:tr>
              <a:tr h="271032"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sz="14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kern="0">
                          <a:effectLst/>
                        </a:rPr>
                        <a:t>Over </a:t>
                      </a:r>
                      <a:r>
                        <a:rPr lang="en-US" altLang="zh-CN" sz="1400"/>
                        <a:t>JVET-X0065</a:t>
                      </a:r>
                      <a:endParaRPr lang="zh-CN" alt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</a:tr>
              <a:tr h="223520"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sz="14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Y</a:t>
                      </a:r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U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V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EncT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DecT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</a:tr>
              <a:tr h="216813"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Class A1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0.06%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-0.72%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-2.75%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  <a:endParaRPr lang="en-US" alt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101%</a:t>
                      </a:r>
                      <a:endParaRPr lang="en-US" alt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217077"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Class A2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-0.17%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-0.21%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  <a:endParaRPr lang="en-US" alt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101%</a:t>
                      </a:r>
                      <a:endParaRPr lang="en-US" alt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217077"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Class B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0.04%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-1.68%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-1.02%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101%</a:t>
                      </a:r>
                      <a:endParaRPr lang="en-US" alt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  <a:endParaRPr lang="en-US" alt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217077"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Class C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0.06%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-1.55%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-1.17%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  <a:endParaRPr lang="en-US" alt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101%</a:t>
                      </a:r>
                      <a:endParaRPr lang="en-US" alt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217077"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Class E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  <a:endParaRPr lang="en-US" alt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101%</a:t>
                      </a:r>
                      <a:endParaRPr lang="en-US" alt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217077"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Overall 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0.03%</a:t>
                      </a: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-0.96%</a:t>
                      </a: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-1.04%</a:t>
                      </a: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  <a:endParaRPr lang="en-US" altLang="zh-CN" sz="1400" b="1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217077"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Class D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0.12%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-1.53%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-1.27%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  <a:endParaRPr lang="en-US" alt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  <a:endParaRPr lang="en-US" alt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217077"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Class F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  <a:endParaRPr lang="en-US" alt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  <a:endParaRPr lang="en-US" alt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326012"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sz="14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effectLst/>
                        </a:rPr>
                        <a:t>　</a:t>
                      </a:r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effectLst/>
                        </a:rPr>
                        <a:t>　</a:t>
                      </a:r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Random Access</a:t>
                      </a:r>
                      <a:endParaRPr lang="zh-CN" altLang="en-US" sz="1400" b="1" kern="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effectLst/>
                        </a:rPr>
                        <a:t>　</a:t>
                      </a:r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effectLst/>
                        </a:rPr>
                        <a:t>　</a:t>
                      </a:r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</a:tr>
              <a:tr h="259080"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sz="14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effectLst/>
                        </a:rPr>
                        <a:t>　</a:t>
                      </a:r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kern="0" dirty="0">
                          <a:effectLst/>
                        </a:rPr>
                        <a:t>Over </a:t>
                      </a:r>
                      <a:r>
                        <a:rPr lang="en-US" altLang="zh-CN" sz="1400" dirty="0"/>
                        <a:t>JVET-X0065</a:t>
                      </a:r>
                      <a:endParaRPr lang="zh-CN" alt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</a:tr>
              <a:tr h="223520"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sz="14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Y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U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V</a:t>
                      </a:r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EncT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 err="1">
                          <a:effectLst/>
                        </a:rPr>
                        <a:t>DecT</a:t>
                      </a:r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</a:tr>
              <a:tr h="217077"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Class A1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0.11%</a:t>
                      </a:r>
                      <a:endParaRPr lang="en-US" alt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-0.46%</a:t>
                      </a:r>
                      <a:endParaRPr lang="en-US" alt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-0.96%</a:t>
                      </a:r>
                      <a:endParaRPr lang="en-US" alt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  <a:endParaRPr lang="en-US" alt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  <a:endParaRPr lang="en-US" alt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217077"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Class A2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0.05%</a:t>
                      </a:r>
                      <a:endParaRPr lang="en-US" alt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-0.08%</a:t>
                      </a:r>
                      <a:endParaRPr lang="en-US" alt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-0.56%</a:t>
                      </a:r>
                      <a:endParaRPr lang="en-US" alt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  <a:endParaRPr lang="en-US" alt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  <a:endParaRPr lang="en-US" alt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217077"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Class B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0.02%</a:t>
                      </a:r>
                      <a:endParaRPr lang="en-US" alt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-0.39%</a:t>
                      </a:r>
                      <a:endParaRPr lang="en-US" alt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-0.07%</a:t>
                      </a:r>
                      <a:endParaRPr lang="en-US" alt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  <a:endParaRPr lang="en-US" alt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  <a:endParaRPr lang="en-US" alt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217077"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Class C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0.04%</a:t>
                      </a:r>
                      <a:endParaRPr lang="en-US" alt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-0.23%</a:t>
                      </a:r>
                      <a:endParaRPr lang="en-US" alt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-0.33%</a:t>
                      </a:r>
                      <a:endParaRPr lang="en-US" alt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  <a:endParaRPr lang="en-US" alt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  <a:endParaRPr lang="en-US" alt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217077"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Class E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endParaRPr lang="zh-CN" altLang="en-US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endParaRPr lang="zh-CN" altLang="en-US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endParaRPr lang="zh-CN" altLang="en-US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endParaRPr lang="zh-CN" altLang="en-US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endParaRPr lang="zh-CN" altLang="en-US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217077"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Overall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0.05%</a:t>
                      </a: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-0.30%</a:t>
                      </a: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-0.41%</a:t>
                      </a: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  <a:endParaRPr lang="en-US" altLang="zh-CN" sz="1400" b="1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  <a:endParaRPr lang="en-US" altLang="zh-CN" sz="1400" b="1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217077"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Class D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0.04%</a:t>
                      </a:r>
                      <a:endParaRPr lang="en-US" alt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-0.31%</a:t>
                      </a:r>
                      <a:endParaRPr lang="en-US" alt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-0.46%</a:t>
                      </a:r>
                      <a:endParaRPr lang="en-US" alt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  <a:endParaRPr lang="en-US" alt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  <a:endParaRPr lang="en-US" alt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217077"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Class F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0.02%</a:t>
                      </a:r>
                      <a:endParaRPr lang="en-US" alt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-0.10%</a:t>
                      </a:r>
                      <a:endParaRPr lang="en-US" alt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-0.08%</a:t>
                      </a:r>
                      <a:endParaRPr lang="en-US" alt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  <a:endParaRPr lang="en-US" alt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  <a:endParaRPr lang="en-US" altLang="zh-CN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8" name="标题 1"/>
          <p:cNvSpPr txBox="1"/>
          <p:nvPr/>
        </p:nvSpPr>
        <p:spPr>
          <a:xfrm>
            <a:off x="312218" y="-12805"/>
            <a:ext cx="10515600" cy="6785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b="1" dirty="0">
                <a:cs typeface="Arial" panose="020B0604020202020204" pitchFamily="34" charset="0"/>
              </a:rPr>
              <a:t>Experimental results</a:t>
            </a:r>
            <a:endParaRPr lang="en-US" altLang="zh-CN" b="1" dirty="0"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914602" y="1864720"/>
            <a:ext cx="10588182" cy="39941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128905" indent="-128905" defTabSz="514350" eaLnBrk="1" hangingPunct="1">
              <a:lnSpc>
                <a:spcPct val="90000"/>
              </a:lnSpc>
              <a:spcBef>
                <a:spcPts val="565"/>
              </a:spcBef>
              <a:buClr>
                <a:srgbClr val="52575F"/>
              </a:buClr>
              <a:buFont typeface="Arial" panose="020B0604020202020204" pitchFamily="34" charset="0"/>
              <a:buChar char="•"/>
            </a:pPr>
            <a:r>
              <a:rPr lang="en-US" altLang="zh-CN" sz="2400" dirty="0" err="1">
                <a:sym typeface="+mn-ea"/>
              </a:rPr>
              <a:t>Luma</a:t>
            </a:r>
            <a:r>
              <a:rPr lang="en-US" altLang="zh-CN" sz="2400" dirty="0">
                <a:sym typeface="+mn-ea"/>
              </a:rPr>
              <a:t> ALF and </a:t>
            </a:r>
            <a:r>
              <a:rPr lang="en-US" altLang="zh-CN" sz="2400" dirty="0" err="1">
                <a:sym typeface="+mn-ea"/>
              </a:rPr>
              <a:t>chorma</a:t>
            </a:r>
            <a:r>
              <a:rPr lang="en-US" altLang="zh-CN" sz="2400" dirty="0">
                <a:sym typeface="+mn-ea"/>
              </a:rPr>
              <a:t> ALF can be configured separately to provide more flexibility.</a:t>
            </a:r>
            <a:endParaRPr lang="en-US" altLang="zh-CN" sz="2400" dirty="0"/>
          </a:p>
          <a:p>
            <a:pPr marL="128905" indent="-128905" defTabSz="514350" eaLnBrk="1" hangingPunct="1">
              <a:lnSpc>
                <a:spcPct val="90000"/>
              </a:lnSpc>
              <a:spcBef>
                <a:spcPts val="565"/>
              </a:spcBef>
              <a:buClr>
                <a:srgbClr val="52575F"/>
              </a:buClr>
              <a:buFont typeface="Arial" panose="020B0604020202020204" pitchFamily="34" charset="0"/>
              <a:buChar char="•"/>
            </a:pPr>
            <a:r>
              <a:rPr lang="en-US" altLang="zh-CN" sz="2400" dirty="0"/>
              <a:t>Coding performance compared with JVET-X0065:</a:t>
            </a:r>
            <a:endParaRPr lang="en-US" altLang="zh-CN" sz="2400" dirty="0"/>
          </a:p>
          <a:p>
            <a:pPr defTabSz="514350">
              <a:lnSpc>
                <a:spcPct val="90000"/>
              </a:lnSpc>
              <a:spcBef>
                <a:spcPts val="565"/>
              </a:spcBef>
              <a:buClr>
                <a:srgbClr val="52575F"/>
              </a:buClr>
            </a:pPr>
            <a:r>
              <a:rPr lang="en-US" altLang="zh-CN" sz="2400" dirty="0"/>
              <a:t> AI : 0.03%  -0.96%  -1.04%  100%  100% </a:t>
            </a:r>
            <a:endParaRPr lang="en-US" altLang="zh-CN" sz="2400" dirty="0"/>
          </a:p>
          <a:p>
            <a:pPr defTabSz="514350">
              <a:lnSpc>
                <a:spcPct val="90000"/>
              </a:lnSpc>
              <a:spcBef>
                <a:spcPts val="565"/>
              </a:spcBef>
              <a:buClr>
                <a:srgbClr val="52575F"/>
              </a:buClr>
            </a:pPr>
            <a:r>
              <a:rPr lang="en-US" altLang="zh-CN" sz="2400" dirty="0"/>
              <a:t> RA: 0.05%  -0.30%  -0.41%  100%  100%</a:t>
            </a:r>
            <a:endParaRPr lang="en-US" altLang="zh-CN" sz="2400" dirty="0"/>
          </a:p>
          <a:p>
            <a:pPr marL="128905" indent="-128905" defTabSz="514350">
              <a:lnSpc>
                <a:spcPct val="90000"/>
              </a:lnSpc>
              <a:spcBef>
                <a:spcPts val="565"/>
              </a:spcBef>
              <a:buClr>
                <a:srgbClr val="52575F"/>
              </a:buClr>
              <a:buFont typeface="Arial" panose="020B0604020202020204" pitchFamily="34" charset="0"/>
              <a:buChar char="•"/>
            </a:pPr>
            <a:r>
              <a:rPr lang="en-US" altLang="zh-CN" sz="2400" dirty="0"/>
              <a:t>Almost no increase in encoding and decoding time.</a:t>
            </a:r>
            <a:endParaRPr lang="en-US" altLang="zh-CN" sz="2400" dirty="0"/>
          </a:p>
          <a:p>
            <a:pPr defTabSz="514350" eaLnBrk="1" hangingPunct="1">
              <a:lnSpc>
                <a:spcPct val="90000"/>
              </a:lnSpc>
              <a:spcBef>
                <a:spcPts val="565"/>
              </a:spcBef>
              <a:buClr>
                <a:srgbClr val="52575F"/>
              </a:buClr>
            </a:pPr>
            <a:endParaRPr lang="en-US" altLang="zh-CN" sz="2400" dirty="0"/>
          </a:p>
          <a:p>
            <a:pPr marL="128905" indent="-128905" defTabSz="514350" eaLnBrk="1" hangingPunct="1">
              <a:lnSpc>
                <a:spcPct val="90000"/>
              </a:lnSpc>
              <a:spcBef>
                <a:spcPts val="565"/>
              </a:spcBef>
              <a:buClr>
                <a:srgbClr val="52575F"/>
              </a:buClr>
              <a:buFont typeface="Arial" panose="020B0604020202020204" pitchFamily="34" charset="0"/>
              <a:buChar char="•"/>
            </a:pPr>
            <a:endParaRPr lang="en-US" altLang="zh-CN" sz="2400" dirty="0"/>
          </a:p>
          <a:p>
            <a:r>
              <a:rPr lang="en-US" altLang="zh-CN" sz="2400" dirty="0"/>
              <a:t>Recommend to </a:t>
            </a:r>
            <a:r>
              <a:rPr lang="en-US" altLang="zh-CN" sz="2400" dirty="0">
                <a:solidFill>
                  <a:schemeClr val="tx1"/>
                </a:solidFill>
              </a:rPr>
              <a:t>further study </a:t>
            </a:r>
            <a:r>
              <a:rPr lang="en-US" altLang="zh-CN" sz="2400" dirty="0"/>
              <a:t>the proposed</a:t>
            </a:r>
            <a:r>
              <a:rPr lang="en-US" altLang="zh-CN" sz="2400" dirty="0">
                <a:solidFill>
                  <a:srgbClr val="C00000"/>
                </a:solidFill>
              </a:rPr>
              <a:t> </a:t>
            </a:r>
            <a:r>
              <a:rPr lang="en-US" altLang="zh-CN" sz="2400" dirty="0"/>
              <a:t>ALF-SPLIT in EE1. </a:t>
            </a:r>
            <a:endParaRPr lang="en-US" altLang="zh-CN" sz="2400" dirty="0"/>
          </a:p>
          <a:p>
            <a:r>
              <a:rPr lang="en-US" altLang="zh-CN" sz="2400" dirty="0"/>
              <a:t>Thanks crosschecking by Bytedance.</a:t>
            </a:r>
            <a:endParaRPr lang="en-US" altLang="zh-CN" sz="2400" dirty="0"/>
          </a:p>
          <a:p>
            <a:pPr marL="128905" indent="-128905" defTabSz="514350" eaLnBrk="1" hangingPunct="1">
              <a:lnSpc>
                <a:spcPct val="90000"/>
              </a:lnSpc>
              <a:spcBef>
                <a:spcPts val="565"/>
              </a:spcBef>
              <a:buClr>
                <a:srgbClr val="52575F"/>
              </a:buClr>
              <a:buFont typeface="Arial" panose="020B0604020202020204" pitchFamily="34" charset="0"/>
              <a:buChar char="•"/>
            </a:pPr>
            <a:endParaRPr lang="en-US" altLang="zh-CN" sz="2400" dirty="0"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312218" y="-12805"/>
            <a:ext cx="10515600" cy="6785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b="1" dirty="0">
                <a:cs typeface="Arial" panose="020B0604020202020204" pitchFamily="34" charset="0"/>
              </a:rPr>
              <a:t>Conclusion</a:t>
            </a:r>
            <a:endParaRPr lang="en-US" altLang="zh-CN" b="1" dirty="0"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 txBox="1"/>
          <p:nvPr/>
        </p:nvSpPr>
        <p:spPr bwMode="auto">
          <a:xfrm>
            <a:off x="1300463" y="2117416"/>
            <a:ext cx="9144001" cy="225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5400" kern="0" dirty="0">
                <a:solidFill>
                  <a:srgbClr val="4472C4"/>
                </a:solidFill>
                <a:ea typeface="PMingLiU" panose="02020500000000000000" pitchFamily="18" charset="-120"/>
              </a:rPr>
              <a:t>Thank you</a:t>
            </a:r>
            <a:r>
              <a:rPr lang="zh-CN" altLang="en-US" sz="5400" kern="0" dirty="0">
                <a:solidFill>
                  <a:srgbClr val="4472C4"/>
                </a:solidFill>
                <a:ea typeface="PMingLiU" panose="02020500000000000000" pitchFamily="18" charset="-120"/>
              </a:rPr>
              <a:t> </a:t>
            </a:r>
            <a:endParaRPr lang="zh-TW" altLang="en-US" sz="5400" kern="0" dirty="0">
              <a:solidFill>
                <a:srgbClr val="4472C4"/>
              </a:solidFill>
              <a:ea typeface="PMingLiU" panose="02020500000000000000" pitchFamily="18" charset="-120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TABLE_BEAUTIFY" val="smartTable{5fc03629-33ff-4f51-bf53-e7e2b6177ac8}"/>
  <p:tag name="TABLE_ENDDRAG_ORIGIN_RECT" val="687*204"/>
  <p:tag name="TABLE_ENDDRAG_RECT" val="16*294*687*204"/>
</p:tagLst>
</file>

<file path=ppt/tags/tag2.xml><?xml version="1.0" encoding="utf-8"?>
<p:tagLst xmlns:p="http://schemas.openxmlformats.org/presentationml/2006/main">
  <p:tag name="KSO_WM_UNIT_TABLE_BEAUTIFY" val="smartTable{506ee92c-397b-4ff1-9652-a63a45d3fdbf}"/>
</p:tagLst>
</file>

<file path=ppt/tags/tag3.xml><?xml version="1.0" encoding="utf-8"?>
<p:tagLst xmlns:p="http://schemas.openxmlformats.org/presentationml/2006/main">
  <p:tag name="KSO_WM_UNIT_TABLE_BEAUTIFY" val="smartTable{6de4ffc2-a863-4068-93ee-3e43714389e2}"/>
</p:tagLst>
</file>

<file path=ppt/theme/theme1.xml><?xml version="1.0" encoding="utf-8"?>
<a:theme xmlns:a="http://schemas.openxmlformats.org/drawingml/2006/main" name="新实验室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3469</Words>
  <Application>WPS 演示</Application>
  <PresentationFormat>宽屏</PresentationFormat>
  <Paragraphs>777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31" baseType="lpstr">
      <vt:lpstr>Arial</vt:lpstr>
      <vt:lpstr>宋体</vt:lpstr>
      <vt:lpstr>Wingdings</vt:lpstr>
      <vt:lpstr>Eras Demi ITC</vt:lpstr>
      <vt:lpstr>Aparajita</vt:lpstr>
      <vt:lpstr>Nirmala UI</vt:lpstr>
      <vt:lpstr>Century Gothic</vt:lpstr>
      <vt:lpstr>Arial Unicode MS</vt:lpstr>
      <vt:lpstr>黑体</vt:lpstr>
      <vt:lpstr>Helvetica</vt:lpstr>
      <vt:lpstr>Times New Roman</vt:lpstr>
      <vt:lpstr>等线</vt:lpstr>
      <vt:lpstr>Cambria Math</vt:lpstr>
      <vt:lpstr>Times New Roman</vt:lpstr>
      <vt:lpstr>PMingLiU</vt:lpstr>
      <vt:lpstr>PMingLiU-ExtB</vt:lpstr>
      <vt:lpstr>Calibri</vt:lpstr>
      <vt:lpstr>Calibri Light</vt:lpstr>
      <vt:lpstr>微软雅黑</vt:lpstr>
      <vt:lpstr>Arial Unicode MS</vt:lpstr>
      <vt:lpstr>等线 Light</vt:lpstr>
      <vt:lpstr>新实验室模板</vt:lpstr>
      <vt:lpstr>AHG11: ALF improvement for NNVC</vt:lpstr>
      <vt:lpstr>Introduction</vt:lpstr>
      <vt:lpstr>Introduction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CCLM DM adaption</dc:title>
  <dc:creator>ma yz</dc:creator>
  <cp:lastModifiedBy>神遁克里苏</cp:lastModifiedBy>
  <cp:revision>574</cp:revision>
  <dcterms:created xsi:type="dcterms:W3CDTF">2018-12-28T13:08:00Z</dcterms:created>
  <dcterms:modified xsi:type="dcterms:W3CDTF">2022-01-12T12:18:47Z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2052-11.1.0.11194</vt:lpwstr>
  </property>
  <property fmtid="{D5CDD505-2E9C-101B-9397-08002B2CF9AE}" pid="3" name="ICV">
    <vt:lpwstr>709496590139497D90D907CF428FE75F</vt:lpwstr>
  </property>
</Properties>
</file>