
<file path=[Content_Types].xml><?xml version="1.0" encoding="utf-8"?>
<Types xmlns="http://schemas.openxmlformats.org/package/2006/content-types">
  <Default Extension="docx" ContentType="application/vnd.openxmlformats-officedocument.wordprocessingml.document"/>
  <Default Extension="emf" ContentType="image/x-emf"/>
  <Default Extension="png" ContentType="image/png"/>
  <Default Extension="rels" ContentType="application/vnd.openxmlformats-package.relationships+xml"/>
  <Default Extension="wdp" ContentType="image/vnd.ms-photo"/>
  <Default Extension="xlsm" ContentType="application/vnd.ms-excel.sheet.macroEnabled.12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62" r:id="rId1"/>
    <p:sldMasterId id="2147483774" r:id="rId2"/>
  </p:sldMasterIdLst>
  <p:notesMasterIdLst>
    <p:notesMasterId r:id="rId12"/>
  </p:notesMasterIdLst>
  <p:handoutMasterIdLst>
    <p:handoutMasterId r:id="rId13"/>
  </p:handoutMasterIdLst>
  <p:sldIdLst>
    <p:sldId id="267" r:id="rId3"/>
    <p:sldId id="374" r:id="rId4"/>
    <p:sldId id="370" r:id="rId5"/>
    <p:sldId id="376" r:id="rId6"/>
    <p:sldId id="369" r:id="rId7"/>
    <p:sldId id="375" r:id="rId8"/>
    <p:sldId id="371" r:id="rId9"/>
    <p:sldId id="372" r:id="rId10"/>
    <p:sldId id="373" r:id="rId11"/>
  </p:sldIdLst>
  <p:sldSz cx="12192000" cy="6858000"/>
  <p:notesSz cx="6799263" cy="99298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ianglin Wang" initials="XW" lastIdx="1" clrIdx="0">
    <p:extLst>
      <p:ext uri="{19B8F6BF-5375-455C-9EA6-DF929625EA0E}">
        <p15:presenceInfo xmlns:p15="http://schemas.microsoft.com/office/powerpoint/2012/main" userId="29d3220b9f7a0560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D86E7"/>
    <a:srgbClr val="1E75F6"/>
    <a:srgbClr val="2769ED"/>
    <a:srgbClr val="7DB9FB"/>
    <a:srgbClr val="CCECFF"/>
    <a:srgbClr val="2807EB"/>
    <a:srgbClr val="7585FD"/>
    <a:srgbClr val="FF9300"/>
    <a:srgbClr val="00823B"/>
    <a:srgbClr val="FA40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99" autoAdjust="0"/>
    <p:restoredTop sz="93850" autoAdjust="0"/>
  </p:normalViewPr>
  <p:slideViewPr>
    <p:cSldViewPr snapToGrid="0" snapToObjects="1">
      <p:cViewPr varScale="1">
        <p:scale>
          <a:sx n="111" d="100"/>
          <a:sy n="111" d="100"/>
        </p:scale>
        <p:origin x="138" y="3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80" d="100"/>
          <a:sy n="80" d="100"/>
        </p:scale>
        <p:origin x="316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1342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F71FF7-898C-764C-BA9D-F5CB11F82A11}" type="datetimeFigureOut">
              <a:rPr kumimoji="1" lang="zh-CN" altLang="en-US" smtClean="0"/>
              <a:t>2021/10/7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1342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D1A330-7A54-034E-8E61-F6BD3801FFAF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892576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1342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5658A1-3E81-F948-9296-33D76CEBD331}" type="datetimeFigureOut">
              <a:rPr kumimoji="1" lang="zh-CN" altLang="en-US" smtClean="0"/>
              <a:t>2021/10/7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4713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79927" y="4778722"/>
            <a:ext cx="5439410" cy="3909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1342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5986E8-93E9-C64B-BFF1-5E33A87BE15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006215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5986E8-93E9-C64B-BFF1-5E33A87BE151}" type="slidenum">
              <a:rPr kumimoji="1" lang="zh-CN" altLang="en-US" smtClean="0"/>
              <a:t>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948346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319268" y="2146388"/>
            <a:ext cx="7189694" cy="1645920"/>
          </a:xfrm>
          <a:noFill/>
          <a:ln w="38100">
            <a:noFill/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  <a:latin typeface="KaiTi" panose="02010609060101010101" pitchFamily="49" charset="-122"/>
                <a:ea typeface="KaiTi" panose="020106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14058" y="4191179"/>
            <a:ext cx="7194904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pic>
        <p:nvPicPr>
          <p:cNvPr id="32" name="Picture 31" title="Ribbon tab">
            <a:extLst>
              <a:ext uri="{FF2B5EF4-FFF2-40B4-BE49-F238E27FC236}">
                <a16:creationId xmlns:a16="http://schemas.microsoft.com/office/drawing/2014/main" id="{A33377A7-8545-426C-968E-E7A8DE06A03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51470" y="0"/>
            <a:ext cx="1482811" cy="1845171"/>
          </a:xfrm>
          <a:prstGeom prst="rect">
            <a:avLst/>
          </a:prstGeom>
        </p:spPr>
      </p:pic>
      <p:grpSp>
        <p:nvGrpSpPr>
          <p:cNvPr id="33" name="Group 32">
            <a:extLst>
              <a:ext uri="{FF2B5EF4-FFF2-40B4-BE49-F238E27FC236}">
                <a16:creationId xmlns:a16="http://schemas.microsoft.com/office/drawing/2014/main" id="{FBEFF6D6-E183-4F2A-99AD-1BFBA0AF31AF}"/>
              </a:ext>
            </a:extLst>
          </p:cNvPr>
          <p:cNvGrpSpPr/>
          <p:nvPr userDrawn="1"/>
        </p:nvGrpSpPr>
        <p:grpSpPr>
          <a:xfrm>
            <a:off x="0" y="932931"/>
            <a:ext cx="12192000" cy="63125"/>
            <a:chOff x="507492" y="1501519"/>
            <a:chExt cx="8129016" cy="63125"/>
          </a:xfrm>
        </p:grpSpPr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16759945-344B-4AF3-90DB-D9E88ED9EE25}"/>
                </a:ext>
              </a:extLst>
            </p:cNvPr>
            <p:cNvCxnSpPr/>
            <p:nvPr/>
          </p:nvCxnSpPr>
          <p:spPr>
            <a:xfrm>
              <a:off x="507492" y="1564644"/>
              <a:ext cx="8129016" cy="0"/>
            </a:xfrm>
            <a:prstGeom prst="line">
              <a:avLst/>
            </a:prstGeom>
            <a:ln w="38100" cap="flat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39548AF7-DE2C-4CDE-9E92-9944CCEF6687}"/>
                </a:ext>
              </a:extLst>
            </p:cNvPr>
            <p:cNvCxnSpPr/>
            <p:nvPr/>
          </p:nvCxnSpPr>
          <p:spPr>
            <a:xfrm>
              <a:off x="507492" y="1501519"/>
              <a:ext cx="8129016" cy="0"/>
            </a:xfrm>
            <a:prstGeom prst="line">
              <a:avLst/>
            </a:prstGeom>
            <a:ln w="12700" cap="flat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FFA7B74A-8FA1-4894-AE5A-284B7C134B3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30839" y="2489023"/>
            <a:ext cx="2938373" cy="84492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34660D-3DDA-4565-BCCE-34E3B48C58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282D227-7951-4B3A-BBBC-5839703DDA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380A5F-968C-47DE-8D59-F8D9B85FC3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C2FDE9-6A46-4C24-BEB6-13839462C0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0E5BEC-B6A8-458A-865C-4BBB984462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22707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B48A8B-ABD9-4991-B440-F1B113F3A4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96308B-F98E-4EDA-AD53-5F4D3DE246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3C84D6-901F-43D4-9BE8-6B977663D8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1C89C9-29A0-44F7-A5EF-F9DAD1A277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00F502-C262-4546-A3A0-6976278738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77151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25A1BD-C8F4-4133-A712-0C445F034C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256C24-1B90-46EB-A779-0F73C3FEF5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35CA67-61B2-4FC0-A5AE-D3B3007C46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AFA73A-5843-4F37-ACBE-36A77BC597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CEAE5A-D279-4680-9717-7D8A9DB69F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21388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4B13E3-08B6-4686-9CB1-21A0986CD6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0A2E49-1E7C-4D03-A9A8-95212079BBC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BA29C76-895D-4BFD-825F-B05A3BD738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20C143C-4AD1-405A-8930-4F2DC45D76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8447B26-0756-4A9B-9C5E-1281939AF8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2F1D453-6F06-4ACA-80C2-1CAA290515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41506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F56C3C-A798-4DD8-BA20-0CC5D348D5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957945-6734-483D-8B07-2D488F74D8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A963799-4A3D-4F1D-A537-DF09F36828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36CF3DE-3E2E-4385-ABEA-8CFE534D12B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C200038-54C8-4B56-AB0A-659CF88152D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8788BEA-37C3-416A-9BC6-99EAE4CAD6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6C76C96-6108-48CB-892B-C208DDF157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04812A7-7FF3-4102-95D5-65392C4D37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616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A35FCC-B7A4-4084-8142-9022CDFD08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D77A3B6-82B7-4F56-BE3F-5D4941E641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700C4F0-FF27-43FD-89FA-CB9CA0D6C0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6324DED-E99A-41B7-9E03-AA8C640279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68160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5574989-549A-4218-B722-9142536CB2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E49EEC8-3B47-404E-8366-43C03146F5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1E1525-09F0-40A0-9EB7-7D7629B456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693585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66404F-F4CC-4C52-A45A-9224C91463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B68B8-BF50-4827-93EB-58BE049771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01A9074-69C0-42A0-8F90-6D478A6D8C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5819040-CC3D-4C7F-A351-F416F2E793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55D259B-50CC-4BEA-8921-38EDEA38E5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DC40B94-84B1-45A0-B481-ED55EF6494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6049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2907" y="1137537"/>
            <a:ext cx="9651352" cy="5012251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27" name="Date Placeholder 3">
            <a:extLst>
              <a:ext uri="{FF2B5EF4-FFF2-40B4-BE49-F238E27FC236}">
                <a16:creationId xmlns:a16="http://schemas.microsoft.com/office/drawing/2014/main" id="{AB9E0956-5A58-45B4-8B7C-707A8A826AA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1056680" y="6394432"/>
            <a:ext cx="866399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r>
              <a:rPr kumimoji="1" lang="en-US" altLang="zh-CN"/>
              <a:t>2019/2/21</a:t>
            </a:r>
            <a:endParaRPr kumimoji="1" lang="zh-CN" altLang="en-US" dirty="0"/>
          </a:p>
        </p:txBody>
      </p:sp>
      <p:sp>
        <p:nvSpPr>
          <p:cNvPr id="28" name="Slide Number Placeholder 5">
            <a:extLst>
              <a:ext uri="{FF2B5EF4-FFF2-40B4-BE49-F238E27FC236}">
                <a16:creationId xmlns:a16="http://schemas.microsoft.com/office/drawing/2014/main" id="{59BEA95E-D349-4B9D-8FCF-0B92344F51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08999" y="6373536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288F7849-32F3-194E-BDD1-B2A2EC6DDAC8}" type="slidenum">
              <a:rPr kumimoji="1" lang="zh-CN" altLang="en-US" smtClean="0"/>
              <a:t>‹#›</a:t>
            </a:fld>
            <a:endParaRPr kumimoji="1" lang="zh-CN" altLang="en-US" dirty="0"/>
          </a:p>
        </p:txBody>
      </p:sp>
      <p:sp>
        <p:nvSpPr>
          <p:cNvPr id="30" name="Title Placeholder 1">
            <a:extLst>
              <a:ext uri="{FF2B5EF4-FFF2-40B4-BE49-F238E27FC236}">
                <a16:creationId xmlns:a16="http://schemas.microsoft.com/office/drawing/2014/main" id="{838A8841-AB9D-49CE-8371-625F91B03AC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2907" y="202969"/>
            <a:ext cx="9250882" cy="677809"/>
          </a:xfrm>
          <a:prstGeom prst="rect">
            <a:avLst/>
          </a:prstGeom>
          <a:noFill/>
          <a:ln w="31750" cap="sq">
            <a:noFill/>
            <a:miter lim="800000"/>
          </a:ln>
        </p:spPr>
        <p:txBody>
          <a:bodyPr vert="horz" lIns="182880" tIns="182880" rIns="182880" bIns="182880" rtlCol="0" anchor="ctr">
            <a:noAutofit/>
          </a:bodyPr>
          <a:lstStyle>
            <a:lvl1pPr algn="l">
              <a:defRPr sz="2800" b="1" cap="none" spc="0">
                <a:latin typeface="KaiTi" panose="02010609060101010101" pitchFamily="49" charset="-122"/>
                <a:ea typeface="KaiTi" panose="02010609060101010101" pitchFamily="49" charset="-122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10" name="Shape 491">
            <a:extLst>
              <a:ext uri="{FF2B5EF4-FFF2-40B4-BE49-F238E27FC236}">
                <a16:creationId xmlns:a16="http://schemas.microsoft.com/office/drawing/2014/main" id="{694D4683-AEB3-4DDC-8ECA-FC1DA158C046}"/>
              </a:ext>
            </a:extLst>
          </p:cNvPr>
          <p:cNvSpPr/>
          <p:nvPr userDrawn="1"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AF55C9FE-6B76-4374-8E68-B03E112D6FBF}"/>
              </a:ext>
            </a:extLst>
          </p:cNvPr>
          <p:cNvGrpSpPr/>
          <p:nvPr userDrawn="1"/>
        </p:nvGrpSpPr>
        <p:grpSpPr>
          <a:xfrm>
            <a:off x="0" y="932931"/>
            <a:ext cx="12192000" cy="63125"/>
            <a:chOff x="507492" y="1501519"/>
            <a:chExt cx="8129016" cy="63125"/>
          </a:xfrm>
        </p:grpSpPr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D014C6C-6BAE-4E96-A69C-4398C6B53205}"/>
                </a:ext>
              </a:extLst>
            </p:cNvPr>
            <p:cNvCxnSpPr/>
            <p:nvPr/>
          </p:nvCxnSpPr>
          <p:spPr>
            <a:xfrm>
              <a:off x="507492" y="1564644"/>
              <a:ext cx="8129016" cy="0"/>
            </a:xfrm>
            <a:prstGeom prst="line">
              <a:avLst/>
            </a:prstGeom>
            <a:ln w="38100" cap="flat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8FC2AB6-A460-4F7D-A302-0AB550701794}"/>
                </a:ext>
              </a:extLst>
            </p:cNvPr>
            <p:cNvCxnSpPr/>
            <p:nvPr/>
          </p:nvCxnSpPr>
          <p:spPr>
            <a:xfrm>
              <a:off x="507492" y="1501519"/>
              <a:ext cx="8129016" cy="0"/>
            </a:xfrm>
            <a:prstGeom prst="line">
              <a:avLst/>
            </a:prstGeom>
            <a:ln w="12700" cap="flat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Shape 490">
            <a:extLst>
              <a:ext uri="{FF2B5EF4-FFF2-40B4-BE49-F238E27FC236}">
                <a16:creationId xmlns:a16="http://schemas.microsoft.com/office/drawing/2014/main" id="{D0A4DF63-763D-4E16-B165-5EE0B09977FF}"/>
              </a:ext>
            </a:extLst>
          </p:cNvPr>
          <p:cNvSpPr/>
          <p:nvPr userDrawn="1"/>
        </p:nvSpPr>
        <p:spPr>
          <a:xfrm>
            <a:off x="-14139" y="0"/>
            <a:ext cx="155030" cy="5316836"/>
          </a:xfrm>
          <a:prstGeom prst="rect">
            <a:avLst/>
          </a:prstGeom>
          <a:solidFill>
            <a:srgbClr val="F0830A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25B2E1B-D9F0-41BA-BFEA-2388E1A1807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83789" y="115735"/>
            <a:ext cx="2622350" cy="75404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86279D-7002-4D1F-A4A6-CAB2B061F2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D469ABE-20C8-47B5-BCAE-D77399FF441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CD3B47-1BA5-4DA3-9203-2C0DDEB203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997B12-2B5E-4228-9577-916810044D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F3F8145-B3C3-4F2F-97F7-A197560321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B8DF16-9157-4B34-BE84-0EC7EF8998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949865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3648A4-6D73-47EB-8976-0CDC85918B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03AEEB3-A246-430B-9163-82D74B498E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A509AA-CE07-4575-8707-2BF237C187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7B9014-C6A4-4833-8F7A-95DA63C428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C234D4-DCC3-4166-9797-9AC2D0023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0149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769E022-B23E-4313-84A8-C684FF39265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B5646DE-B7C0-4B5A-AD1E-710ACFB171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906586-22AC-4887-8472-932E013EBE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14E463-5D59-4972-A61E-3A882C00C9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D9D6B0-B90E-46DD-A9C9-063349CDFD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159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8218" y="1275408"/>
            <a:ext cx="5446150" cy="49885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57633" y="1268863"/>
            <a:ext cx="5163402" cy="498850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66D309F8-5149-4789-8AD8-BEB2C69D48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52" y="229864"/>
            <a:ext cx="8249389" cy="792112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path path="circle">
              <a:fillToRect l="50000" t="50000" r="50000" b="50000"/>
            </a:path>
          </a:gradFill>
          <a:ln w="31750" cap="sq">
            <a:noFill/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8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将图片拖动到占位符，或单击添加图标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31136" y="964692"/>
            <a:ext cx="7729728" cy="1188720"/>
          </a:xfrm>
          <a:prstGeom prst="rect">
            <a:avLst/>
          </a:prstGeom>
          <a:solidFill>
            <a:schemeClr val="bg1"/>
          </a:solidFill>
          <a:ln w="317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813507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</p:sldLayoutIdLst>
  <p:hf sldNum="0"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68C8F1D-ACED-46BA-AEAC-258FB8D492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EF4799-1BE5-4255-82DA-DBC84C8BA4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06298F-521F-4CE1-BFBE-D0AC0BF4716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603FDD-1BC8-48AE-9A83-4F35938C342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4A1A03-D727-4523-8208-127AEF9E07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3790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7" Type="http://schemas.openxmlformats.org/officeDocument/2006/relationships/image" Target="../media/image6.emf"/><Relationship Id="rId2" Type="http://schemas.openxmlformats.org/officeDocument/2006/relationships/package" Target="../embeddings/Microsoft_Excel_Macro-Enabled_Worksheet.xlsm"/><Relationship Id="rId1" Type="http://schemas.openxmlformats.org/officeDocument/2006/relationships/slideLayout" Target="../slideLayouts/slideLayout2.xml"/><Relationship Id="rId6" Type="http://schemas.openxmlformats.org/officeDocument/2006/relationships/package" Target="../embeddings/Microsoft_Excel_Macro-Enabled_Worksheet2.xlsm"/><Relationship Id="rId5" Type="http://schemas.openxmlformats.org/officeDocument/2006/relationships/image" Target="../media/image5.emf"/><Relationship Id="rId4" Type="http://schemas.openxmlformats.org/officeDocument/2006/relationships/package" Target="../embeddings/Microsoft_Excel_Macro-Enabled_Worksheet1.xlsm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Document5.docx"/><Relationship Id="rId3" Type="http://schemas.openxmlformats.org/officeDocument/2006/relationships/image" Target="../media/image7.emf"/><Relationship Id="rId7" Type="http://schemas.openxmlformats.org/officeDocument/2006/relationships/image" Target="../media/image9.emf"/><Relationship Id="rId2" Type="http://schemas.openxmlformats.org/officeDocument/2006/relationships/package" Target="../embeddings/Microsoft_Word_Document.docx"/><Relationship Id="rId1" Type="http://schemas.openxmlformats.org/officeDocument/2006/relationships/slideLayout" Target="../slideLayouts/slideLayout2.xml"/><Relationship Id="rId6" Type="http://schemas.openxmlformats.org/officeDocument/2006/relationships/package" Target="../embeddings/Microsoft_Word_Document4.docx"/><Relationship Id="rId5" Type="http://schemas.openxmlformats.org/officeDocument/2006/relationships/image" Target="../media/image8.emf"/><Relationship Id="rId4" Type="http://schemas.openxmlformats.org/officeDocument/2006/relationships/package" Target="../embeddings/Microsoft_Word_Document3.docx"/><Relationship Id="rId9" Type="http://schemas.openxmlformats.org/officeDocument/2006/relationships/image" Target="../media/image10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B64BC0-09AB-47D9-9EDC-5D74018773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61130" y="2146388"/>
            <a:ext cx="8668870" cy="1645920"/>
          </a:xfrm>
        </p:spPr>
        <p:txBody>
          <a:bodyPr>
            <a:normAutofit/>
          </a:bodyPr>
          <a:lstStyle/>
          <a:p>
            <a:r>
              <a:rPr lang="en-US" altLang="zh-CN" sz="4400" dirty="0"/>
              <a:t>AHG12:EnHANCED SIGN PREDICTION</a:t>
            </a:r>
            <a:endParaRPr lang="en-US" sz="44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36675B6-F7E5-4C2E-89DE-697258EE12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528203" y="4206891"/>
            <a:ext cx="7662452" cy="1239894"/>
          </a:xfrm>
        </p:spPr>
        <p:txBody>
          <a:bodyPr>
            <a:normAutofit fontScale="92500"/>
          </a:bodyPr>
          <a:lstStyle/>
          <a:p>
            <a:r>
              <a:rPr lang="en-US" altLang="zh-CN" sz="2800" dirty="0"/>
              <a:t>Xiaoyu Xiu, Yi-Wen Chen, Ning Yan, Che-Wei </a:t>
            </a:r>
            <a:r>
              <a:rPr lang="en-US" altLang="zh-CN" sz="2800" dirty="0" err="1"/>
              <a:t>Kuo</a:t>
            </a:r>
            <a:r>
              <a:rPr lang="en-US" altLang="zh-CN" sz="2800" dirty="0"/>
              <a:t>, Hong-</a:t>
            </a:r>
            <a:r>
              <a:rPr lang="en-US" altLang="zh-CN" sz="2800" dirty="0" err="1"/>
              <a:t>Jheng</a:t>
            </a:r>
            <a:r>
              <a:rPr lang="en-US" altLang="zh-CN" sz="2800" dirty="0"/>
              <a:t> </a:t>
            </a:r>
            <a:r>
              <a:rPr lang="en-US" altLang="zh-CN" sz="2800" dirty="0" err="1"/>
              <a:t>Jhu</a:t>
            </a:r>
            <a:r>
              <a:rPr lang="en-US" altLang="zh-CN" sz="2800" dirty="0"/>
              <a:t>, Wei Chen, Xianglin Wang</a:t>
            </a:r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973264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4CC9A99-9130-4C50-9AFD-D44C0F74F7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907" y="1137537"/>
            <a:ext cx="11493908" cy="2968637"/>
          </a:xfrm>
        </p:spPr>
        <p:txBody>
          <a:bodyPr>
            <a:normAutofit/>
          </a:bodyPr>
          <a:lstStyle/>
          <a:p>
            <a:r>
              <a:rPr lang="en-US" dirty="0"/>
              <a:t>Sign prediction in ECM-2.0</a:t>
            </a:r>
          </a:p>
          <a:p>
            <a:pPr lvl="1"/>
            <a:r>
              <a:rPr lang="en-CA" dirty="0"/>
              <a:t>Estimating the signs of the coefficients in one transform block (TB) by minimizing the difference between its border samples and their spatial neighbors </a:t>
            </a:r>
          </a:p>
          <a:p>
            <a:pPr lvl="1"/>
            <a:r>
              <a:rPr lang="en-US" dirty="0"/>
              <a:t>Only the signs of the TBs using only primary transforms can be predicted, i.e., </a:t>
            </a:r>
            <a:r>
              <a:rPr lang="en-US" b="1" dirty="0"/>
              <a:t>the sign prediction is always disabled for the TBs with LFNST</a:t>
            </a:r>
          </a:p>
          <a:p>
            <a:pPr lvl="1"/>
            <a:r>
              <a:rPr lang="en-US" dirty="0"/>
              <a:t>Up to 8 coefficients from the top-left 4X4 region of the TB are selected based on </a:t>
            </a:r>
            <a:r>
              <a:rPr lang="en-US" b="1" dirty="0"/>
              <a:t>raster scan order</a:t>
            </a:r>
          </a:p>
          <a:p>
            <a:pPr lvl="1"/>
            <a:r>
              <a:rPr lang="en-US" dirty="0"/>
              <a:t>Multiple </a:t>
            </a:r>
            <a:r>
              <a:rPr lang="en-US" b="1" dirty="0"/>
              <a:t>pre-defined hypothesis templates </a:t>
            </a:r>
            <a:r>
              <a:rPr lang="en-US" dirty="0"/>
              <a:t>are used to generate the reconstructed border samples to avoid doing inverse transforms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C1DCD49-9762-41B0-A5AB-D95790DC1C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5039" y="3849881"/>
            <a:ext cx="5141922" cy="2290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98696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4CC9A99-9130-4C50-9AFD-D44C0F74F7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907" y="1137537"/>
            <a:ext cx="9651352" cy="5082108"/>
          </a:xfrm>
        </p:spPr>
        <p:txBody>
          <a:bodyPr>
            <a:normAutofit/>
          </a:bodyPr>
          <a:lstStyle/>
          <a:p>
            <a:r>
              <a:rPr lang="en-US" dirty="0"/>
              <a:t>Two proposed enhancements</a:t>
            </a:r>
          </a:p>
          <a:p>
            <a:pPr lvl="1"/>
            <a:r>
              <a:rPr lang="en-CA" dirty="0"/>
              <a:t>Extending the sign prediction to LFNST TBs</a:t>
            </a:r>
          </a:p>
          <a:p>
            <a:pPr lvl="2">
              <a:buFont typeface="Arial" panose="020B0604020202020204" pitchFamily="34" charset="0"/>
              <a:buChar char="‒"/>
            </a:pPr>
            <a:r>
              <a:rPr lang="en-CA" dirty="0"/>
              <a:t>The signs of at maximum 4 coefficients in the top-left 4X4 region of the TB can be predicted </a:t>
            </a:r>
            <a:endParaRPr lang="en-US" dirty="0"/>
          </a:p>
          <a:p>
            <a:pPr lvl="1"/>
            <a:r>
              <a:rPr lang="en-US" dirty="0"/>
              <a:t>Adaptive coefficient selection</a:t>
            </a:r>
          </a:p>
          <a:p>
            <a:pPr lvl="2">
              <a:buFont typeface="Arial" panose="020B0604020202020204" pitchFamily="34" charset="0"/>
              <a:buChar char="‒"/>
            </a:pPr>
            <a:r>
              <a:rPr lang="en-US" dirty="0"/>
              <a:t>Select the coefficients for the sign prediction based on their impact on the reconstructed border samples</a:t>
            </a:r>
          </a:p>
          <a:p>
            <a:pPr lvl="2">
              <a:buFont typeface="Arial" panose="020B0604020202020204" pitchFamily="34" charset="0"/>
              <a:buChar char="‒"/>
            </a:pPr>
            <a:endParaRPr lang="en-US" dirty="0"/>
          </a:p>
          <a:p>
            <a:pPr lvl="2">
              <a:buFont typeface="Arial" panose="020B0604020202020204" pitchFamily="34" charset="0"/>
              <a:buChar char="‒"/>
            </a:pPr>
            <a:endParaRPr lang="en-US" dirty="0"/>
          </a:p>
          <a:p>
            <a:pPr lvl="2">
              <a:buFont typeface="Arial" panose="020B0604020202020204" pitchFamily="34" charset="0"/>
              <a:buChar char="‒"/>
            </a:pPr>
            <a:endParaRPr lang="en-US" dirty="0"/>
          </a:p>
          <a:p>
            <a:pPr lvl="2">
              <a:buFont typeface="Arial" panose="020B0604020202020204" pitchFamily="34" charset="0"/>
              <a:buChar char="‒"/>
            </a:pPr>
            <a:endParaRPr lang="en-US" dirty="0"/>
          </a:p>
          <a:p>
            <a:pPr lvl="2">
              <a:buFont typeface="Arial" panose="020B0604020202020204" pitchFamily="34" charset="0"/>
              <a:buChar char="‒"/>
            </a:pPr>
            <a:endParaRPr lang="en-US" dirty="0"/>
          </a:p>
          <a:p>
            <a:pPr lvl="2">
              <a:buFont typeface="Arial" panose="020B0604020202020204" pitchFamily="34" charset="0"/>
              <a:buChar char="‒"/>
            </a:pPr>
            <a:r>
              <a:rPr lang="en-US" dirty="0"/>
              <a:t>The selection area is kept unchanged, i.e., top-left</a:t>
            </a:r>
            <a:r>
              <a:rPr lang="en-CA" dirty="0"/>
              <a:t> 4X4 </a:t>
            </a:r>
            <a:r>
              <a:rPr lang="en-US" dirty="0"/>
              <a:t>region </a:t>
            </a:r>
          </a:p>
          <a:p>
            <a:pPr lvl="1"/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A1E11EE3-3EA9-41F7-9EB8-173ABF32BD89}"/>
                  </a:ext>
                </a:extLst>
              </p:cNvPr>
              <p:cNvSpPr txBox="1"/>
              <p:nvPr/>
            </p:nvSpPr>
            <p:spPr>
              <a:xfrm>
                <a:off x="2350698" y="3191680"/>
                <a:ext cx="5930660" cy="87145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latin typeface="Cambria Math" panose="02040503050406030204" pitchFamily="18" charset="0"/>
                        </a:rPr>
                        <m:t>𝑐𝑜𝑠𝑡</m:t>
                      </m:r>
                      <m:r>
                        <a:rPr lang="en-US" i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|"/>
                          <m:endChr m:val="|"/>
                          <m:ctrlPr>
                            <a:rPr 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sub>
                          </m:sSub>
                        </m:e>
                      </m:d>
                      <m:r>
                        <a:rPr lang="en-US" i="0">
                          <a:latin typeface="Cambria Math" panose="02040503050406030204" pitchFamily="18" charset="0"/>
                        </a:rPr>
                        <m:t>∙</m:t>
                      </m:r>
                      <m:nary>
                        <m:naryPr>
                          <m:chr m:val="∑"/>
                          <m:limLoc m:val="undOvr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𝑘</m:t>
                          </m:r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=0</m:t>
                          </m:r>
                        </m:sub>
                        <m: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𝑁</m:t>
                          </m:r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  <m:e>
                          <m:d>
                            <m:dPr>
                              <m:begChr m:val="|"/>
                              <m:endChr m:val="|"/>
                              <m:ctrlPr>
                                <a:rPr lang="en-US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i="1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𝑇</m:t>
                                  </m:r>
                                </m:e>
                                <m:sub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  <m:r>
                                    <a:rPr lang="en-US" i="0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𝑗</m:t>
                                  </m:r>
                                </m:sub>
                              </m:sSub>
                              <m:d>
                                <m:dPr>
                                  <m:ctrlPr>
                                    <a:rPr lang="en-US" i="1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</m:e>
                              </m:d>
                            </m:e>
                          </m:d>
                        </m:e>
                      </m:nary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A1E11EE3-3EA9-41F7-9EB8-173ABF32BD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50698" y="3191680"/>
                <a:ext cx="5930660" cy="871457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80A8F62F-FE31-4031-9054-29290203E82A}"/>
                  </a:ext>
                </a:extLst>
              </p:cNvPr>
              <p:cNvSpPr txBox="1"/>
              <p:nvPr/>
            </p:nvSpPr>
            <p:spPr>
              <a:xfrm>
                <a:off x="1095554" y="4138423"/>
                <a:ext cx="6655279" cy="35836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 smtClean="0"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𝐶</m:t>
                        </m:r>
                      </m:e>
                      <m:sub>
                        <m:r>
                          <a:rPr lang="en-CA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  <m:r>
                          <a:rPr lang="en-CA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CA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𝑗</m:t>
                        </m:r>
                      </m:sub>
                    </m:sSub>
                  </m:oMath>
                </a14:m>
                <a:r>
                  <a:rPr lang="en-CA" sz="16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represents the transform coefficient at coordinate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1600" i="1">
                            <a:effectLst/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CA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  <m:r>
                          <a:rPr lang="en-CA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CA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𝑗</m:t>
                        </m:r>
                      </m:e>
                    </m:d>
                  </m:oMath>
                </a14:m>
                <a:r>
                  <a:rPr lang="en-CA" sz="16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in the TB </a:t>
                </a:r>
                <a:endParaRPr lang="en-US" sz="1600" dirty="0"/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80A8F62F-FE31-4031-9054-29290203E8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5554" y="4138423"/>
                <a:ext cx="6655279" cy="358368"/>
              </a:xfrm>
              <a:prstGeom prst="rect">
                <a:avLst/>
              </a:prstGeom>
              <a:blipFill>
                <a:blip r:embed="rId3"/>
                <a:stretch>
                  <a:fillRect t="-5085" b="-152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379E2523-69B1-47B5-A232-5957AB7A33CA}"/>
                  </a:ext>
                </a:extLst>
              </p:cNvPr>
              <p:cNvSpPr txBox="1"/>
              <p:nvPr/>
            </p:nvSpPr>
            <p:spPr>
              <a:xfrm>
                <a:off x="1121432" y="4545520"/>
                <a:ext cx="6920858" cy="35836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 smtClean="0"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𝑇</m:t>
                        </m:r>
                      </m:e>
                      <m:sub>
                        <m:r>
                          <a:rPr lang="en-CA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  <m:r>
                          <a:rPr lang="en-CA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CA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𝑗</m:t>
                        </m:r>
                      </m:sub>
                    </m:sSub>
                  </m:oMath>
                </a14:m>
                <a:r>
                  <a:rPr lang="en-CA" sz="16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represents the template that corresponds to the transform coefficient</a:t>
                </a:r>
                <a:endParaRPr lang="en-US" sz="1600" dirty="0"/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379E2523-69B1-47B5-A232-5957AB7A33C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21432" y="4545520"/>
                <a:ext cx="6920858" cy="358368"/>
              </a:xfrm>
              <a:prstGeom prst="rect">
                <a:avLst/>
              </a:prstGeom>
              <a:blipFill>
                <a:blip r:embed="rId4"/>
                <a:stretch>
                  <a:fillRect t="-5172" b="-172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02540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 evaluation</a:t>
            </a:r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58EE1257-A330-4778-813A-3749665C4D8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9885814"/>
              </p:ext>
            </p:extLst>
          </p:nvPr>
        </p:nvGraphicFramePr>
        <p:xfrm>
          <a:off x="749271" y="1475071"/>
          <a:ext cx="4802494" cy="21144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Macro-Enabled Worksheet" r:id="rId2" imgW="4067013" imgH="1790798" progId="Excel.SheetMacroEnabled.12">
                  <p:embed/>
                </p:oleObj>
              </mc:Choice>
              <mc:Fallback>
                <p:oleObj name="Macro-Enabled Worksheet" r:id="rId2" imgW="4067013" imgH="1790798" progId="Excel.SheetMacroEnabled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49271" y="1475071"/>
                        <a:ext cx="4802494" cy="211444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D4D091CD-1A93-4C6E-9B23-48BB352EC96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6250670"/>
              </p:ext>
            </p:extLst>
          </p:nvPr>
        </p:nvGraphicFramePr>
        <p:xfrm>
          <a:off x="6346340" y="1475071"/>
          <a:ext cx="4802495" cy="21144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Macro-Enabled Worksheet" r:id="rId4" imgW="4067013" imgH="1790798" progId="Excel.SheetMacroEnabled.12">
                  <p:embed/>
                </p:oleObj>
              </mc:Choice>
              <mc:Fallback>
                <p:oleObj name="Macro-Enabled Worksheet" r:id="rId4" imgW="4067013" imgH="1790798" progId="Excel.SheetMacroEnabled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346340" y="1475071"/>
                        <a:ext cx="4802495" cy="211444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0C915245-DE62-4291-B819-6CB5A6F0259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3808243"/>
              </p:ext>
            </p:extLst>
          </p:nvPr>
        </p:nvGraphicFramePr>
        <p:xfrm>
          <a:off x="3327094" y="4037116"/>
          <a:ext cx="4802494" cy="21144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Macro-Enabled Worksheet" r:id="rId6" imgW="4067013" imgH="1790798" progId="Excel.SheetMacroEnabled.12">
                  <p:embed/>
                </p:oleObj>
              </mc:Choice>
              <mc:Fallback>
                <p:oleObj name="Macro-Enabled Worksheet" r:id="rId6" imgW="4067013" imgH="1790798" progId="Excel.SheetMacroEnabled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327094" y="4037116"/>
                        <a:ext cx="4802494" cy="211444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047198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4CC9A99-9130-4C50-9AFD-D44C0F74F7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907" y="1137538"/>
            <a:ext cx="9651352" cy="3003142"/>
          </a:xfrm>
        </p:spPr>
        <p:txBody>
          <a:bodyPr/>
          <a:lstStyle/>
          <a:p>
            <a:pPr marL="228600" lvl="1"/>
            <a:r>
              <a:rPr lang="en-US" sz="1800" dirty="0"/>
              <a:t>Performance</a:t>
            </a:r>
          </a:p>
          <a:p>
            <a:pPr marL="228600" lvl="1"/>
            <a:endParaRPr lang="en-US" sz="1800" dirty="0"/>
          </a:p>
          <a:p>
            <a:pPr marL="228600" lvl="1"/>
            <a:endParaRPr lang="en-US" sz="1800" dirty="0"/>
          </a:p>
          <a:p>
            <a:pPr marL="228600" lvl="1"/>
            <a:endParaRPr lang="en-US" sz="1800" dirty="0"/>
          </a:p>
          <a:p>
            <a:pPr marL="228600" lvl="1"/>
            <a:endParaRPr lang="en-US" sz="1800" dirty="0"/>
          </a:p>
          <a:p>
            <a:pPr marL="228600" lvl="1"/>
            <a:endParaRPr lang="en-US" sz="1800" dirty="0"/>
          </a:p>
          <a:p>
            <a:pPr marL="228600" lvl="1"/>
            <a:r>
              <a:rPr lang="en-US" sz="1800" dirty="0"/>
              <a:t>It is suggested to study the proposed modifications in the next EE.</a:t>
            </a:r>
          </a:p>
          <a:p>
            <a:pPr lvl="1"/>
            <a:endParaRPr lang="en-US" dirty="0"/>
          </a:p>
        </p:txBody>
      </p:sp>
      <p:graphicFrame>
        <p:nvGraphicFramePr>
          <p:cNvPr id="2" name="Table 3">
            <a:extLst>
              <a:ext uri="{FF2B5EF4-FFF2-40B4-BE49-F238E27FC236}">
                <a16:creationId xmlns:a16="http://schemas.microsoft.com/office/drawing/2014/main" id="{C43D7558-FA4E-4BB7-BF11-F58C180F2E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3281791"/>
              </p:ext>
            </p:extLst>
          </p:nvPr>
        </p:nvGraphicFramePr>
        <p:xfrm>
          <a:off x="1798608" y="1668404"/>
          <a:ext cx="6966858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61143">
                  <a:extLst>
                    <a:ext uri="{9D8B030D-6E8A-4147-A177-3AD203B41FA5}">
                      <a16:colId xmlns:a16="http://schemas.microsoft.com/office/drawing/2014/main" val="3680264088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1222988385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1313804719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2612740804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2954420524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420638781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V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Enc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Dec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799060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AI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-0.31%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-0.31%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-0.41%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107%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107%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466581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RA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-0.23%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-0.22%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-0.11%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101%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102%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457439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LDB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-0.16%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-0.17%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-0.27%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100%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101%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7977807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E4F08A7B-3F0D-40C4-9876-85C975791993}"/>
              </a:ext>
            </a:extLst>
          </p:cNvPr>
          <p:cNvSpPr txBox="1"/>
          <p:nvPr/>
        </p:nvSpPr>
        <p:spPr>
          <a:xfrm>
            <a:off x="2096219" y="4481710"/>
            <a:ext cx="681918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lvl="1" algn="ctr"/>
            <a:r>
              <a:rPr lang="en-US" sz="2800" dirty="0"/>
              <a:t>Thanks to Tencent for the crosschecking!</a:t>
            </a:r>
          </a:p>
        </p:txBody>
      </p:sp>
    </p:spTree>
    <p:extLst>
      <p:ext uri="{BB962C8B-B14F-4D97-AF65-F5344CB8AC3E}">
        <p14:creationId xmlns:p14="http://schemas.microsoft.com/office/powerpoint/2010/main" val="26558974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4CC9A99-9130-4C50-9AFD-D44C0F74F7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907" y="1137538"/>
            <a:ext cx="9651352" cy="2384596"/>
          </a:xfrm>
        </p:spPr>
        <p:txBody>
          <a:bodyPr/>
          <a:lstStyle/>
          <a:p>
            <a:r>
              <a:rPr lang="en-US" dirty="0"/>
              <a:t>GPM in VVC V1</a:t>
            </a:r>
          </a:p>
          <a:p>
            <a:pPr lvl="1"/>
            <a:r>
              <a:rPr lang="en-CA" dirty="0"/>
              <a:t>Splitting one coding unit (CU) to one non-rectangular </a:t>
            </a:r>
            <a:endParaRPr lang="en-US" dirty="0"/>
          </a:p>
          <a:p>
            <a:pPr lvl="1"/>
            <a:r>
              <a:rPr lang="en-US" dirty="0"/>
              <a:t>Two </a:t>
            </a:r>
            <a:r>
              <a:rPr lang="en-US" dirty="0" err="1"/>
              <a:t>uni</a:t>
            </a:r>
            <a:r>
              <a:rPr lang="en-US" dirty="0"/>
              <a:t>-directional MVs are obtained from merge candidates</a:t>
            </a:r>
          </a:p>
          <a:p>
            <a:pPr marL="228600" lvl="1"/>
            <a:r>
              <a:rPr lang="en-US" sz="1800" dirty="0"/>
              <a:t>GPM-MMVD</a:t>
            </a:r>
          </a:p>
          <a:p>
            <a:pPr lvl="1"/>
            <a:r>
              <a:rPr lang="en-US" dirty="0"/>
              <a:t>Further MV refinements of GPM </a:t>
            </a:r>
            <a:r>
              <a:rPr lang="en-US" dirty="0" err="1"/>
              <a:t>uni</a:t>
            </a:r>
            <a:r>
              <a:rPr lang="en-US" dirty="0"/>
              <a:t>-directional MVs</a:t>
            </a:r>
          </a:p>
          <a:p>
            <a:pPr lvl="1"/>
            <a:r>
              <a:rPr lang="en-US" dirty="0"/>
              <a:t>The MV refinements are signaled in the same manner of the MMVD</a:t>
            </a:r>
          </a:p>
          <a:p>
            <a:pPr lvl="1"/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029AB0B-CF03-4101-92F0-F42FE6576302}"/>
              </a:ext>
            </a:extLst>
          </p:cNvPr>
          <p:cNvGraphicFramePr>
            <a:graphicFrameLocks noGrp="1"/>
          </p:cNvGraphicFramePr>
          <p:nvPr/>
        </p:nvGraphicFramePr>
        <p:xfrm>
          <a:off x="2260494" y="3667442"/>
          <a:ext cx="6364732" cy="4876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64282">
                  <a:extLst>
                    <a:ext uri="{9D8B030D-6E8A-4147-A177-3AD203B41FA5}">
                      <a16:colId xmlns:a16="http://schemas.microsoft.com/office/drawing/2014/main" val="2226386069"/>
                    </a:ext>
                  </a:extLst>
                </a:gridCol>
                <a:gridCol w="449580">
                  <a:extLst>
                    <a:ext uri="{9D8B030D-6E8A-4147-A177-3AD203B41FA5}">
                      <a16:colId xmlns:a16="http://schemas.microsoft.com/office/drawing/2014/main" val="3336877845"/>
                    </a:ext>
                  </a:extLst>
                </a:gridCol>
                <a:gridCol w="450215">
                  <a:extLst>
                    <a:ext uri="{9D8B030D-6E8A-4147-A177-3AD203B41FA5}">
                      <a16:colId xmlns:a16="http://schemas.microsoft.com/office/drawing/2014/main" val="2699705224"/>
                    </a:ext>
                  </a:extLst>
                </a:gridCol>
                <a:gridCol w="445770">
                  <a:extLst>
                    <a:ext uri="{9D8B030D-6E8A-4147-A177-3AD203B41FA5}">
                      <a16:colId xmlns:a16="http://schemas.microsoft.com/office/drawing/2014/main" val="3326454299"/>
                    </a:ext>
                  </a:extLst>
                </a:gridCol>
                <a:gridCol w="454660">
                  <a:extLst>
                    <a:ext uri="{9D8B030D-6E8A-4147-A177-3AD203B41FA5}">
                      <a16:colId xmlns:a16="http://schemas.microsoft.com/office/drawing/2014/main" val="4231561660"/>
                    </a:ext>
                  </a:extLst>
                </a:gridCol>
                <a:gridCol w="449580">
                  <a:extLst>
                    <a:ext uri="{9D8B030D-6E8A-4147-A177-3AD203B41FA5}">
                      <a16:colId xmlns:a16="http://schemas.microsoft.com/office/drawing/2014/main" val="1852246500"/>
                    </a:ext>
                  </a:extLst>
                </a:gridCol>
                <a:gridCol w="450215">
                  <a:extLst>
                    <a:ext uri="{9D8B030D-6E8A-4147-A177-3AD203B41FA5}">
                      <a16:colId xmlns:a16="http://schemas.microsoft.com/office/drawing/2014/main" val="3069963333"/>
                    </a:ext>
                  </a:extLst>
                </a:gridCol>
                <a:gridCol w="450215">
                  <a:extLst>
                    <a:ext uri="{9D8B030D-6E8A-4147-A177-3AD203B41FA5}">
                      <a16:colId xmlns:a16="http://schemas.microsoft.com/office/drawing/2014/main" val="1532272743"/>
                    </a:ext>
                  </a:extLst>
                </a:gridCol>
                <a:gridCol w="450215">
                  <a:extLst>
                    <a:ext uri="{9D8B030D-6E8A-4147-A177-3AD203B41FA5}">
                      <a16:colId xmlns:a16="http://schemas.microsoft.com/office/drawing/2014/main" val="1893601915"/>
                    </a:ext>
                  </a:extLst>
                </a:gridCol>
              </a:tblGrid>
              <a:tr h="18669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Distance IDX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1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2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3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4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5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6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7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85473391"/>
                  </a:ext>
                </a:extLst>
              </a:tr>
              <a:tr h="18669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Offset (in unit of luma sample)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1/4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1/2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1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2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4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8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16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</a:rPr>
                        <a:t>32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94582091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3F9A03B-BC30-4CC6-9B3F-DDACE8BDE396}"/>
              </a:ext>
            </a:extLst>
          </p:cNvPr>
          <p:cNvGraphicFramePr>
            <a:graphicFrameLocks noGrp="1"/>
          </p:cNvGraphicFramePr>
          <p:nvPr/>
        </p:nvGraphicFramePr>
        <p:xfrm>
          <a:off x="2705311" y="4611582"/>
          <a:ext cx="5731510" cy="9753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44600">
                  <a:extLst>
                    <a:ext uri="{9D8B030D-6E8A-4147-A177-3AD203B41FA5}">
                      <a16:colId xmlns:a16="http://schemas.microsoft.com/office/drawing/2014/main" val="3505584122"/>
                    </a:ext>
                  </a:extLst>
                </a:gridCol>
                <a:gridCol w="1121410">
                  <a:extLst>
                    <a:ext uri="{9D8B030D-6E8A-4147-A177-3AD203B41FA5}">
                      <a16:colId xmlns:a16="http://schemas.microsoft.com/office/drawing/2014/main" val="4196901581"/>
                    </a:ext>
                  </a:extLst>
                </a:gridCol>
                <a:gridCol w="1122045">
                  <a:extLst>
                    <a:ext uri="{9D8B030D-6E8A-4147-A177-3AD203B41FA5}">
                      <a16:colId xmlns:a16="http://schemas.microsoft.com/office/drawing/2014/main" val="2683323668"/>
                    </a:ext>
                  </a:extLst>
                </a:gridCol>
                <a:gridCol w="1121410">
                  <a:extLst>
                    <a:ext uri="{9D8B030D-6E8A-4147-A177-3AD203B41FA5}">
                      <a16:colId xmlns:a16="http://schemas.microsoft.com/office/drawing/2014/main" val="147357697"/>
                    </a:ext>
                  </a:extLst>
                </a:gridCol>
                <a:gridCol w="1122045">
                  <a:extLst>
                    <a:ext uri="{9D8B030D-6E8A-4147-A177-3AD203B41FA5}">
                      <a16:colId xmlns:a16="http://schemas.microsoft.com/office/drawing/2014/main" val="1888863109"/>
                    </a:ext>
                  </a:extLst>
                </a:gridCol>
              </a:tblGrid>
              <a:tr h="34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Direction IDX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00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01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10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11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26426227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x-axis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+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−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N/A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N/A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00609737"/>
                  </a:ext>
                </a:extLst>
              </a:tr>
              <a:tr h="19304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y-axis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N/A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N/A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+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</a:rPr>
                        <a:t>−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347636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574209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4CC9A99-9130-4C50-9AFD-D44C0F74F7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906" y="1137538"/>
            <a:ext cx="10131893" cy="2384596"/>
          </a:xfrm>
        </p:spPr>
        <p:txBody>
          <a:bodyPr/>
          <a:lstStyle/>
          <a:p>
            <a:pPr marL="228600" lvl="1"/>
            <a:r>
              <a:rPr lang="en-US" sz="1800" dirty="0"/>
              <a:t>GPM-MMVD Signaling</a:t>
            </a:r>
          </a:p>
          <a:p>
            <a:pPr lvl="1"/>
            <a:r>
              <a:rPr lang="en-US" dirty="0"/>
              <a:t>Two separate flags to control whether each GPM partition applies MMVD or not</a:t>
            </a:r>
          </a:p>
          <a:p>
            <a:pPr lvl="1"/>
            <a:r>
              <a:rPr lang="en-US" dirty="0"/>
              <a:t>When the flag is one, the MVD are signaled using the existing MMVD syntax</a:t>
            </a:r>
          </a:p>
          <a:p>
            <a:pPr lvl="1"/>
            <a:r>
              <a:rPr lang="en-US" dirty="0"/>
              <a:t>Signaling changes on GPM merge indices to allow flexible MMVD combinations for two GPM partitions </a:t>
            </a:r>
          </a:p>
          <a:p>
            <a:pPr lvl="1"/>
            <a:endParaRPr lang="en-US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E90AEAB4-33E4-418C-B0D6-4D6AECC58AD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140473"/>
              </p:ext>
            </p:extLst>
          </p:nvPr>
        </p:nvGraphicFramePr>
        <p:xfrm>
          <a:off x="2387600" y="2819400"/>
          <a:ext cx="6239933" cy="3682991"/>
        </p:xfrm>
        <a:graphic>
          <a:graphicData uri="http://schemas.openxmlformats.org/drawingml/2006/table">
            <a:tbl>
              <a:tblPr/>
              <a:tblGrid>
                <a:gridCol w="5447561">
                  <a:extLst>
                    <a:ext uri="{9D8B030D-6E8A-4147-A177-3AD203B41FA5}">
                      <a16:colId xmlns:a16="http://schemas.microsoft.com/office/drawing/2014/main" val="2736298618"/>
                    </a:ext>
                  </a:extLst>
                </a:gridCol>
                <a:gridCol w="792372">
                  <a:extLst>
                    <a:ext uri="{9D8B030D-6E8A-4147-A177-3AD203B41FA5}">
                      <a16:colId xmlns:a16="http://schemas.microsoft.com/office/drawing/2014/main" val="1406012763"/>
                    </a:ext>
                  </a:extLst>
                </a:gridCol>
              </a:tblGrid>
              <a:tr h="13640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} else {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3688" marR="53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3688" marR="53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0740887"/>
                  </a:ext>
                </a:extLst>
              </a:tr>
              <a:tr h="81844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				</a:t>
                      </a: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if( sps_ciip_enabled_flag  &amp;&amp;  sps_gpm_enabled_flag  &amp;&amp;</a:t>
                      </a:r>
                      <a:br>
                        <a:rPr lang="en-GB" sz="8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</a:b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		sh_slice_type  = =  B  &amp;&amp;</a:t>
                      </a:r>
                      <a:br>
                        <a:rPr lang="en-GB" sz="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</a:b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		cu_skip_flag[ x0 ][ y0 ]  = =  0  &amp;&amp;  cbWidth  &gt;=  8  &amp;&amp;  cbHeight  &gt;=  8  </a:t>
                      </a: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&amp;&amp;</a:t>
                      </a:r>
                      <a:br>
                        <a:rPr lang="en-GB" sz="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</a:b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					cbWidth &lt; ( 8 * cbHeight )  &amp;&amp;  cbHeight &lt; ( 8 * cbWidth )  &amp;&amp;</a:t>
                      </a:r>
                      <a:br>
                        <a:rPr lang="en-GB" sz="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</a:b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					cbWidth &lt; 128  &amp;&amp;  cbHeight &lt; 128 </a:t>
                      </a: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)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3688" marR="53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3688" marR="53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1051431"/>
                  </a:ext>
                </a:extLst>
              </a:tr>
              <a:tr h="13640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					</a:t>
                      </a:r>
                      <a:r>
                        <a:rPr lang="en-GB" sz="800" b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ciip_flag</a:t>
                      </a: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x0 ][ y0 ]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3688" marR="53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ae(v)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3688" marR="53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6453265"/>
                  </a:ext>
                </a:extLst>
              </a:tr>
              <a:tr h="13640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				if( ciip_flag</a:t>
                      </a: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x0 ][ y0 ]  &amp;&amp;  MaxNumMergeCand &gt; 1 </a:t>
                      </a: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)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3688" marR="53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3688" marR="53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6563779"/>
                  </a:ext>
                </a:extLst>
              </a:tr>
              <a:tr h="13640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					</a:t>
                      </a:r>
                      <a:r>
                        <a:rPr lang="en-GB" sz="8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merge_idx</a:t>
                      </a: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x0 ][ y0 ]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3688" marR="53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ae(v)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3688" marR="53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5746975"/>
                  </a:ext>
                </a:extLst>
              </a:tr>
              <a:tr h="13640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	if( !</a:t>
                      </a: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ciip_flag</a:t>
                      </a: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x0 ][ y0 ]</a:t>
                      </a: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) {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3688" marR="53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3688" marR="53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0304603"/>
                  </a:ext>
                </a:extLst>
              </a:tr>
              <a:tr h="13640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fr-FR" sz="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		</a:t>
                      </a:r>
                      <a:r>
                        <a:rPr lang="fr-FR" sz="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merge_gpm_partition_idx</a:t>
                      </a:r>
                      <a:r>
                        <a:rPr lang="fr-FR" sz="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x0 ][ y0 ]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3688" marR="53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ae(v)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3688" marR="53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3051437"/>
                  </a:ext>
                </a:extLst>
              </a:tr>
              <a:tr h="13640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fr-FR" sz="8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		</a:t>
                      </a:r>
                      <a:r>
                        <a:rPr lang="fr-FR" sz="800" b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merge_gpm_mmvd_enable_flag0[ x0 ][ y0 ]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3688" marR="53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ae(v)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3688" marR="53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1639492"/>
                  </a:ext>
                </a:extLst>
              </a:tr>
              <a:tr h="13640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fr-FR" sz="8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		if(merge_gpm_mmvd_enable_flag0) {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3688" marR="53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fr-FR" sz="8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3688" marR="53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4546534"/>
                  </a:ext>
                </a:extLst>
              </a:tr>
              <a:tr h="13640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fr-FR" sz="8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			</a:t>
                      </a:r>
                      <a:r>
                        <a:rPr lang="fr-FR" sz="800" b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merge_gpm_mmvd_distance_idx0[ x0 ][ y0 ]  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3688" marR="53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fr-FR" sz="8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ae(v)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3688" marR="53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8581194"/>
                  </a:ext>
                </a:extLst>
              </a:tr>
              <a:tr h="13640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fr-FR" sz="8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			</a:t>
                      </a:r>
                      <a:r>
                        <a:rPr lang="fr-FR" sz="800" b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merge_gpm_mmvd_direction_idx0[ x0 ][ y0 ]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3688" marR="53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fr-FR" sz="8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ae(v)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3688" marR="53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837720"/>
                  </a:ext>
                </a:extLst>
              </a:tr>
              <a:tr h="13640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fr-FR" sz="8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		}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3688" marR="53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fr-FR" sz="8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3688" marR="53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3310133"/>
                  </a:ext>
                </a:extLst>
              </a:tr>
              <a:tr h="13640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fr-FR" sz="8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		</a:t>
                      </a:r>
                      <a:r>
                        <a:rPr lang="fr-FR" sz="800" b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merge_gpm_mmvd_enable_flag1[ x0 ][ y0 ]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3688" marR="53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ae(v)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3688" marR="53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760758"/>
                  </a:ext>
                </a:extLst>
              </a:tr>
              <a:tr h="13640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fr-FR" sz="8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		if(merge_gpm_mmvd_enable_flag1) {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3688" marR="53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fr-FR" sz="8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3688" marR="53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6616228"/>
                  </a:ext>
                </a:extLst>
              </a:tr>
              <a:tr h="13640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fr-FR" sz="8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			</a:t>
                      </a:r>
                      <a:r>
                        <a:rPr lang="fr-FR" sz="800" b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merge_gpm_mmvd_distance_idx1[ x0 ][ y0 ]  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3688" marR="53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fr-FR" sz="8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ae(v)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3688" marR="53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4699979"/>
                  </a:ext>
                </a:extLst>
              </a:tr>
              <a:tr h="13640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fr-FR" sz="8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			</a:t>
                      </a:r>
                      <a:r>
                        <a:rPr lang="fr-FR" sz="800" b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merge_gpm_mmvd_direction_idx1[ x0 ][ y0 ]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3688" marR="53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fr-FR" sz="8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ae(v)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3688" marR="53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3437953"/>
                  </a:ext>
                </a:extLst>
              </a:tr>
              <a:tr h="13640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fr-FR" sz="8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		}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3688" marR="53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fr-FR" sz="8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3688" marR="53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850818"/>
                  </a:ext>
                </a:extLst>
              </a:tr>
              <a:tr h="13640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fr-FR" sz="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		</a:t>
                      </a:r>
                      <a:r>
                        <a:rPr lang="fr-FR" sz="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merge_gpm_idx0</a:t>
                      </a:r>
                      <a:r>
                        <a:rPr lang="fr-FR" sz="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x0 ][ y0 ]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3688" marR="53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ae(v)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3688" marR="53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597088"/>
                  </a:ext>
                </a:extLst>
              </a:tr>
              <a:tr h="13640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		if( </a:t>
                      </a: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MaxNumGpmMergeCand &gt; 2</a:t>
                      </a: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)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3688" marR="53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3688" marR="53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4808755"/>
                  </a:ext>
                </a:extLst>
              </a:tr>
              <a:tr h="13640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fr-FR" sz="8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fr-FR" sz="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		</a:t>
                      </a:r>
                      <a:r>
                        <a:rPr lang="fr-FR" sz="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merge_gpm_idx1</a:t>
                      </a:r>
                      <a:r>
                        <a:rPr lang="fr-FR" sz="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x0 ][ y0 ]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3688" marR="53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ae(v)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3688" marR="53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0791440"/>
                  </a:ext>
                </a:extLst>
              </a:tr>
              <a:tr h="13640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	}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3688" marR="53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3688" marR="53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4347413"/>
                  </a:ext>
                </a:extLst>
              </a:tr>
              <a:tr h="13640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}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3688" marR="53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3688" marR="53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73628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788414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 evaluation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4CC9A99-9130-4C50-9AFD-D44C0F74F7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907" y="1137537"/>
            <a:ext cx="9651352" cy="5012251"/>
          </a:xfrm>
        </p:spPr>
        <p:txBody>
          <a:bodyPr/>
          <a:lstStyle/>
          <a:p>
            <a:r>
              <a:rPr lang="en-US" dirty="0"/>
              <a:t>Tool-ON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Tool-OFF</a:t>
            </a: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443A33E8-AEF4-45C3-AEC1-C8A81A4F676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7088627"/>
              </p:ext>
            </p:extLst>
          </p:nvPr>
        </p:nvGraphicFramePr>
        <p:xfrm>
          <a:off x="82581" y="1728788"/>
          <a:ext cx="5940425" cy="2279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2" imgW="5940848" imgH="2279183" progId="Word.Document.12">
                  <p:embed/>
                </p:oleObj>
              </mc:Choice>
              <mc:Fallback>
                <p:oleObj name="Document" r:id="rId2" imgW="5940848" imgH="227918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2581" y="1728788"/>
                        <a:ext cx="5940425" cy="2279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CE0C12D2-C06D-430F-90AF-E24E352E41D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9683669"/>
              </p:ext>
            </p:extLst>
          </p:nvPr>
        </p:nvGraphicFramePr>
        <p:xfrm>
          <a:off x="5772679" y="1836025"/>
          <a:ext cx="5940425" cy="2147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4" imgW="5940848" imgH="2147234" progId="Word.Document.12">
                  <p:embed/>
                </p:oleObj>
              </mc:Choice>
              <mc:Fallback>
                <p:oleObj name="Document" r:id="rId4" imgW="5940848" imgH="214723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772679" y="1836025"/>
                        <a:ext cx="5940425" cy="2147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22B12EF1-DD48-4CC2-806C-EDF727294FB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1890373"/>
              </p:ext>
            </p:extLst>
          </p:nvPr>
        </p:nvGraphicFramePr>
        <p:xfrm>
          <a:off x="1" y="4393802"/>
          <a:ext cx="6096000" cy="2454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6" imgW="5940848" imgH="2454033" progId="Word.Document.12">
                  <p:embed/>
                </p:oleObj>
              </mc:Choice>
              <mc:Fallback>
                <p:oleObj name="Document" r:id="rId6" imgW="5940848" imgH="245403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" y="4393802"/>
                        <a:ext cx="6096000" cy="2454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1FC52AA8-2A3C-4BD3-8D96-35531A3DBD1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3508358"/>
              </p:ext>
            </p:extLst>
          </p:nvPr>
        </p:nvGraphicFramePr>
        <p:xfrm>
          <a:off x="5696481" y="4286764"/>
          <a:ext cx="6095999" cy="2454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8" imgW="5940848" imgH="2454033" progId="Word.Document.12">
                  <p:embed/>
                </p:oleObj>
              </mc:Choice>
              <mc:Fallback>
                <p:oleObj name="Document" r:id="rId8" imgW="5940848" imgH="245403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696481" y="4286764"/>
                        <a:ext cx="6095999" cy="2454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971310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Closing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4CC9A99-9130-4C50-9AFD-D44C0F74F7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907" y="1137538"/>
            <a:ext cx="9651352" cy="2384596"/>
          </a:xfrm>
        </p:spPr>
        <p:txBody>
          <a:bodyPr/>
          <a:lstStyle/>
          <a:p>
            <a:r>
              <a:rPr lang="en-US" dirty="0"/>
              <a:t>Proposal</a:t>
            </a:r>
          </a:p>
          <a:p>
            <a:pPr lvl="1"/>
            <a:r>
              <a:rPr lang="en-US" dirty="0"/>
              <a:t>Extension of the MMVD to the GPM</a:t>
            </a:r>
          </a:p>
          <a:p>
            <a:pPr lvl="1"/>
            <a:r>
              <a:rPr lang="en-US" dirty="0"/>
              <a:t>0.36% and 0.66% for RA and LD for tool-ON test with 103% Enc and 97% Dec</a:t>
            </a:r>
          </a:p>
          <a:p>
            <a:pPr marL="228600" lvl="1"/>
            <a:r>
              <a:rPr lang="en-US" sz="1800" dirty="0"/>
              <a:t>Recommendation</a:t>
            </a:r>
          </a:p>
          <a:p>
            <a:pPr lvl="1"/>
            <a:r>
              <a:rPr lang="en-US" dirty="0"/>
              <a:t>Study the GPM-MMVD in the context of EE2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5637767"/>
      </p:ext>
    </p:extLst>
  </p:cSld>
  <p:clrMapOvr>
    <a:masterClrMapping/>
  </p:clrMapOvr>
</p:sld>
</file>

<file path=ppt/theme/theme1.xml><?xml version="1.0" encoding="utf-8"?>
<a:theme xmlns:a="http://schemas.openxmlformats.org/drawingml/2006/main" name="包裹">
  <a:themeElements>
    <a:clrScheme name="包裹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包裹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>
    <a:spDef>
      <a:spPr/>
      <a:bodyPr rtlCol="0" anchor="ctr"/>
      <a:lstStyle>
        <a:defPPr marL="342900" indent="-342900" algn="l">
          <a:buFont typeface="Wingdings" pitchFamily="2" charset="2"/>
          <a:buChar char="l"/>
          <a:defRPr kumimoji="1" sz="2000" dirty="0" smtClean="0">
            <a:solidFill>
              <a:schemeClr val="tx1"/>
            </a:solidFill>
            <a:latin typeface="SimHei" panose="02010609060101010101" pitchFamily="49" charset="-122"/>
            <a:ea typeface="SimHei" panose="02010609060101010101" pitchFamily="49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arcel" id="{8BEC4385-4EB9-4D53-BFB5-0EA123736B6D}" vid="{71C241A9-A460-4AD1-916F-25308628A5BC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Parcel</Template>
  <TotalTime>70931</TotalTime>
  <Words>919</Words>
  <Application>Microsoft Office PowerPoint</Application>
  <PresentationFormat>Widescreen</PresentationFormat>
  <Paragraphs>161</Paragraphs>
  <Slides>9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20" baseType="lpstr">
      <vt:lpstr>DengXian</vt:lpstr>
      <vt:lpstr>KaiTi</vt:lpstr>
      <vt:lpstr>Arial</vt:lpstr>
      <vt:lpstr>Calibri</vt:lpstr>
      <vt:lpstr>Calibri Light</vt:lpstr>
      <vt:lpstr>Cambria Math</vt:lpstr>
      <vt:lpstr>Times New Roman</vt:lpstr>
      <vt:lpstr>包裹</vt:lpstr>
      <vt:lpstr>Custom Design</vt:lpstr>
      <vt:lpstr>Macro-Enabled Worksheet</vt:lpstr>
      <vt:lpstr>Document</vt:lpstr>
      <vt:lpstr>AHG12:EnHANCED SIGN PREDICTION</vt:lpstr>
      <vt:lpstr>Introduction</vt:lpstr>
      <vt:lpstr>Proposal</vt:lpstr>
      <vt:lpstr>Performance evaluation</vt:lpstr>
      <vt:lpstr>Summary</vt:lpstr>
      <vt:lpstr>Proposal</vt:lpstr>
      <vt:lpstr>Proposal</vt:lpstr>
      <vt:lpstr>Performance evaluation</vt:lpstr>
      <vt:lpstr>Closing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liwenfeiyiran@163.com</dc:creator>
  <cp:lastModifiedBy>Xiaoyu Xiu</cp:lastModifiedBy>
  <cp:revision>1063</cp:revision>
  <cp:lastPrinted>2018-10-23T07:47:24Z</cp:lastPrinted>
  <dcterms:created xsi:type="dcterms:W3CDTF">2018-07-10T02:40:16Z</dcterms:created>
  <dcterms:modified xsi:type="dcterms:W3CDTF">2021-10-07T15:58:23Z</dcterms:modified>
</cp:coreProperties>
</file>