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031" r:id="rId4"/>
  </p:sldMasterIdLst>
  <p:notesMasterIdLst>
    <p:notesMasterId r:id="rId20"/>
  </p:notesMasterIdLst>
  <p:handoutMasterIdLst>
    <p:handoutMasterId r:id="rId21"/>
  </p:handoutMasterIdLst>
  <p:sldIdLst>
    <p:sldId id="315" r:id="rId5"/>
    <p:sldId id="352" r:id="rId6"/>
    <p:sldId id="357" r:id="rId7"/>
    <p:sldId id="358" r:id="rId8"/>
    <p:sldId id="359" r:id="rId9"/>
    <p:sldId id="360" r:id="rId10"/>
    <p:sldId id="361" r:id="rId11"/>
    <p:sldId id="362" r:id="rId12"/>
    <p:sldId id="363" r:id="rId13"/>
    <p:sldId id="364" r:id="rId14"/>
    <p:sldId id="365" r:id="rId15"/>
    <p:sldId id="366" r:id="rId16"/>
    <p:sldId id="367" r:id="rId17"/>
    <p:sldId id="348" r:id="rId18"/>
    <p:sldId id="320" r:id="rId19"/>
  </p:sldIdLst>
  <p:sldSz cx="9144000" cy="6858000" type="screen4x3"/>
  <p:notesSz cx="6805613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>
          <p15:clr>
            <a:srgbClr val="A4A3A4"/>
          </p15:clr>
        </p15:guide>
        <p15:guide id="2" orient="horz" pos="4046">
          <p15:clr>
            <a:srgbClr val="A4A3A4"/>
          </p15:clr>
        </p15:guide>
        <p15:guide id="3" orient="horz" pos="2159">
          <p15:clr>
            <a:srgbClr val="A4A3A4"/>
          </p15:clr>
        </p15:guide>
        <p15:guide id="4" orient="horz" pos="119">
          <p15:clr>
            <a:srgbClr val="A4A3A4"/>
          </p15:clr>
        </p15:guide>
        <p15:guide id="5" pos="274">
          <p15:clr>
            <a:srgbClr val="A4A3A4"/>
          </p15:clr>
        </p15:guide>
        <p15:guide id="6" pos="2879">
          <p15:clr>
            <a:srgbClr val="A4A3A4"/>
          </p15:clr>
        </p15:guide>
        <p15:guide id="7" pos="5621">
          <p15:clr>
            <a:srgbClr val="A4A3A4"/>
          </p15:clr>
        </p15:guide>
        <p15:guide id="8" pos="366">
          <p15:clr>
            <a:srgbClr val="A4A3A4"/>
          </p15:clr>
        </p15:guide>
        <p15:guide id="9" pos="44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EB9"/>
    <a:srgbClr val="66CCFF"/>
    <a:srgbClr val="FF9999"/>
    <a:srgbClr val="F3F3FB"/>
    <a:srgbClr val="E7F4F5"/>
    <a:srgbClr val="C9E7E9"/>
    <a:srgbClr val="FFDD71"/>
    <a:srgbClr val="FFE5E5"/>
    <a:srgbClr val="FFB9B9"/>
    <a:srgbClr val="DEF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07" autoAdjust="0"/>
    <p:restoredTop sz="96574" autoAdjust="0"/>
  </p:normalViewPr>
  <p:slideViewPr>
    <p:cSldViewPr snapToGrid="0">
      <p:cViewPr varScale="1">
        <p:scale>
          <a:sx n="115" d="100"/>
          <a:sy n="115" d="100"/>
        </p:scale>
        <p:origin x="1908" y="96"/>
      </p:cViewPr>
      <p:guideLst>
        <p:guide orient="horz" pos="232"/>
        <p:guide orient="horz" pos="4046"/>
        <p:guide orient="horz" pos="2159"/>
        <p:guide orient="horz" pos="119"/>
        <p:guide pos="274"/>
        <p:guide pos="2879"/>
        <p:guide pos="5621"/>
        <p:guide pos="366"/>
        <p:guide pos="4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GB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Sheet1!$C$1:$CT$1</c:f>
              <c:strCache>
                <c:ptCount val="96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</c:strCache>
            </c:strRef>
          </c:cat>
          <c:val>
            <c:numRef>
              <c:f>Sheet1!$C$7:$CT$7</c:f>
              <c:numCache>
                <c:formatCode>0.0%</c:formatCode>
                <c:ptCount val="96"/>
                <c:pt idx="0">
                  <c:v>9.1968467126211182E-3</c:v>
                </c:pt>
                <c:pt idx="1">
                  <c:v>9.9806771077576035E-3</c:v>
                </c:pt>
                <c:pt idx="2">
                  <c:v>1.1623195391096595E-2</c:v>
                </c:pt>
                <c:pt idx="3">
                  <c:v>1.3262815965026578E-2</c:v>
                </c:pt>
                <c:pt idx="4">
                  <c:v>1.409107790443451E-2</c:v>
                </c:pt>
                <c:pt idx="5">
                  <c:v>1.6590352269703339E-2</c:v>
                </c:pt>
                <c:pt idx="6">
                  <c:v>1.8220796763838133E-2</c:v>
                </c:pt>
                <c:pt idx="7">
                  <c:v>1.9871042272267811E-2</c:v>
                </c:pt>
                <c:pt idx="8">
                  <c:v>2.2281936500561914E-2</c:v>
                </c:pt>
                <c:pt idx="9">
                  <c:v>2.5510950685332424E-2</c:v>
                </c:pt>
                <c:pt idx="10">
                  <c:v>2.7928606235580876E-2</c:v>
                </c:pt>
                <c:pt idx="11">
                  <c:v>3.2002785664645192E-2</c:v>
                </c:pt>
                <c:pt idx="12">
                  <c:v>3.5183021741030746E-2</c:v>
                </c:pt>
                <c:pt idx="13">
                  <c:v>3.9251888702845211E-2</c:v>
                </c:pt>
                <c:pt idx="14">
                  <c:v>4.4017654777525943E-2</c:v>
                </c:pt>
                <c:pt idx="15">
                  <c:v>4.9574978472433848E-2</c:v>
                </c:pt>
                <c:pt idx="16">
                  <c:v>5.5166591728681671E-2</c:v>
                </c:pt>
                <c:pt idx="17">
                  <c:v>6.2182429159456605E-2</c:v>
                </c:pt>
                <c:pt idx="18">
                  <c:v>6.9262499148797854E-2</c:v>
                </c:pt>
                <c:pt idx="19">
                  <c:v>7.7020633139846834E-2</c:v>
                </c:pt>
                <c:pt idx="20">
                  <c:v>8.640727981875794E-2</c:v>
                </c:pt>
                <c:pt idx="21">
                  <c:v>9.6432871422355154E-2</c:v>
                </c:pt>
                <c:pt idx="22">
                  <c:v>0.10772041547357507</c:v>
                </c:pt>
                <c:pt idx="23">
                  <c:v>0.12036650228605125</c:v>
                </c:pt>
                <c:pt idx="24">
                  <c:v>0.13365346582948623</c:v>
                </c:pt>
                <c:pt idx="25">
                  <c:v>0.14893695115572725</c:v>
                </c:pt>
                <c:pt idx="26">
                  <c:v>0.16618556641284343</c:v>
                </c:pt>
                <c:pt idx="27">
                  <c:v>0.18450536824815597</c:v>
                </c:pt>
                <c:pt idx="28">
                  <c:v>0.20523703021489895</c:v>
                </c:pt>
                <c:pt idx="29">
                  <c:v>0.22725189449826402</c:v>
                </c:pt>
                <c:pt idx="30">
                  <c:v>0.25151151767047347</c:v>
                </c:pt>
                <c:pt idx="31">
                  <c:v>0.27811104119045632</c:v>
                </c:pt>
                <c:pt idx="32">
                  <c:v>0.3066351267095882</c:v>
                </c:pt>
                <c:pt idx="33">
                  <c:v>0.33744405609772238</c:v>
                </c:pt>
                <c:pt idx="34">
                  <c:v>0.37007178109157679</c:v>
                </c:pt>
                <c:pt idx="35">
                  <c:v>0.4041903775763655</c:v>
                </c:pt>
                <c:pt idx="36">
                  <c:v>0.44058753955977031</c:v>
                </c:pt>
                <c:pt idx="37">
                  <c:v>0.47856685088049317</c:v>
                </c:pt>
                <c:pt idx="38">
                  <c:v>0.51726962365033147</c:v>
                </c:pt>
                <c:pt idx="39">
                  <c:v>0.55647563195420069</c:v>
                </c:pt>
                <c:pt idx="40">
                  <c:v>0.59601342798540136</c:v>
                </c:pt>
                <c:pt idx="41">
                  <c:v>0.63497313098950503</c:v>
                </c:pt>
                <c:pt idx="42">
                  <c:v>0.67303261227054367</c:v>
                </c:pt>
                <c:pt idx="43">
                  <c:v>0.70974417572482573</c:v>
                </c:pt>
                <c:pt idx="44">
                  <c:v>0.74469248300372692</c:v>
                </c:pt>
                <c:pt idx="45">
                  <c:v>0.77723182786060663</c:v>
                </c:pt>
                <c:pt idx="46">
                  <c:v>0.80662908981498604</c:v>
                </c:pt>
                <c:pt idx="47">
                  <c:v>0.83362173591145761</c:v>
                </c:pt>
                <c:pt idx="48">
                  <c:v>0.8579402791749835</c:v>
                </c:pt>
                <c:pt idx="49">
                  <c:v>0.87968517353174269</c:v>
                </c:pt>
                <c:pt idx="50">
                  <c:v>0.8986569599840819</c:v>
                </c:pt>
                <c:pt idx="51">
                  <c:v>0.91536708424269086</c:v>
                </c:pt>
                <c:pt idx="52">
                  <c:v>0.92979960890582014</c:v>
                </c:pt>
                <c:pt idx="53">
                  <c:v>0.94241044025382004</c:v>
                </c:pt>
                <c:pt idx="54">
                  <c:v>0.95316287396750987</c:v>
                </c:pt>
                <c:pt idx="55">
                  <c:v>0.96238386825853939</c:v>
                </c:pt>
                <c:pt idx="56">
                  <c:v>0.97015166128095176</c:v>
                </c:pt>
                <c:pt idx="57">
                  <c:v>0.97675505807251128</c:v>
                </c:pt>
                <c:pt idx="58">
                  <c:v>0.98221337669594477</c:v>
                </c:pt>
                <c:pt idx="59">
                  <c:v>0.98670192857049721</c:v>
                </c:pt>
                <c:pt idx="60">
                  <c:v>0.99030426431746144</c:v>
                </c:pt>
                <c:pt idx="61">
                  <c:v>0.99314691724769766</c:v>
                </c:pt>
                <c:pt idx="62">
                  <c:v>0.99534724459227053</c:v>
                </c:pt>
                <c:pt idx="63">
                  <c:v>0.99694919494388345</c:v>
                </c:pt>
                <c:pt idx="64">
                  <c:v>0.99813001152805392</c:v>
                </c:pt>
                <c:pt idx="65">
                  <c:v>0.99894958033923487</c:v>
                </c:pt>
                <c:pt idx="66">
                  <c:v>0.99944219093876607</c:v>
                </c:pt>
                <c:pt idx="67">
                  <c:v>0.99975272879709809</c:v>
                </c:pt>
                <c:pt idx="68">
                  <c:v>0.99989471655813944</c:v>
                </c:pt>
                <c:pt idx="69">
                  <c:v>0.99996474453552375</c:v>
                </c:pt>
                <c:pt idx="70">
                  <c:v>0.99999130687177296</c:v>
                </c:pt>
                <c:pt idx="71">
                  <c:v>0.99999951704843182</c:v>
                </c:pt>
                <c:pt idx="72">
                  <c:v>1</c:v>
                </c:pt>
                <c:pt idx="73">
                  <c:v>1</c:v>
                </c:pt>
                <c:pt idx="74">
                  <c:v>1</c:v>
                </c:pt>
                <c:pt idx="75">
                  <c:v>1</c:v>
                </c:pt>
                <c:pt idx="76">
                  <c:v>1</c:v>
                </c:pt>
                <c:pt idx="77">
                  <c:v>1</c:v>
                </c:pt>
                <c:pt idx="78">
                  <c:v>1</c:v>
                </c:pt>
                <c:pt idx="79">
                  <c:v>1</c:v>
                </c:pt>
                <c:pt idx="80">
                  <c:v>1</c:v>
                </c:pt>
                <c:pt idx="81">
                  <c:v>1</c:v>
                </c:pt>
                <c:pt idx="82">
                  <c:v>1</c:v>
                </c:pt>
                <c:pt idx="83">
                  <c:v>1</c:v>
                </c:pt>
                <c:pt idx="84">
                  <c:v>1</c:v>
                </c:pt>
                <c:pt idx="85">
                  <c:v>1</c:v>
                </c:pt>
                <c:pt idx="86">
                  <c:v>1</c:v>
                </c:pt>
                <c:pt idx="87">
                  <c:v>1</c:v>
                </c:pt>
                <c:pt idx="88">
                  <c:v>1</c:v>
                </c:pt>
                <c:pt idx="89">
                  <c:v>1</c:v>
                </c:pt>
                <c:pt idx="90">
                  <c:v>1</c:v>
                </c:pt>
                <c:pt idx="91">
                  <c:v>1</c:v>
                </c:pt>
                <c:pt idx="92">
                  <c:v>1</c:v>
                </c:pt>
                <c:pt idx="93">
                  <c:v>1</c:v>
                </c:pt>
                <c:pt idx="94">
                  <c:v>1</c:v>
                </c:pt>
                <c:pt idx="95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DAE-4434-A907-59B4F6D55B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30961904"/>
        <c:axId val="330963216"/>
      </c:lineChart>
      <c:catAx>
        <c:axId val="330961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0963216"/>
        <c:crosses val="autoZero"/>
        <c:auto val="1"/>
        <c:lblAlgn val="ctr"/>
        <c:lblOffset val="100"/>
        <c:tickLblSkip val="6"/>
        <c:noMultiLvlLbl val="0"/>
      </c:catAx>
      <c:valAx>
        <c:axId val="330963216"/>
        <c:scaling>
          <c:orientation val="minMax"/>
          <c:max val="1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0961904"/>
        <c:crosses val="autoZero"/>
        <c:crossBetween val="between"/>
        <c:majorUnit val="0.16660000000000003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0.06625</cdr:x>
      <cdr:y>0.8018</cdr:y>
    </cdr:from>
    <cdr:to>
      <cdr:x>0.3167</cdr:x>
      <cdr:y>0.80298</cdr:y>
    </cdr:to>
    <cdr:cxnSp macro="">
      <cdr:nvCxnSpPr>
        <cdr:cNvPr id="3" name="Straight Connector 2"/>
        <cdr:cNvCxnSpPr/>
      </cdr:nvCxnSpPr>
      <cdr:spPr>
        <a:xfrm xmlns:a="http://schemas.openxmlformats.org/drawingml/2006/main" flipV="1">
          <a:off x="553290" y="4041308"/>
          <a:ext cx="2091765" cy="5976"/>
        </a:xfrm>
        <a:prstGeom xmlns:a="http://schemas.openxmlformats.org/drawingml/2006/main" prst="line">
          <a:avLst/>
        </a:prstGeom>
        <a:ln xmlns:a="http://schemas.openxmlformats.org/drawingml/2006/main" w="15875">
          <a:solidFill>
            <a:srgbClr val="00B05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0.31742</cdr:x>
      <cdr:y>0.80417</cdr:y>
    </cdr:from>
    <cdr:to>
      <cdr:x>0.31742</cdr:x>
      <cdr:y>0.94563</cdr:y>
    </cdr:to>
    <cdr:cxnSp macro="">
      <cdr:nvCxnSpPr>
        <cdr:cNvPr id="10" name="Straight Connector 9"/>
        <cdr:cNvCxnSpPr/>
      </cdr:nvCxnSpPr>
      <cdr:spPr>
        <a:xfrm xmlns:a="http://schemas.openxmlformats.org/drawingml/2006/main">
          <a:off x="2651031" y="4053261"/>
          <a:ext cx="0" cy="713029"/>
        </a:xfrm>
        <a:prstGeom xmlns:a="http://schemas.openxmlformats.org/drawingml/2006/main" prst="line">
          <a:avLst/>
        </a:prstGeom>
        <a:ln xmlns:a="http://schemas.openxmlformats.org/drawingml/2006/main" w="15875">
          <a:solidFill>
            <a:srgbClr val="00B05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0.06395</cdr:x>
      <cdr:y>0.65685</cdr:y>
    </cdr:from>
    <cdr:to>
      <cdr:x>0.38468</cdr:x>
      <cdr:y>0.65951</cdr:y>
    </cdr:to>
    <cdr:cxnSp macro="">
      <cdr:nvCxnSpPr>
        <cdr:cNvPr id="12" name="Straight Connector 11"/>
        <cdr:cNvCxnSpPr/>
      </cdr:nvCxnSpPr>
      <cdr:spPr>
        <a:xfrm xmlns:a="http://schemas.openxmlformats.org/drawingml/2006/main">
          <a:off x="534080" y="3310715"/>
          <a:ext cx="2678739" cy="13416"/>
        </a:xfrm>
        <a:prstGeom xmlns:a="http://schemas.openxmlformats.org/drawingml/2006/main" prst="line">
          <a:avLst/>
        </a:prstGeom>
        <a:ln xmlns:a="http://schemas.openxmlformats.org/drawingml/2006/main" w="15875">
          <a:solidFill>
            <a:srgbClr val="FF000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0.38458</cdr:x>
      <cdr:y>0.6624</cdr:y>
    </cdr:from>
    <cdr:to>
      <cdr:x>0.38458</cdr:x>
      <cdr:y>0.94193</cdr:y>
    </cdr:to>
    <cdr:cxnSp macro="">
      <cdr:nvCxnSpPr>
        <cdr:cNvPr id="19" name="Straight Connector 18"/>
        <cdr:cNvCxnSpPr/>
      </cdr:nvCxnSpPr>
      <cdr:spPr>
        <a:xfrm xmlns:a="http://schemas.openxmlformats.org/drawingml/2006/main">
          <a:off x="3211966" y="3338706"/>
          <a:ext cx="0" cy="1408923"/>
        </a:xfrm>
        <a:prstGeom xmlns:a="http://schemas.openxmlformats.org/drawingml/2006/main" prst="line">
          <a:avLst/>
        </a:prstGeom>
        <a:ln xmlns:a="http://schemas.openxmlformats.org/drawingml/2006/main" w="15875">
          <a:solidFill>
            <a:srgbClr val="FF000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0.06768</cdr:x>
      <cdr:y>0.51841</cdr:y>
    </cdr:from>
    <cdr:to>
      <cdr:x>0.42905</cdr:x>
      <cdr:y>0.51841</cdr:y>
    </cdr:to>
    <cdr:cxnSp macro="">
      <cdr:nvCxnSpPr>
        <cdr:cNvPr id="21" name="Straight Connector 20"/>
        <cdr:cNvCxnSpPr/>
      </cdr:nvCxnSpPr>
      <cdr:spPr>
        <a:xfrm xmlns:a="http://schemas.openxmlformats.org/drawingml/2006/main" flipV="1">
          <a:off x="565243" y="2612931"/>
          <a:ext cx="3018118" cy="1"/>
        </a:xfrm>
        <a:prstGeom xmlns:a="http://schemas.openxmlformats.org/drawingml/2006/main" prst="line">
          <a:avLst/>
        </a:prstGeom>
        <a:ln xmlns:a="http://schemas.openxmlformats.org/drawingml/2006/main" w="15875">
          <a:solidFill>
            <a:srgbClr val="0070C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0.42833</cdr:x>
      <cdr:y>0.51722</cdr:y>
    </cdr:from>
    <cdr:to>
      <cdr:x>0.42833</cdr:x>
      <cdr:y>0.94409</cdr:y>
    </cdr:to>
    <cdr:cxnSp macro="">
      <cdr:nvCxnSpPr>
        <cdr:cNvPr id="23" name="Straight Connector 22"/>
        <cdr:cNvCxnSpPr/>
      </cdr:nvCxnSpPr>
      <cdr:spPr>
        <a:xfrm xmlns:a="http://schemas.openxmlformats.org/drawingml/2006/main">
          <a:off x="3577384" y="2606955"/>
          <a:ext cx="0" cy="2151529"/>
        </a:xfrm>
        <a:prstGeom xmlns:a="http://schemas.openxmlformats.org/drawingml/2006/main" prst="line">
          <a:avLst/>
        </a:prstGeom>
        <a:ln xmlns:a="http://schemas.openxmlformats.org/drawingml/2006/main" w="15875">
          <a:solidFill>
            <a:srgbClr val="0070C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0.334</cdr:x>
      <cdr:y>0.89778</cdr:y>
    </cdr:from>
    <cdr:to>
      <cdr:x>0.36428</cdr:x>
      <cdr:y>0.94603</cdr:y>
    </cdr:to>
    <cdr:sp macro="" textlink="">
      <cdr:nvSpPr>
        <cdr:cNvPr id="26" name="TextBox 25"/>
        <cdr:cNvSpPr txBox="1"/>
      </cdr:nvSpPr>
      <cdr:spPr>
        <a:xfrm xmlns:a="http://schemas.openxmlformats.org/drawingml/2006/main">
          <a:off x="2789507" y="4525084"/>
          <a:ext cx="252920" cy="24319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GB" sz="1100" dirty="0"/>
        </a:p>
      </cdr:txBody>
    </cdr:sp>
  </cdr:relSizeAnchor>
  <cdr:relSizeAnchor xmlns:cdr="http://schemas.openxmlformats.org/drawingml/2006/chartDrawing">
    <cdr:from>
      <cdr:x>0.3106</cdr:x>
      <cdr:y>0.90004</cdr:y>
    </cdr:from>
    <cdr:to>
      <cdr:x>0.34505</cdr:x>
      <cdr:y>0.97148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2594057" y="4536482"/>
          <a:ext cx="287721" cy="3600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GB" b="1" dirty="0"/>
            <a:t>a</a:t>
          </a:r>
          <a:r>
            <a:rPr lang="en-GB" sz="1100" b="1" dirty="0" smtClean="0"/>
            <a:t>            b        c</a:t>
          </a:r>
          <a:endParaRPr lang="en-GB" sz="1100" b="1" dirty="0"/>
        </a:p>
      </cdr:txBody>
    </cdr:sp>
  </cdr:relSizeAnchor>
  <cdr:relSizeAnchor xmlns:cdr="http://schemas.openxmlformats.org/drawingml/2006/chartDrawing">
    <cdr:from>
      <cdr:x>0.55605</cdr:x>
      <cdr:y>0.5286</cdr:y>
    </cdr:from>
    <cdr:to>
      <cdr:x>0.66554</cdr:x>
      <cdr:y>0.71001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4644072" y="266429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GB" sz="1100" dirty="0"/>
        </a:p>
      </cdr:txBody>
    </cdr:sp>
  </cdr:relSizeAnchor>
  <cdr:relSizeAnchor xmlns:cdr="http://schemas.openxmlformats.org/drawingml/2006/chartDrawing">
    <cdr:from>
      <cdr:x>0.66205</cdr:x>
      <cdr:y>0.54791</cdr:y>
    </cdr:from>
    <cdr:to>
      <cdr:x>0.77154</cdr:x>
      <cdr:y>0.72933</cdr:y>
    </cdr:to>
    <cdr:sp macro="" textlink="">
      <cdr:nvSpPr>
        <cdr:cNvPr id="14" name="TextBox 13"/>
        <cdr:cNvSpPr txBox="1"/>
      </cdr:nvSpPr>
      <cdr:spPr>
        <a:xfrm xmlns:a="http://schemas.openxmlformats.org/drawingml/2006/main">
          <a:off x="5529294" y="2761658"/>
          <a:ext cx="914443" cy="91441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en-GB" sz="1600" dirty="0" smtClean="0"/>
            <a:t>sh_ts_residual_coding_rice_idx_minus1 </a:t>
          </a:r>
        </a:p>
        <a:p xmlns:a="http://schemas.openxmlformats.org/drawingml/2006/main">
          <a:pPr algn="ctr"/>
          <a:r>
            <a:rPr lang="en-GB" sz="1600" dirty="0" smtClean="0"/>
            <a:t>= ((a + 2b + c) / 4) / 6</a:t>
          </a:r>
          <a:endParaRPr lang="en-GB" sz="1600" dirty="0"/>
        </a:p>
      </cdr:txBody>
    </cdr:sp>
  </cdr:relSizeAnchor>
  <cdr:relSizeAnchor xmlns:cdr="http://schemas.openxmlformats.org/drawingml/2006/chartDrawing">
    <cdr:from>
      <cdr:x>0.53093</cdr:x>
      <cdr:y>0.39027</cdr:y>
    </cdr:from>
    <cdr:to>
      <cdr:x>0.64042</cdr:x>
      <cdr:y>0.57169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434276" y="196710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GB" sz="1100" dirty="0"/>
        </a:p>
      </cdr:txBody>
    </cdr:sp>
  </cdr:relSizeAnchor>
  <cdr:relSizeAnchor xmlns:cdr="http://schemas.openxmlformats.org/drawingml/2006/chartDrawing">
    <cdr:from>
      <cdr:x>0.5902</cdr:x>
      <cdr:y>0.36779</cdr:y>
    </cdr:from>
    <cdr:to>
      <cdr:x>0.69968</cdr:x>
      <cdr:y>0.54921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4929266" y="1853773"/>
          <a:ext cx="914359" cy="9144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GB" sz="1600" dirty="0" smtClean="0"/>
            <a:t>Process histogram as </a:t>
          </a:r>
        </a:p>
        <a:p xmlns:a="http://schemas.openxmlformats.org/drawingml/2006/main">
          <a:r>
            <a:rPr lang="en-GB" sz="1600" dirty="0"/>
            <a:t>c</a:t>
          </a:r>
          <a:r>
            <a:rPr lang="en-GB" sz="1600" dirty="0" smtClean="0"/>
            <a:t>umulative frequency</a:t>
          </a:r>
          <a:endParaRPr lang="en-GB" sz="1600" dirty="0"/>
        </a:p>
      </cdr:txBody>
    </cdr:sp>
  </cdr:relSizeAnchor>
  <cdr:relSizeAnchor xmlns:cdr="http://schemas.openxmlformats.org/drawingml/2006/chartDrawing">
    <cdr:from>
      <cdr:x>0.66205</cdr:x>
      <cdr:y>0.72719</cdr:y>
    </cdr:from>
    <cdr:to>
      <cdr:x>0.77154</cdr:x>
      <cdr:y>0.90861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5529337" y="366527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en-GB" sz="1600" dirty="0" smtClean="0"/>
            <a:t>Clip to </a:t>
          </a:r>
          <a:r>
            <a:rPr lang="en-GB" sz="1600" dirty="0" err="1" smtClean="0"/>
            <a:t>bitDepth</a:t>
          </a:r>
          <a:r>
            <a:rPr lang="en-GB" sz="1600" dirty="0" smtClean="0"/>
            <a:t> – 9 </a:t>
          </a:r>
        </a:p>
        <a:p xmlns:a="http://schemas.openxmlformats.org/drawingml/2006/main">
          <a:pPr algn="ctr"/>
          <a:r>
            <a:rPr lang="en-GB" sz="1600" dirty="0" smtClean="0"/>
            <a:t>if ignored &gt; sum of all entries </a:t>
          </a:r>
        </a:p>
        <a:p xmlns:a="http://schemas.openxmlformats.org/drawingml/2006/main">
          <a:pPr algn="ctr"/>
          <a:r>
            <a:rPr lang="en-GB" sz="1600" dirty="0" smtClean="0"/>
            <a:t>in histogram</a:t>
          </a:r>
          <a:endParaRPr lang="en-GB" sz="16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0CA118E9-B086-42CD-921F-F42FE8E0173F}" type="datetime1">
              <a:rPr lang="ja-JP" altLang="en-US"/>
              <a:pPr>
                <a:defRPr/>
              </a:pPr>
              <a:t>2021/10/7</a:t>
            </a:fld>
            <a:endParaRPr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B55CAF1-C374-45EC-AA18-A0CBCF202F93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538148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57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660235A-EEE4-4233-821A-3370407A8DE7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93394982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227EB4-4E75-4FB9-9FF8-43F5EE0AD496}" type="slidenum">
              <a:rPr lang="en-US" altLang="ja-JP" smtClean="0">
                <a:ea typeface="ＭＳ Ｐゴシック" pitchFamily="50" charset="-128"/>
              </a:rPr>
              <a:pPr/>
              <a:t>1</a:t>
            </a:fld>
            <a:endParaRPr lang="en-US" altLang="ja-JP" dirty="0" smtClean="0">
              <a:ea typeface="ＭＳ Ｐゴシック" pitchFamily="50" charset="-128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ja-JP" altLang="en-US" dirty="0" smtClean="0">
              <a:ea typeface="ＭＳ Ｐ明朝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 noChangeArrowheads="1"/>
          </p:cNvSpPr>
          <p:nvPr>
            <p:ph type="ctrTitle"/>
          </p:nvPr>
        </p:nvSpPr>
        <p:spPr>
          <a:xfrm>
            <a:off x="720000" y="2340000"/>
            <a:ext cx="7704000" cy="502629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200" baseline="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720000" y="3059999"/>
            <a:ext cx="7704000" cy="43200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>
              <a:buFontTx/>
              <a:buNone/>
              <a:defRPr sz="200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サブタイトルの書式</a:t>
            </a:r>
            <a:r>
              <a:rPr lang="ja-JP" altLang="en-US" dirty="0" smtClean="0"/>
              <a:t>設定</a:t>
            </a:r>
            <a:endParaRPr lang="en-US" altLang="ja-JP" dirty="0" smtClean="0"/>
          </a:p>
        </p:txBody>
      </p:sp>
      <p:sp>
        <p:nvSpPr>
          <p:cNvPr id="8" name="テキスト プレースホルダ 9"/>
          <p:cNvSpPr>
            <a:spLocks noGrp="1"/>
          </p:cNvSpPr>
          <p:nvPr>
            <p:ph type="body" sz="quarter" idx="10"/>
          </p:nvPr>
        </p:nvSpPr>
        <p:spPr>
          <a:xfrm>
            <a:off x="720000" y="4320000"/>
            <a:ext cx="7704000" cy="432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spcAft>
                <a:spcPts val="0"/>
              </a:spcAft>
              <a:buFontTx/>
              <a:buNone/>
              <a:defRPr sz="1400">
                <a:solidFill>
                  <a:srgbClr val="FFFFFF"/>
                </a:solidFill>
                <a:latin typeface="+mn-lt"/>
                <a:ea typeface="HGPｺﾞｼｯｸE" pitchFamily="50" charset="-128"/>
              </a:defRPr>
            </a:lvl1pPr>
            <a:lvl2pPr algn="ctr">
              <a:spcAft>
                <a:spcPts val="0"/>
              </a:spcAft>
              <a:buFontTx/>
              <a:buNone/>
              <a:defRPr sz="12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ja-JP" altLang="en-US" dirty="0" smtClean="0"/>
              <a:t>マスタ 部署名の書式設定</a:t>
            </a:r>
          </a:p>
        </p:txBody>
      </p:sp>
      <p:sp>
        <p:nvSpPr>
          <p:cNvPr id="9" name="テキスト プレースホルダ 11"/>
          <p:cNvSpPr>
            <a:spLocks noGrp="1"/>
          </p:cNvSpPr>
          <p:nvPr>
            <p:ph type="body" sz="quarter" idx="11"/>
          </p:nvPr>
        </p:nvSpPr>
        <p:spPr>
          <a:xfrm>
            <a:off x="720000" y="6048000"/>
            <a:ext cx="7704000" cy="360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buFontTx/>
              <a:buNone/>
              <a:defRPr sz="1000" baseline="0">
                <a:solidFill>
                  <a:srgbClr val="FFFFFF"/>
                </a:solidFill>
                <a:latin typeface="+mn-lt"/>
                <a:ea typeface="メイリオ"/>
                <a:cs typeface="メイリオ"/>
              </a:defRPr>
            </a:lvl1pPr>
          </a:lstStyle>
          <a:p>
            <a:pPr lvl="0"/>
            <a:r>
              <a:rPr lang="ja-JP" altLang="en-US" dirty="0" smtClean="0"/>
              <a:t>マスタ ライツ表記の書式設定</a:t>
            </a:r>
          </a:p>
        </p:txBody>
      </p:sp>
      <p:pic>
        <p:nvPicPr>
          <p:cNvPr id="12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000" y="358775"/>
            <a:ext cx="127000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 userDrawn="1"/>
        </p:nvSpPr>
        <p:spPr>
          <a:xfrm>
            <a:off x="432000" y="618332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0" y="0"/>
            <a:ext cx="9142413" cy="642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1" name="Rectangle 13"/>
          <p:cNvSpPr>
            <a:spLocks noChangeArrowheads="1"/>
          </p:cNvSpPr>
          <p:nvPr userDrawn="1"/>
        </p:nvSpPr>
        <p:spPr bwMode="auto">
          <a:xfrm>
            <a:off x="0" y="6426198"/>
            <a:ext cx="9140313" cy="432000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="1" baseline="0">
                <a:solidFill>
                  <a:srgbClr val="003366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 hasCustomPrompt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20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8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2pPr>
            <a:lvl3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600" baseline="0">
                <a:latin typeface="+mn-lt"/>
                <a:cs typeface="Arial" pitchFamily="34" charset="0"/>
              </a:defRPr>
            </a:lvl3pPr>
            <a:lvl4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400" baseline="0"/>
            </a:lvl4pPr>
            <a:lvl5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200" baseline="0"/>
            </a:lvl5pPr>
            <a:lvl6pPr>
              <a:lnSpc>
                <a:spcPct val="100000"/>
              </a:lnSpc>
              <a:spcAft>
                <a:spcPts val="600"/>
              </a:spcAft>
              <a:defRPr sz="1400" baseline="0"/>
            </a:lvl6pPr>
            <a:lvl7pPr>
              <a:lnSpc>
                <a:spcPct val="100000"/>
              </a:lnSpc>
              <a:spcAft>
                <a:spcPts val="600"/>
              </a:spcAft>
              <a:defRPr sz="1050" baseline="0"/>
            </a:lvl7pPr>
            <a:lvl8pPr>
              <a:lnSpc>
                <a:spcPct val="100000"/>
              </a:lnSpc>
              <a:spcAft>
                <a:spcPts val="600"/>
              </a:spcAft>
              <a:defRPr sz="900"/>
            </a:lvl8pPr>
            <a:lvl9pPr>
              <a:lnSpc>
                <a:spcPct val="100000"/>
              </a:lnSpc>
              <a:spcAft>
                <a:spcPts val="600"/>
              </a:spcAft>
              <a:defRPr sz="900" baseline="0"/>
            </a:lvl9pPr>
          </a:lstStyle>
          <a:p>
            <a:pPr lvl="0"/>
            <a:r>
              <a:rPr lang="en-GB" altLang="ja-JP" dirty="0" smtClean="0"/>
              <a:t>24pnt level</a:t>
            </a:r>
            <a:endParaRPr lang="ja-JP" altLang="en-US" dirty="0" smtClean="0"/>
          </a:p>
          <a:p>
            <a:pPr lvl="1"/>
            <a:r>
              <a:rPr lang="en-GB" altLang="ja-JP" dirty="0" smtClean="0"/>
              <a:t>20pnt level</a:t>
            </a:r>
          </a:p>
          <a:p>
            <a:pPr lvl="2"/>
            <a:r>
              <a:rPr lang="en-GB" altLang="ja-JP" dirty="0" smtClean="0"/>
              <a:t>18pnt level</a:t>
            </a:r>
          </a:p>
          <a:p>
            <a:pPr lvl="3"/>
            <a:r>
              <a:rPr lang="en-GB" altLang="ja-JP" dirty="0" smtClean="0"/>
              <a:t>16pnt level</a:t>
            </a:r>
          </a:p>
          <a:p>
            <a:pPr lvl="4"/>
            <a:r>
              <a:rPr lang="en-GB" altLang="ja-JP" dirty="0" smtClean="0"/>
              <a:t>14pnt level</a:t>
            </a:r>
          </a:p>
          <a:p>
            <a:pPr lvl="5"/>
            <a:r>
              <a:rPr lang="en-GB" altLang="ja-JP" sz="1200" dirty="0" smtClean="0"/>
              <a:t>12pnt level</a:t>
            </a:r>
          </a:p>
          <a:p>
            <a:pPr lvl="6"/>
            <a:r>
              <a:rPr lang="en-GB" altLang="ja-JP" sz="1000" dirty="0" smtClean="0"/>
              <a:t>10pnt level</a:t>
            </a:r>
          </a:p>
          <a:p>
            <a:pPr lvl="7"/>
            <a:r>
              <a:rPr lang="en-GB" altLang="ja-JP" sz="800" dirty="0" smtClean="0"/>
              <a:t>8pnt level</a:t>
            </a:r>
          </a:p>
          <a:p>
            <a:pPr lvl="8"/>
            <a:r>
              <a:rPr lang="en-GB" altLang="ja-JP" sz="600" dirty="0" smtClean="0"/>
              <a:t>6 </a:t>
            </a:r>
            <a:r>
              <a:rPr lang="en-GB" altLang="ja-JP" sz="600" dirty="0" err="1" smtClean="0"/>
              <a:t>pnt</a:t>
            </a:r>
            <a:r>
              <a:rPr lang="en-GB" altLang="ja-JP" sz="600" dirty="0" smtClean="0"/>
              <a:t> level</a:t>
            </a:r>
            <a:endParaRPr lang="en-GB" altLang="ja-JP" sz="800" dirty="0" smtClean="0"/>
          </a:p>
          <a:p>
            <a:pPr lvl="8"/>
            <a:endParaRPr lang="en-GB" altLang="ja-JP" dirty="0" smtClean="0"/>
          </a:p>
          <a:p>
            <a:pPr lvl="8"/>
            <a:endParaRPr lang="ja-JP" altLang="en-US" dirty="0" smtClean="0"/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 smtClean="0"/>
              <a:t>JVET-X0137</a:t>
            </a:r>
          </a:p>
        </p:txBody>
      </p:sp>
      <p:sp>
        <p:nvSpPr>
          <p:cNvPr id="16" name="Rectangle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行書体" pitchFamily="66" charset="-128"/>
                <a:cs typeface="Arial" pitchFamily="34" charset="0"/>
              </a:defRPr>
            </a:lvl1pPr>
          </a:lstStyle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2021/10/7</a:t>
            </a:fld>
            <a:endParaRPr lang="en-US" altLang="ja-JP" dirty="0"/>
          </a:p>
        </p:txBody>
      </p:sp>
      <p:sp>
        <p:nvSpPr>
          <p:cNvPr id="17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26" name="直線コネクタ 25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2_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aseline="0">
                <a:solidFill>
                  <a:srgbClr val="FFFFFF"/>
                </a:solidFill>
                <a:latin typeface="+mj-lt"/>
                <a:ea typeface="+mj-ea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6" name="コンテンツ プレースホルダ 2"/>
          <p:cNvSpPr>
            <a:spLocks noGrp="1"/>
          </p:cNvSpPr>
          <p:nvPr>
            <p:ph idx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2pPr>
            <a:lvl3pPr>
              <a:buFont typeface="Arial" pitchFamily="34" charset="0"/>
              <a:buChar char="•"/>
              <a:defRPr/>
            </a:lvl3pPr>
            <a:lvl4pPr>
              <a:buFont typeface="Arial" pitchFamily="34" charset="0"/>
              <a:buChar char="•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</p:txBody>
      </p:sp>
      <p:sp>
        <p:nvSpPr>
          <p:cNvPr id="16" name="Rectangle 13"/>
          <p:cNvSpPr>
            <a:spLocks noChangeArrowheads="1"/>
          </p:cNvSpPr>
          <p:nvPr userDrawn="1"/>
        </p:nvSpPr>
        <p:spPr bwMode="auto">
          <a:xfrm>
            <a:off x="0" y="6426199"/>
            <a:ext cx="9144000" cy="431801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10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 smtClean="0"/>
              <a:t>JVET-X0137</a:t>
            </a:r>
          </a:p>
        </p:txBody>
      </p:sp>
      <p:sp>
        <p:nvSpPr>
          <p:cNvPr id="11" name="Date Placeholder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創英角ｺﾞｼｯｸUB" pitchFamily="50" charset="-128"/>
                <a:cs typeface="Arial"/>
              </a:defRPr>
            </a:lvl1pPr>
          </a:lstStyle>
          <a:p>
            <a:pPr>
              <a:defRPr/>
            </a:pPr>
            <a:fld id="{FECD3C8C-7A17-4828-B6C3-C609AC02B6B8}" type="datetime1">
              <a:rPr lang="ja-JP" altLang="en-US" smtClean="0"/>
              <a:pPr>
                <a:defRPr/>
              </a:pPr>
              <a:t>2021/10/7</a:t>
            </a:fld>
            <a:endParaRPr lang="en-US" altLang="ja-JP" dirty="0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19" name="直線コネクタ 18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63" descr="english_naka_confidential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8963" y="6462713"/>
            <a:ext cx="935037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 userDrawn="1"/>
        </p:nvSpPr>
        <p:spPr>
          <a:xfrm>
            <a:off x="7814140" y="406847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pic>
        <p:nvPicPr>
          <p:cNvPr id="5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0" name="図 9" descr="mblogo_w.pd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600000" y="3114000"/>
            <a:ext cx="1944000" cy="659449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 userDrawn="1"/>
        </p:nvSpPr>
        <p:spPr bwMode="white">
          <a:xfrm>
            <a:off x="359999" y="6011999"/>
            <a:ext cx="8424000" cy="68578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“SONY” is a registered trademark and/or trademark of Sony Group Corporation.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Names of Sony products and services are the registered trademarks and/or trademarks of Sony Group Corporation or its Group companies.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Other company names and product names are the registered trademarks and/or trademarks of the respective companies.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600000" y="3527153"/>
            <a:ext cx="194400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14325" y="417513"/>
            <a:ext cx="8372475" cy="798512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581775" y="6542088"/>
            <a:ext cx="213360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3A7D8E13-587F-4043-AD86-D4716C173C01}" type="datetime1">
              <a:rPr lang="ja-JP" altLang="en-US" smtClean="0"/>
              <a:pPr>
                <a:defRPr/>
              </a:pPr>
              <a:t>2021/10/7</a:t>
            </a:fld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4325" y="6540500"/>
            <a:ext cx="62674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 altLang="ja-JP" dirty="0" smtClean="0"/>
              <a:t>JVET-X0137</a:t>
            </a:r>
            <a:endParaRPr lang="en-US" altLang="ja-JP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358188" y="6542088"/>
            <a:ext cx="6413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93FB7ED-E398-470A-A047-E362B4515958}" type="slidenum">
              <a:rPr lang="ja-JP" altLang="en-US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23" descr="GBM_top_4-3.jpg"/>
          <p:cNvPicPr>
            <a:picLocks noChangeAspect="1"/>
          </p:cNvPicPr>
          <p:nvPr userDrawn="1"/>
        </p:nvPicPr>
        <p:blipFill>
          <a:blip r:embed="rId9" cstate="print">
            <a:lum/>
          </a:blip>
          <a:srcRect r="287" b="377"/>
          <a:stretch>
            <a:fillRect/>
          </a:stretch>
        </p:blipFill>
        <p:spPr bwMode="auto">
          <a:xfrm>
            <a:off x="-6350" y="0"/>
            <a:ext cx="9153525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35" r:id="rId6"/>
    <p:sldLayoutId id="2147484055" r:id="rId7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+mj-lt"/>
          <a:ea typeface="+mj-ea"/>
          <a:cs typeface="HGP創英角ｺﾞｼｯｸUB" pitchFamily="5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8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9"/>
          <p:cNvSpPr>
            <a:spLocks noGrp="1"/>
          </p:cNvSpPr>
          <p:nvPr>
            <p:ph type="ctrTitle"/>
          </p:nvPr>
        </p:nvSpPr>
        <p:spPr>
          <a:xfrm>
            <a:off x="720000" y="1427018"/>
            <a:ext cx="7963142" cy="1415612"/>
          </a:xfrm>
        </p:spPr>
        <p:txBody>
          <a:bodyPr/>
          <a:lstStyle/>
          <a:p>
            <a:pPr>
              <a:tabLst>
                <a:tab pos="1433513" algn="l"/>
              </a:tabLst>
            </a:pPr>
            <a:r>
              <a:rPr lang="en-CA" sz="2400" b="1" dirty="0"/>
              <a:t>AHG8 and AHG10: On derivation of sh_reverse_last_sig_coeff_flag and sh_ts_residual_coding_rice_idx_minus1 </a:t>
            </a:r>
            <a:endParaRPr lang="ja-JP" altLang="en-US" sz="2400" dirty="0"/>
          </a:p>
        </p:txBody>
      </p:sp>
      <p:sp>
        <p:nvSpPr>
          <p:cNvPr id="6" name="サブタイトル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/>
              <a:t>JVET-X0137</a:t>
            </a:r>
            <a:endParaRPr kumimoji="1" lang="ja-JP" altLang="en-US" dirty="0"/>
          </a:p>
        </p:txBody>
      </p:sp>
      <p:sp>
        <p:nvSpPr>
          <p:cNvPr id="12" name="テキスト プレースホルダ 11"/>
          <p:cNvSpPr>
            <a:spLocks noGrp="1"/>
          </p:cNvSpPr>
          <p:nvPr>
            <p:ph type="body" sz="quarter" idx="10"/>
          </p:nvPr>
        </p:nvSpPr>
        <p:spPr>
          <a:xfrm>
            <a:off x="720000" y="4319999"/>
            <a:ext cx="7704000" cy="966375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en-US" altLang="ja-JP" dirty="0" smtClean="0">
                <a:latin typeface="Arial" charset="0"/>
              </a:rPr>
              <a:t>Sony Europe BV.</a:t>
            </a:r>
          </a:p>
          <a:p>
            <a:pPr>
              <a:spcAft>
                <a:spcPct val="0"/>
              </a:spcAft>
            </a:pPr>
            <a:r>
              <a:rPr lang="en-US" altLang="ja-JP" dirty="0" smtClean="0">
                <a:latin typeface="Arial" charset="0"/>
              </a:rPr>
              <a:t>Adrian Browne, Steve Keating, Karl Sharman</a:t>
            </a:r>
          </a:p>
        </p:txBody>
      </p:sp>
      <p:sp>
        <p:nvSpPr>
          <p:cNvPr id="13" name="テキスト プレースホルダ 1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ja-JP" dirty="0" smtClean="0">
                <a:latin typeface="Arial" charset="0"/>
              </a:rPr>
              <a:t>Sony Group Corp.</a:t>
            </a:r>
          </a:p>
        </p:txBody>
      </p:sp>
    </p:spTree>
    <p:extLst>
      <p:ext uri="{BB962C8B-B14F-4D97-AF65-F5344CB8AC3E}">
        <p14:creationId xmlns:p14="http://schemas.microsoft.com/office/powerpoint/2010/main" val="659925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/>
              <a:t>Results</a:t>
            </a:r>
            <a:br>
              <a:rPr lang="en-GB" sz="2400" dirty="0"/>
            </a:br>
            <a:r>
              <a:rPr lang="en-GB" sz="2400" dirty="0"/>
              <a:t>sh_ts_residual_coding_rice_idx_minus1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JVET-X0137</a:t>
            </a:r>
            <a:endParaRPr lang="en-US" altLang="ja-JP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10</a:t>
            </a:fld>
            <a:endParaRPr lang="en-US" altLang="ja-JP" dirty="0"/>
          </a:p>
        </p:txBody>
      </p:sp>
      <p:sp>
        <p:nvSpPr>
          <p:cNvPr id="8" name="TextBox 7"/>
          <p:cNvSpPr txBox="1"/>
          <p:nvPr/>
        </p:nvSpPr>
        <p:spPr>
          <a:xfrm>
            <a:off x="815248" y="5827923"/>
            <a:ext cx="72090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/>
              <a:t>Anchor is VTM 14.0 modified to process all I-frames as 1</a:t>
            </a:r>
            <a:r>
              <a:rPr lang="en-GB" sz="1600" baseline="30000" dirty="0" smtClean="0"/>
              <a:t>st</a:t>
            </a:r>
            <a:r>
              <a:rPr lang="en-GB" sz="1600" dirty="0" smtClean="0"/>
              <a:t> frame of sequence</a:t>
            </a:r>
            <a:endParaRPr lang="en-GB" sz="160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1250741"/>
              </p:ext>
            </p:extLst>
          </p:nvPr>
        </p:nvGraphicFramePr>
        <p:xfrm>
          <a:off x="1407600" y="1396800"/>
          <a:ext cx="5613400" cy="1062990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val="946907150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950960471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1360708735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608538469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867987739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029157593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61970037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1471825864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121506460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HDR PQ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62019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VTM14.0 Still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26683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39022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PQ444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12811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PQ422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00042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3367133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5664134"/>
              </p:ext>
            </p:extLst>
          </p:nvPr>
        </p:nvGraphicFramePr>
        <p:xfrm>
          <a:off x="2296800" y="2725200"/>
          <a:ext cx="3721101" cy="1062990"/>
        </p:xfrm>
        <a:graphic>
          <a:graphicData uri="http://schemas.openxmlformats.org/drawingml/2006/table">
            <a:tbl>
              <a:tblPr/>
              <a:tblGrid>
                <a:gridCol w="866036">
                  <a:extLst>
                    <a:ext uri="{9D8B030D-6E8A-4147-A177-3AD203B41FA5}">
                      <a16:colId xmlns:a16="http://schemas.microsoft.com/office/drawing/2014/main" val="3348589407"/>
                    </a:ext>
                  </a:extLst>
                </a:gridCol>
                <a:gridCol w="571013">
                  <a:extLst>
                    <a:ext uri="{9D8B030D-6E8A-4147-A177-3AD203B41FA5}">
                      <a16:colId xmlns:a16="http://schemas.microsoft.com/office/drawing/2014/main" val="3457623849"/>
                    </a:ext>
                  </a:extLst>
                </a:gridCol>
                <a:gridCol w="571013">
                  <a:extLst>
                    <a:ext uri="{9D8B030D-6E8A-4147-A177-3AD203B41FA5}">
                      <a16:colId xmlns:a16="http://schemas.microsoft.com/office/drawing/2014/main" val="1903694450"/>
                    </a:ext>
                  </a:extLst>
                </a:gridCol>
                <a:gridCol w="571013">
                  <a:extLst>
                    <a:ext uri="{9D8B030D-6E8A-4147-A177-3AD203B41FA5}">
                      <a16:colId xmlns:a16="http://schemas.microsoft.com/office/drawing/2014/main" val="1283574137"/>
                    </a:ext>
                  </a:extLst>
                </a:gridCol>
                <a:gridCol w="571013">
                  <a:extLst>
                    <a:ext uri="{9D8B030D-6E8A-4147-A177-3AD203B41FA5}">
                      <a16:colId xmlns:a16="http://schemas.microsoft.com/office/drawing/2014/main" val="3663843625"/>
                    </a:ext>
                  </a:extLst>
                </a:gridCol>
                <a:gridCol w="571013">
                  <a:extLst>
                    <a:ext uri="{9D8B030D-6E8A-4147-A177-3AD203B41FA5}">
                      <a16:colId xmlns:a16="http://schemas.microsoft.com/office/drawing/2014/main" val="14821862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HDR HLG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12146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VTM14.0 Still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88767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26779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HLG444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57491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HLG422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4970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9939134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4302348"/>
              </p:ext>
            </p:extLst>
          </p:nvPr>
        </p:nvGraphicFramePr>
        <p:xfrm>
          <a:off x="2329200" y="4050000"/>
          <a:ext cx="3771900" cy="1062990"/>
        </p:xfrm>
        <a:graphic>
          <a:graphicData uri="http://schemas.openxmlformats.org/drawingml/2006/table">
            <a:tbl>
              <a:tblPr/>
              <a:tblGrid>
                <a:gridCol w="914400">
                  <a:extLst>
                    <a:ext uri="{9D8B030D-6E8A-4147-A177-3AD203B41FA5}">
                      <a16:colId xmlns:a16="http://schemas.microsoft.com/office/drawing/2014/main" val="1291001677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090069601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3748062208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262746051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1333432074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367540985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 RGB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68823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VTM14.0 Still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76198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psnrG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psnrB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3488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42557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16450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73448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82494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/>
              <a:t>Results</a:t>
            </a:r>
            <a:br>
              <a:rPr lang="en-GB" sz="2400" dirty="0"/>
            </a:br>
            <a:r>
              <a:rPr lang="en-GB" sz="2400" dirty="0"/>
              <a:t>sh_ts_residual_coding_rice_idx_minus1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JVET-X0137</a:t>
            </a:r>
            <a:endParaRPr lang="en-US" altLang="ja-JP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11</a:t>
            </a:fld>
            <a:endParaRPr lang="en-US" altLang="ja-JP" dirty="0"/>
          </a:p>
        </p:txBody>
      </p:sp>
      <p:sp>
        <p:nvSpPr>
          <p:cNvPr id="7" name="TextBox 6"/>
          <p:cNvSpPr txBox="1"/>
          <p:nvPr/>
        </p:nvSpPr>
        <p:spPr>
          <a:xfrm>
            <a:off x="815248" y="5827923"/>
            <a:ext cx="72090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/>
              <a:t>Anchor is VTM 14.0 modified to process all I-frames as 1</a:t>
            </a:r>
            <a:r>
              <a:rPr lang="en-GB" sz="1600" baseline="30000" dirty="0" smtClean="0"/>
              <a:t>st</a:t>
            </a:r>
            <a:r>
              <a:rPr lang="en-GB" sz="1600" dirty="0" smtClean="0"/>
              <a:t> frame of sequence</a:t>
            </a:r>
            <a:endParaRPr lang="en-GB" sz="160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1244555"/>
              </p:ext>
            </p:extLst>
          </p:nvPr>
        </p:nvGraphicFramePr>
        <p:xfrm>
          <a:off x="2016087" y="1990968"/>
          <a:ext cx="4618745" cy="1062990"/>
        </p:xfrm>
        <a:graphic>
          <a:graphicData uri="http://schemas.openxmlformats.org/drawingml/2006/table">
            <a:tbl>
              <a:tblPr/>
              <a:tblGrid>
                <a:gridCol w="1630951">
                  <a:extLst>
                    <a:ext uri="{9D8B030D-6E8A-4147-A177-3AD203B41FA5}">
                      <a16:colId xmlns:a16="http://schemas.microsoft.com/office/drawing/2014/main" val="2679141167"/>
                    </a:ext>
                  </a:extLst>
                </a:gridCol>
                <a:gridCol w="630452">
                  <a:extLst>
                    <a:ext uri="{9D8B030D-6E8A-4147-A177-3AD203B41FA5}">
                      <a16:colId xmlns:a16="http://schemas.microsoft.com/office/drawing/2014/main" val="1911114079"/>
                    </a:ext>
                  </a:extLst>
                </a:gridCol>
                <a:gridCol w="630452">
                  <a:extLst>
                    <a:ext uri="{9D8B030D-6E8A-4147-A177-3AD203B41FA5}">
                      <a16:colId xmlns:a16="http://schemas.microsoft.com/office/drawing/2014/main" val="2084852027"/>
                    </a:ext>
                  </a:extLst>
                </a:gridCol>
                <a:gridCol w="630452">
                  <a:extLst>
                    <a:ext uri="{9D8B030D-6E8A-4147-A177-3AD203B41FA5}">
                      <a16:colId xmlns:a16="http://schemas.microsoft.com/office/drawing/2014/main" val="2528759989"/>
                    </a:ext>
                  </a:extLst>
                </a:gridCol>
                <a:gridCol w="548219">
                  <a:extLst>
                    <a:ext uri="{9D8B030D-6E8A-4147-A177-3AD203B41FA5}">
                      <a16:colId xmlns:a16="http://schemas.microsoft.com/office/drawing/2014/main" val="3127691954"/>
                    </a:ext>
                  </a:extLst>
                </a:gridCol>
                <a:gridCol w="548219">
                  <a:extLst>
                    <a:ext uri="{9D8B030D-6E8A-4147-A177-3AD203B41FA5}">
                      <a16:colId xmlns:a16="http://schemas.microsoft.com/office/drawing/2014/main" val="118432215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06134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VTM14.0 Still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87797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 / G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 / B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 / 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47560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RGB 4:4:4 - TGM 1080p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77449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RGB 4:4:4 - TGM 720p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69465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0246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77654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 smtClean="0"/>
              <a:t>Results </a:t>
            </a:r>
            <a:r>
              <a:rPr lang="en-GB" sz="2400" dirty="0"/>
              <a:t/>
            </a:r>
            <a:br>
              <a:rPr lang="en-GB" sz="2400" dirty="0"/>
            </a:br>
            <a:r>
              <a:rPr lang="en-CA" sz="2400" dirty="0" err="1"/>
              <a:t>sh_reverse_last_sig_coeff_flag</a:t>
            </a:r>
            <a:endParaRPr lang="en-GB" sz="240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12695641"/>
              </p:ext>
            </p:extLst>
          </p:nvPr>
        </p:nvGraphicFramePr>
        <p:xfrm>
          <a:off x="1613060" y="1484398"/>
          <a:ext cx="5613400" cy="1062990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val="3038806489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922481304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1056508202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169568977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3843144089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3143599154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3219023065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702573963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14367669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HDR PQ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 (QP 2 to 27)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73544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VTM14.0 Still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27459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90723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PQ444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0185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PQ422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24574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95196"/>
                  </a:ext>
                </a:extLst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JVET-X0137</a:t>
            </a:r>
            <a:endParaRPr lang="en-US" altLang="ja-JP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12</a:t>
            </a:fld>
            <a:endParaRPr lang="en-US" altLang="ja-JP" dirty="0"/>
          </a:p>
        </p:txBody>
      </p:sp>
      <p:sp>
        <p:nvSpPr>
          <p:cNvPr id="7" name="TextBox 6"/>
          <p:cNvSpPr txBox="1"/>
          <p:nvPr/>
        </p:nvSpPr>
        <p:spPr>
          <a:xfrm>
            <a:off x="815248" y="5827923"/>
            <a:ext cx="72090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/>
              <a:t>Anchor is VTM 14.0 modified to process all I-frames as 1</a:t>
            </a:r>
            <a:r>
              <a:rPr lang="en-GB" sz="1600" baseline="30000" dirty="0" smtClean="0"/>
              <a:t>st</a:t>
            </a:r>
            <a:r>
              <a:rPr lang="en-GB" sz="1600" dirty="0" smtClean="0"/>
              <a:t> frame of sequence</a:t>
            </a:r>
            <a:endParaRPr lang="en-GB" sz="160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8398361"/>
              </p:ext>
            </p:extLst>
          </p:nvPr>
        </p:nvGraphicFramePr>
        <p:xfrm>
          <a:off x="2559209" y="2915061"/>
          <a:ext cx="3721101" cy="1062990"/>
        </p:xfrm>
        <a:graphic>
          <a:graphicData uri="http://schemas.openxmlformats.org/drawingml/2006/table">
            <a:tbl>
              <a:tblPr/>
              <a:tblGrid>
                <a:gridCol w="866036">
                  <a:extLst>
                    <a:ext uri="{9D8B030D-6E8A-4147-A177-3AD203B41FA5}">
                      <a16:colId xmlns:a16="http://schemas.microsoft.com/office/drawing/2014/main" val="2440960765"/>
                    </a:ext>
                  </a:extLst>
                </a:gridCol>
                <a:gridCol w="571013">
                  <a:extLst>
                    <a:ext uri="{9D8B030D-6E8A-4147-A177-3AD203B41FA5}">
                      <a16:colId xmlns:a16="http://schemas.microsoft.com/office/drawing/2014/main" val="2727093849"/>
                    </a:ext>
                  </a:extLst>
                </a:gridCol>
                <a:gridCol w="571013">
                  <a:extLst>
                    <a:ext uri="{9D8B030D-6E8A-4147-A177-3AD203B41FA5}">
                      <a16:colId xmlns:a16="http://schemas.microsoft.com/office/drawing/2014/main" val="1442084387"/>
                    </a:ext>
                  </a:extLst>
                </a:gridCol>
                <a:gridCol w="571013">
                  <a:extLst>
                    <a:ext uri="{9D8B030D-6E8A-4147-A177-3AD203B41FA5}">
                      <a16:colId xmlns:a16="http://schemas.microsoft.com/office/drawing/2014/main" val="796234946"/>
                    </a:ext>
                  </a:extLst>
                </a:gridCol>
                <a:gridCol w="571013">
                  <a:extLst>
                    <a:ext uri="{9D8B030D-6E8A-4147-A177-3AD203B41FA5}">
                      <a16:colId xmlns:a16="http://schemas.microsoft.com/office/drawing/2014/main" val="4216463712"/>
                    </a:ext>
                  </a:extLst>
                </a:gridCol>
                <a:gridCol w="571013">
                  <a:extLst>
                    <a:ext uri="{9D8B030D-6E8A-4147-A177-3AD203B41FA5}">
                      <a16:colId xmlns:a16="http://schemas.microsoft.com/office/drawing/2014/main" val="330291534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HDR HLG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 (QP 2 to 27)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26920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VTM14.0 Still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70236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25797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HLG444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154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HLG422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40383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2529735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4204237"/>
              </p:ext>
            </p:extLst>
          </p:nvPr>
        </p:nvGraphicFramePr>
        <p:xfrm>
          <a:off x="2559209" y="4345724"/>
          <a:ext cx="3771900" cy="1230630"/>
        </p:xfrm>
        <a:graphic>
          <a:graphicData uri="http://schemas.openxmlformats.org/drawingml/2006/table">
            <a:tbl>
              <a:tblPr/>
              <a:tblGrid>
                <a:gridCol w="914400">
                  <a:extLst>
                    <a:ext uri="{9D8B030D-6E8A-4147-A177-3AD203B41FA5}">
                      <a16:colId xmlns:a16="http://schemas.microsoft.com/office/drawing/2014/main" val="3970224333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338284763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1336656649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377826268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97764075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189576026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 RGB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 (QP 2 to 27 for SVT-12, QP -18 to 7 for SVT-16)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61694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VTM14.0 Still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71139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psnrG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psnrB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19015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04327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979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68934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44314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/>
              <a:t>Results </a:t>
            </a:r>
            <a:br>
              <a:rPr lang="en-GB" sz="2400" dirty="0"/>
            </a:br>
            <a:r>
              <a:rPr lang="en-CA" sz="2400" dirty="0" err="1"/>
              <a:t>sh_reverse_last_sig_coeff_flag</a:t>
            </a:r>
            <a:endParaRPr lang="en-GB" sz="240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09404141"/>
              </p:ext>
            </p:extLst>
          </p:nvPr>
        </p:nvGraphicFramePr>
        <p:xfrm>
          <a:off x="1613060" y="1484398"/>
          <a:ext cx="5613400" cy="1062990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val="2884758144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156292984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1539924929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3593103108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855501394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4192118816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772139677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3745582830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176909401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HDR PQ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87238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VTM14.0 Still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4953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74687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PQ444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16475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PQ422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28059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1871362"/>
                  </a:ext>
                </a:extLst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JVET-X0137</a:t>
            </a:r>
            <a:endParaRPr lang="en-US" altLang="ja-JP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13</a:t>
            </a:fld>
            <a:endParaRPr lang="en-US" altLang="ja-JP" dirty="0"/>
          </a:p>
        </p:txBody>
      </p:sp>
      <p:sp>
        <p:nvSpPr>
          <p:cNvPr id="7" name="TextBox 6"/>
          <p:cNvSpPr txBox="1"/>
          <p:nvPr/>
        </p:nvSpPr>
        <p:spPr>
          <a:xfrm>
            <a:off x="815248" y="5827923"/>
            <a:ext cx="72090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/>
              <a:t>Anchor is VTM 14.0 modified to process all I-frames as 1</a:t>
            </a:r>
            <a:r>
              <a:rPr lang="en-GB" sz="1600" baseline="30000" dirty="0" smtClean="0"/>
              <a:t>st</a:t>
            </a:r>
            <a:r>
              <a:rPr lang="en-GB" sz="1600" dirty="0" smtClean="0"/>
              <a:t> frame of sequence</a:t>
            </a:r>
            <a:endParaRPr lang="en-GB" sz="160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0157415"/>
              </p:ext>
            </p:extLst>
          </p:nvPr>
        </p:nvGraphicFramePr>
        <p:xfrm>
          <a:off x="2559209" y="2868653"/>
          <a:ext cx="3721101" cy="1062990"/>
        </p:xfrm>
        <a:graphic>
          <a:graphicData uri="http://schemas.openxmlformats.org/drawingml/2006/table">
            <a:tbl>
              <a:tblPr/>
              <a:tblGrid>
                <a:gridCol w="866036">
                  <a:extLst>
                    <a:ext uri="{9D8B030D-6E8A-4147-A177-3AD203B41FA5}">
                      <a16:colId xmlns:a16="http://schemas.microsoft.com/office/drawing/2014/main" val="1171535259"/>
                    </a:ext>
                  </a:extLst>
                </a:gridCol>
                <a:gridCol w="571013">
                  <a:extLst>
                    <a:ext uri="{9D8B030D-6E8A-4147-A177-3AD203B41FA5}">
                      <a16:colId xmlns:a16="http://schemas.microsoft.com/office/drawing/2014/main" val="4147252495"/>
                    </a:ext>
                  </a:extLst>
                </a:gridCol>
                <a:gridCol w="571013">
                  <a:extLst>
                    <a:ext uri="{9D8B030D-6E8A-4147-A177-3AD203B41FA5}">
                      <a16:colId xmlns:a16="http://schemas.microsoft.com/office/drawing/2014/main" val="3304642664"/>
                    </a:ext>
                  </a:extLst>
                </a:gridCol>
                <a:gridCol w="571013">
                  <a:extLst>
                    <a:ext uri="{9D8B030D-6E8A-4147-A177-3AD203B41FA5}">
                      <a16:colId xmlns:a16="http://schemas.microsoft.com/office/drawing/2014/main" val="761828135"/>
                    </a:ext>
                  </a:extLst>
                </a:gridCol>
                <a:gridCol w="571013">
                  <a:extLst>
                    <a:ext uri="{9D8B030D-6E8A-4147-A177-3AD203B41FA5}">
                      <a16:colId xmlns:a16="http://schemas.microsoft.com/office/drawing/2014/main" val="1145941783"/>
                    </a:ext>
                  </a:extLst>
                </a:gridCol>
                <a:gridCol w="571013">
                  <a:extLst>
                    <a:ext uri="{9D8B030D-6E8A-4147-A177-3AD203B41FA5}">
                      <a16:colId xmlns:a16="http://schemas.microsoft.com/office/drawing/2014/main" val="347618037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HDR HLG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07518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VTM14.0 Still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63689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78173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HLG444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47906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HLG422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9238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9287946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7028460"/>
              </p:ext>
            </p:extLst>
          </p:nvPr>
        </p:nvGraphicFramePr>
        <p:xfrm>
          <a:off x="2559209" y="4252908"/>
          <a:ext cx="3771900" cy="1062990"/>
        </p:xfrm>
        <a:graphic>
          <a:graphicData uri="http://schemas.openxmlformats.org/drawingml/2006/table">
            <a:tbl>
              <a:tblPr/>
              <a:tblGrid>
                <a:gridCol w="914400">
                  <a:extLst>
                    <a:ext uri="{9D8B030D-6E8A-4147-A177-3AD203B41FA5}">
                      <a16:colId xmlns:a16="http://schemas.microsoft.com/office/drawing/2014/main" val="4149675210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4291033203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346581841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1670660066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1953970301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381902792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 RGB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12832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VTM14.0 Still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62799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psnrG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psnrB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71280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58225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96869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33247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86108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Conclusions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1600" dirty="0" smtClean="0"/>
          </a:p>
          <a:p>
            <a:r>
              <a:rPr lang="en-GB" sz="1600" dirty="0" smtClean="0"/>
              <a:t>A non-normative modification which predicts values to signal for </a:t>
            </a:r>
            <a:r>
              <a:rPr lang="en-CA" sz="1600" dirty="0" smtClean="0"/>
              <a:t>sh_reverse_last_sig_coeff_flag and </a:t>
            </a:r>
            <a:r>
              <a:rPr lang="en-GB" sz="1600" dirty="0" smtClean="0"/>
              <a:t>sh_ts_residual_coding_rice_idx_minus1 has been outlined.</a:t>
            </a:r>
          </a:p>
          <a:p>
            <a:endParaRPr lang="en-GB" sz="1600" dirty="0"/>
          </a:p>
          <a:p>
            <a:r>
              <a:rPr lang="en-GB" sz="1600" dirty="0" smtClean="0"/>
              <a:t>Whilst small gains are typical, larger gains are reported for predicting sh_ts_residual_coding_rice_idx_minus1 at both near-lossless QPs and for screen content.</a:t>
            </a:r>
          </a:p>
          <a:p>
            <a:endParaRPr lang="en-GB" sz="1600" dirty="0"/>
          </a:p>
          <a:p>
            <a:r>
              <a:rPr lang="en-GB" sz="1600" dirty="0" smtClean="0"/>
              <a:t>It is proposed that the modification be adopted into VTM as follows:</a:t>
            </a:r>
          </a:p>
          <a:p>
            <a:pPr lvl="1"/>
            <a:r>
              <a:rPr lang="en-GB" sz="1400" dirty="0" smtClean="0"/>
              <a:t>To predict the value of </a:t>
            </a:r>
            <a:r>
              <a:rPr lang="en-CA" sz="1400" dirty="0" smtClean="0"/>
              <a:t>sh_reverse_last_sig_coeff_flag for the 1</a:t>
            </a:r>
            <a:r>
              <a:rPr lang="en-CA" sz="1400" baseline="30000" dirty="0" smtClean="0"/>
              <a:t>st</a:t>
            </a:r>
            <a:r>
              <a:rPr lang="en-CA" sz="1400" dirty="0" smtClean="0"/>
              <a:t> I-frame for all simulations and for each subsequent I-frame for RA </a:t>
            </a:r>
            <a:r>
              <a:rPr lang="en-CA" sz="1400" dirty="0" smtClean="0"/>
              <a:t>simulations.</a:t>
            </a:r>
            <a:endParaRPr lang="en-CA" sz="1400" dirty="0" smtClean="0"/>
          </a:p>
          <a:p>
            <a:pPr lvl="1"/>
            <a:r>
              <a:rPr lang="en-CA" sz="1400" dirty="0" smtClean="0"/>
              <a:t>To predict the value of </a:t>
            </a:r>
            <a:r>
              <a:rPr lang="en-GB" sz="1400" dirty="0" smtClean="0"/>
              <a:t>sh_ts_residual_coding_rice_idx_minus1 for </a:t>
            </a:r>
            <a:r>
              <a:rPr lang="en-GB" sz="1400" dirty="0" smtClean="0"/>
              <a:t>the 1</a:t>
            </a:r>
            <a:r>
              <a:rPr lang="en-GB" sz="1400" baseline="30000" dirty="0" smtClean="0"/>
              <a:t>st</a:t>
            </a:r>
            <a:r>
              <a:rPr lang="en-GB" sz="1400" dirty="0" smtClean="0"/>
              <a:t> I-frame of a </a:t>
            </a:r>
            <a:r>
              <a:rPr lang="en-GB" sz="1400" dirty="0" smtClean="0"/>
              <a:t>sequence.</a:t>
            </a:r>
            <a:endParaRPr lang="en-GB" sz="1400" dirty="0"/>
          </a:p>
          <a:p>
            <a:endParaRPr lang="en-GB" sz="1600" dirty="0" smtClean="0"/>
          </a:p>
          <a:p>
            <a:pPr marL="0" indent="0">
              <a:buNone/>
            </a:pPr>
            <a:endParaRPr lang="en-GB" dirty="0" smtClean="0"/>
          </a:p>
          <a:p>
            <a:pPr lvl="1"/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JVET-X0137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14</a:t>
            </a:fld>
            <a:endParaRPr lang="en-US" altLang="ja-JP" dirty="0"/>
          </a:p>
        </p:txBody>
      </p:sp>
      <p:sp>
        <p:nvSpPr>
          <p:cNvPr id="7" name="TextBox 6"/>
          <p:cNvSpPr txBox="1"/>
          <p:nvPr/>
        </p:nvSpPr>
        <p:spPr>
          <a:xfrm>
            <a:off x="2492632" y="6063498"/>
            <a:ext cx="41587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ＭＳ Ｐゴシック" pitchFamily="50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ＭＳ Ｐゴシック" pitchFamily="50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ＭＳ Ｐゴシック" pitchFamily="50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ＭＳ Ｐゴシック" pitchFamily="50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ＭＳ Ｐゴシック" pitchFamily="50" charset="-128"/>
                <a:cs typeface="+mn-cs"/>
              </a:defRPr>
            </a:lvl9pPr>
          </a:lstStyle>
          <a:p>
            <a:r>
              <a:rPr lang="en-GB" sz="1400" dirty="0" smtClean="0">
                <a:solidFill>
                  <a:srgbClr val="002060"/>
                </a:solidFill>
              </a:rPr>
              <a:t>Thanks to OPPO for cross-check (JVET-X0173)</a:t>
            </a:r>
            <a:endParaRPr lang="en-GB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12445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6254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Introduction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1800" dirty="0" smtClean="0"/>
              <a:t>sh_reverse_last_sig_coeff_flag</a:t>
            </a:r>
            <a:r>
              <a:rPr lang="en-CA" sz="1800" b="1" dirty="0" smtClean="0"/>
              <a:t> </a:t>
            </a:r>
          </a:p>
          <a:p>
            <a:pPr lvl="1"/>
            <a:r>
              <a:rPr lang="en-GB" sz="1600" dirty="0" smtClean="0"/>
              <a:t>Signalled in slice header</a:t>
            </a:r>
          </a:p>
          <a:p>
            <a:pPr lvl="1"/>
            <a:r>
              <a:rPr lang="en-GB" sz="1600" dirty="0" smtClean="0"/>
              <a:t>Used by reversed last significant coefficient position (RLSCP)</a:t>
            </a:r>
          </a:p>
          <a:p>
            <a:pPr lvl="1"/>
            <a:r>
              <a:rPr lang="en-GB" sz="1600" dirty="0" smtClean="0"/>
              <a:t>If set to 1, the position of the last significant position is coded using the distance from the bottom right of the TB rather than the top left</a:t>
            </a:r>
            <a:endParaRPr lang="en-GB" sz="1600" dirty="0"/>
          </a:p>
          <a:p>
            <a:endParaRPr lang="en-GB" sz="800" dirty="0" smtClean="0"/>
          </a:p>
          <a:p>
            <a:r>
              <a:rPr lang="en-GB" sz="1800" dirty="0" smtClean="0"/>
              <a:t>sh_ts_residual_coding_rice_idx_minus1</a:t>
            </a:r>
            <a:endParaRPr lang="en-GB" sz="1800" dirty="0"/>
          </a:p>
          <a:p>
            <a:pPr lvl="1"/>
            <a:r>
              <a:rPr lang="en-GB" sz="1600" dirty="0"/>
              <a:t>Signalled in slice header</a:t>
            </a:r>
          </a:p>
          <a:p>
            <a:pPr lvl="1"/>
            <a:r>
              <a:rPr lang="en-GB" sz="1600" dirty="0" smtClean="0"/>
              <a:t>Used by extended transform skip residual coding (ETSRC)</a:t>
            </a:r>
          </a:p>
          <a:p>
            <a:pPr lvl="1"/>
            <a:r>
              <a:rPr lang="en-GB" sz="1600" dirty="0" smtClean="0"/>
              <a:t>Rice value used for TSRC coding is 1 more than signalled value</a:t>
            </a:r>
          </a:p>
          <a:p>
            <a:pPr lvl="1"/>
            <a:endParaRPr lang="en-GB" sz="800" dirty="0"/>
          </a:p>
          <a:p>
            <a:r>
              <a:rPr lang="en-GB" sz="1800" dirty="0" smtClean="0"/>
              <a:t>Both tools</a:t>
            </a:r>
          </a:p>
          <a:p>
            <a:pPr lvl="1"/>
            <a:r>
              <a:rPr lang="en-GB" sz="1600" dirty="0" smtClean="0"/>
              <a:t>VTM signals a value computed from the slice QP for the first frame</a:t>
            </a:r>
          </a:p>
          <a:p>
            <a:pPr lvl="2"/>
            <a:r>
              <a:rPr lang="en-GB" dirty="0" smtClean="0"/>
              <a:t>For still image profiles for every frame</a:t>
            </a:r>
          </a:p>
          <a:p>
            <a:pPr lvl="1"/>
            <a:r>
              <a:rPr lang="en-GB" sz="1600" dirty="0" smtClean="0"/>
              <a:t>VTM includes mechanisms in the residual encoder to determine values to signal in subsequent frames</a:t>
            </a:r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JVET-X0137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7248977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Signalled values for 1</a:t>
            </a:r>
            <a:r>
              <a:rPr lang="en-GB" baseline="30000" dirty="0" smtClean="0"/>
              <a:t>st</a:t>
            </a:r>
            <a:r>
              <a:rPr lang="en-GB" dirty="0" smtClean="0"/>
              <a:t> frame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sh_reverse_last_sig_coeff_flag</a:t>
            </a:r>
          </a:p>
          <a:p>
            <a:pPr lvl="1"/>
            <a:r>
              <a:rPr lang="en-CA" dirty="0" smtClean="0"/>
              <a:t>Whenever QP is greater than 12 set value to 1 otherwise set to 0</a:t>
            </a:r>
          </a:p>
          <a:p>
            <a:pPr lvl="2"/>
            <a:r>
              <a:rPr lang="en-CA" dirty="0" smtClean="0"/>
              <a:t>Thus 1</a:t>
            </a:r>
            <a:r>
              <a:rPr lang="en-CA" baseline="30000" dirty="0" smtClean="0"/>
              <a:t>st</a:t>
            </a:r>
            <a:r>
              <a:rPr lang="en-CA" dirty="0" smtClean="0"/>
              <a:t> frame has </a:t>
            </a:r>
            <a:r>
              <a:rPr lang="en-CA" dirty="0" err="1" smtClean="0"/>
              <a:t>sh_reverse_last_sig_coeff_flag</a:t>
            </a:r>
            <a:r>
              <a:rPr lang="en-CA" dirty="0" smtClean="0"/>
              <a:t>=0 if QP &gt; 12</a:t>
            </a:r>
          </a:p>
          <a:p>
            <a:pPr lvl="2"/>
            <a:r>
              <a:rPr lang="en-CA" dirty="0" smtClean="0"/>
              <a:t>Also uses this formula for all I-frames in RA </a:t>
            </a:r>
          </a:p>
          <a:p>
            <a:pPr lvl="1"/>
            <a:endParaRPr lang="en-CA" dirty="0"/>
          </a:p>
          <a:p>
            <a:r>
              <a:rPr lang="en-GB" dirty="0" smtClean="0"/>
              <a:t>sh_ts_residual_coding_rice_idx_minus1</a:t>
            </a:r>
          </a:p>
          <a:p>
            <a:pPr lvl="1"/>
            <a:r>
              <a:rPr lang="en-GB" dirty="0"/>
              <a:t>Set to </a:t>
            </a:r>
            <a:r>
              <a:rPr lang="en-GB" dirty="0" smtClean="0"/>
              <a:t>Clip3(1, 8, (</a:t>
            </a:r>
            <a:r>
              <a:rPr lang="en-GB" dirty="0" err="1" smtClean="0"/>
              <a:t>int</a:t>
            </a:r>
            <a:r>
              <a:rPr lang="en-GB" dirty="0" smtClean="0"/>
              <a:t>)((19 </a:t>
            </a:r>
            <a:r>
              <a:rPr lang="en-GB" dirty="0"/>
              <a:t>- </a:t>
            </a:r>
            <a:r>
              <a:rPr lang="en-GB" dirty="0" smtClean="0"/>
              <a:t>QP</a:t>
            </a:r>
            <a:r>
              <a:rPr lang="en-GB" dirty="0"/>
              <a:t>) / </a:t>
            </a:r>
            <a:r>
              <a:rPr lang="en-GB" dirty="0" smtClean="0"/>
              <a:t>6)) </a:t>
            </a:r>
            <a:r>
              <a:rPr lang="en-GB" dirty="0"/>
              <a:t>- 1</a:t>
            </a:r>
          </a:p>
          <a:p>
            <a:pPr lvl="1"/>
            <a:r>
              <a:rPr lang="en-GB" dirty="0" smtClean="0"/>
              <a:t>Also includes an algorithm which is used for screen content</a:t>
            </a:r>
          </a:p>
          <a:p>
            <a:pPr lvl="2"/>
            <a:r>
              <a:rPr lang="en-GB" dirty="0" smtClean="0"/>
              <a:t>Examines predicted IBC usage and can </a:t>
            </a:r>
            <a:r>
              <a:rPr lang="en-GB" dirty="0"/>
              <a:t>reset </a:t>
            </a:r>
            <a:r>
              <a:rPr lang="en-GB" dirty="0" smtClean="0"/>
              <a:t>sh_ts_residual_coding_rice_idx_minus1 to 0</a:t>
            </a:r>
            <a:endParaRPr lang="en-CA" dirty="0" smtClean="0"/>
          </a:p>
          <a:p>
            <a:pPr lvl="1"/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JVET-X0137</a:t>
            </a:r>
            <a:endParaRPr lang="en-US" altLang="ja-JP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6541217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Aim of modifications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Non-normative change to VTM</a:t>
            </a:r>
          </a:p>
          <a:p>
            <a:endParaRPr lang="en-GB" dirty="0" smtClean="0"/>
          </a:p>
          <a:p>
            <a:r>
              <a:rPr lang="en-GB" dirty="0" smtClean="0"/>
              <a:t>Predict values using image data from frame</a:t>
            </a:r>
          </a:p>
          <a:p>
            <a:pPr lvl="1"/>
            <a:r>
              <a:rPr lang="en-GB" dirty="0" smtClean="0"/>
              <a:t>Adapts to different content, e.g. PQ vs HLG vs RGB</a:t>
            </a:r>
          </a:p>
          <a:p>
            <a:pPr lvl="1"/>
            <a:endParaRPr lang="en-GB" dirty="0" smtClean="0"/>
          </a:p>
          <a:p>
            <a:r>
              <a:rPr lang="en-GB" dirty="0" smtClean="0"/>
              <a:t>Signal value computed from current frame</a:t>
            </a:r>
          </a:p>
          <a:p>
            <a:pPr lvl="1"/>
            <a:r>
              <a:rPr lang="en-GB" dirty="0" smtClean="0"/>
              <a:t>Not previous frame as existing </a:t>
            </a:r>
            <a:r>
              <a:rPr lang="en-GB" dirty="0" smtClean="0"/>
              <a:t>algorithms</a:t>
            </a:r>
            <a:endParaRPr lang="en-GB" dirty="0" smtClean="0"/>
          </a:p>
          <a:p>
            <a:pPr marL="0" indent="0">
              <a:buNone/>
            </a:pPr>
            <a:endParaRPr lang="en-GB" dirty="0" smtClean="0"/>
          </a:p>
          <a:p>
            <a:r>
              <a:rPr lang="en-GB" dirty="0" smtClean="0"/>
              <a:t>Processed directly after LMCS </a:t>
            </a:r>
            <a:r>
              <a:rPr lang="en-GB" dirty="0" err="1" smtClean="0"/>
              <a:t>reshaper</a:t>
            </a:r>
            <a:r>
              <a:rPr lang="en-GB" dirty="0" smtClean="0"/>
              <a:t> (if enabled)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JVET-X0137</a:t>
            </a:r>
            <a:endParaRPr lang="en-US" altLang="ja-JP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4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0752058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Description of modified algorithm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 smtClean="0"/>
              <a:t>Algorithms for both RLSCP and ETSRC use predicted residuals</a:t>
            </a:r>
          </a:p>
          <a:p>
            <a:endParaRPr lang="en-GB" sz="800" dirty="0" smtClean="0"/>
          </a:p>
          <a:p>
            <a:r>
              <a:rPr lang="en-GB" sz="1800" dirty="0" smtClean="0"/>
              <a:t>Residuals are predicted by comparing the value of a sample with the values above and to the left and taking the minimum absolute difference</a:t>
            </a:r>
          </a:p>
          <a:p>
            <a:pPr marL="457200" lvl="1" indent="0">
              <a:buNone/>
            </a:pPr>
            <a:r>
              <a:rPr lang="en-CA" i="1" dirty="0" smtClean="0"/>
              <a:t> </a:t>
            </a:r>
            <a:r>
              <a:rPr lang="en-CA" i="1" dirty="0" err="1" smtClean="0"/>
              <a:t>residual</a:t>
            </a:r>
            <a:r>
              <a:rPr lang="en-CA" i="1" baseline="-25000" dirty="0" err="1" smtClean="0"/>
              <a:t>x,y</a:t>
            </a:r>
            <a:r>
              <a:rPr lang="en-CA" i="1" dirty="0" smtClean="0"/>
              <a:t> </a:t>
            </a:r>
            <a:r>
              <a:rPr lang="en-CA" i="1" dirty="0"/>
              <a:t>= min( abs( </a:t>
            </a:r>
            <a:r>
              <a:rPr lang="en-CA" i="1" dirty="0" err="1"/>
              <a:t>pixel</a:t>
            </a:r>
            <a:r>
              <a:rPr lang="en-CA" i="1" baseline="-25000" dirty="0" err="1"/>
              <a:t>x,y</a:t>
            </a:r>
            <a:r>
              <a:rPr lang="en-CA" i="1" baseline="-25000" dirty="0"/>
              <a:t> </a:t>
            </a:r>
            <a:r>
              <a:rPr lang="en-CA" i="1" dirty="0"/>
              <a:t> –  pixel</a:t>
            </a:r>
            <a:r>
              <a:rPr lang="en-CA" i="1" baseline="-25000" dirty="0"/>
              <a:t>x-1,y </a:t>
            </a:r>
            <a:r>
              <a:rPr lang="en-CA" i="1" dirty="0"/>
              <a:t>), abs( </a:t>
            </a:r>
            <a:r>
              <a:rPr lang="en-CA" i="1" dirty="0" err="1"/>
              <a:t>pixel</a:t>
            </a:r>
            <a:r>
              <a:rPr lang="en-CA" i="1" baseline="-25000" dirty="0" err="1"/>
              <a:t>x,y</a:t>
            </a:r>
            <a:r>
              <a:rPr lang="en-CA" i="1" dirty="0"/>
              <a:t> – pixel</a:t>
            </a:r>
            <a:r>
              <a:rPr lang="en-CA" i="1" baseline="-25000" dirty="0"/>
              <a:t>x,y-1 </a:t>
            </a:r>
            <a:r>
              <a:rPr lang="en-CA" i="1" dirty="0"/>
              <a:t>) </a:t>
            </a:r>
            <a:r>
              <a:rPr lang="en-CA" i="1" dirty="0" smtClean="0"/>
              <a:t>)</a:t>
            </a:r>
          </a:p>
          <a:p>
            <a:pPr lvl="1"/>
            <a:endParaRPr lang="en-CA" sz="800" i="1" dirty="0"/>
          </a:p>
          <a:p>
            <a:r>
              <a:rPr lang="en-GB" sz="1800" dirty="0" smtClean="0"/>
              <a:t>Note: for ETSRC a counter </a:t>
            </a:r>
            <a:r>
              <a:rPr lang="en-GB" sz="1800" i="1" dirty="0" smtClean="0"/>
              <a:t>ignored </a:t>
            </a:r>
            <a:r>
              <a:rPr lang="en-GB" sz="1800" dirty="0" smtClean="0"/>
              <a:t>is kept and incremented whenever </a:t>
            </a:r>
            <a:r>
              <a:rPr lang="en-CA" sz="1800" i="1" dirty="0" err="1" smtClean="0"/>
              <a:t>residual</a:t>
            </a:r>
            <a:r>
              <a:rPr lang="en-CA" sz="1800" i="1" baseline="-25000" dirty="0" err="1" smtClean="0"/>
              <a:t>x,y</a:t>
            </a:r>
            <a:r>
              <a:rPr lang="en-CA" sz="1800" i="1" baseline="-25000" dirty="0" smtClean="0"/>
              <a:t> </a:t>
            </a:r>
            <a:r>
              <a:rPr lang="en-CA" sz="1800" i="1" dirty="0" smtClean="0"/>
              <a:t>= 0 </a:t>
            </a:r>
            <a:r>
              <a:rPr lang="en-CA" sz="1800" dirty="0" smtClean="0"/>
              <a:t>and the residual is not used further.</a:t>
            </a:r>
          </a:p>
          <a:p>
            <a:endParaRPr lang="en-CA" sz="800" i="1" dirty="0"/>
          </a:p>
          <a:p>
            <a:r>
              <a:rPr lang="en-CA" sz="1800" dirty="0"/>
              <a:t>This residual is then converted into a bin in a histogram as follows:</a:t>
            </a:r>
            <a:endParaRPr lang="en-GB" sz="1800" dirty="0"/>
          </a:p>
          <a:p>
            <a:pPr marL="0" indent="0">
              <a:buNone/>
            </a:pPr>
            <a:r>
              <a:rPr lang="en-CA" sz="1800" dirty="0"/>
              <a:t>      </a:t>
            </a:r>
            <a:r>
              <a:rPr lang="en-CA" sz="1800" dirty="0" smtClean="0"/>
              <a:t>   </a:t>
            </a:r>
            <a:r>
              <a:rPr lang="en-CA" sz="1800" i="1" dirty="0" err="1" smtClean="0"/>
              <a:t>bin</a:t>
            </a:r>
            <a:r>
              <a:rPr lang="en-CA" sz="1800" i="1" baseline="-25000" dirty="0" err="1" smtClean="0"/>
              <a:t>x,y</a:t>
            </a:r>
            <a:r>
              <a:rPr lang="en-CA" sz="1800" i="1" dirty="0" smtClean="0"/>
              <a:t> </a:t>
            </a:r>
            <a:r>
              <a:rPr lang="en-CA" sz="1800" i="1" dirty="0"/>
              <a:t>= max(0, round( </a:t>
            </a:r>
            <a:r>
              <a:rPr lang="en-CA" sz="1800" i="1" dirty="0" smtClean="0"/>
              <a:t>log2</a:t>
            </a:r>
            <a:r>
              <a:rPr lang="en-CA" sz="1800" i="1" dirty="0"/>
              <a:t>( </a:t>
            </a:r>
            <a:r>
              <a:rPr lang="en-CA" sz="1800" i="1" dirty="0" err="1"/>
              <a:t>residual</a:t>
            </a:r>
            <a:r>
              <a:rPr lang="en-CA" sz="1800" i="1" baseline="-25000" dirty="0" err="1"/>
              <a:t>x,y</a:t>
            </a:r>
            <a:r>
              <a:rPr lang="en-CA" sz="1800" i="1" baseline="-25000" dirty="0"/>
              <a:t> </a:t>
            </a:r>
            <a:r>
              <a:rPr lang="en-CA" sz="1800" i="1" dirty="0"/>
              <a:t>) </a:t>
            </a:r>
            <a:r>
              <a:rPr lang="en-CA" sz="1800" i="1" dirty="0" smtClean="0"/>
              <a:t>* </a:t>
            </a:r>
            <a:r>
              <a:rPr lang="en-CA" sz="1800" i="1" dirty="0"/>
              <a:t>6 ) – </a:t>
            </a:r>
            <a:r>
              <a:rPr lang="en-CA" sz="1800" i="1" dirty="0" err="1"/>
              <a:t>qp_offset</a:t>
            </a:r>
            <a:r>
              <a:rPr lang="en-CA" sz="1800" i="1" dirty="0" smtClean="0"/>
              <a:t>)</a:t>
            </a:r>
          </a:p>
          <a:p>
            <a:pPr marL="914400" lvl="2" indent="0">
              <a:buNone/>
            </a:pPr>
            <a:r>
              <a:rPr lang="en-CA" sz="1400" i="1" dirty="0"/>
              <a:t>w</a:t>
            </a:r>
            <a:r>
              <a:rPr lang="en-CA" sz="1400" i="1" dirty="0" smtClean="0"/>
              <a:t>here </a:t>
            </a:r>
            <a:r>
              <a:rPr lang="en-CA" sz="1400" i="1" dirty="0" err="1" smtClean="0"/>
              <a:t>qp_offset</a:t>
            </a:r>
            <a:r>
              <a:rPr lang="en-CA" sz="1400" i="1" dirty="0" smtClean="0"/>
              <a:t> depends on the QP, the bit depth and the tool (RLSCP or ETSRC)</a:t>
            </a:r>
            <a:endParaRPr lang="en-GB" sz="1400" dirty="0"/>
          </a:p>
          <a:p>
            <a:pPr marL="0" indent="0">
              <a:buNone/>
            </a:pPr>
            <a:r>
              <a:rPr lang="en-CA" sz="800" i="1" dirty="0" smtClean="0"/>
              <a:t> </a:t>
            </a:r>
            <a:endParaRPr lang="en-CA" sz="800" dirty="0" smtClean="0"/>
          </a:p>
          <a:p>
            <a:r>
              <a:rPr lang="en-CA" sz="1800" dirty="0" smtClean="0"/>
              <a:t>Finally the histogram bin is incremented</a:t>
            </a:r>
            <a:endParaRPr lang="en-GB" sz="1800" dirty="0"/>
          </a:p>
          <a:p>
            <a:pPr marL="457200" lvl="1" indent="0">
              <a:buNone/>
            </a:pPr>
            <a:r>
              <a:rPr lang="en-GB" dirty="0" smtClean="0"/>
              <a:t>  </a:t>
            </a:r>
            <a:r>
              <a:rPr lang="en-GB" i="1" dirty="0" err="1" smtClean="0"/>
              <a:t>hist</a:t>
            </a:r>
            <a:r>
              <a:rPr lang="en-GB" i="1" dirty="0" smtClean="0"/>
              <a:t>[ bin</a:t>
            </a:r>
            <a:r>
              <a:rPr lang="en-CA" i="1" baseline="-25000" dirty="0" err="1"/>
              <a:t>x,y</a:t>
            </a:r>
            <a:r>
              <a:rPr lang="en-GB" i="1" dirty="0" smtClean="0"/>
              <a:t> ]++</a:t>
            </a:r>
            <a:endParaRPr lang="en-GB" i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JVET-X0137</a:t>
            </a:r>
            <a:endParaRPr lang="en-US" altLang="ja-JP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3210363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 smtClean="0"/>
              <a:t>Derivation of </a:t>
            </a:r>
            <a:r>
              <a:rPr lang="en-GB" sz="2400" dirty="0"/>
              <a:t>sh_ts_residual_coding_rice_idx_minus1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JVET-X0137</a:t>
            </a:r>
            <a:endParaRPr lang="en-US" altLang="ja-JP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6</a:t>
            </a:fld>
            <a:endParaRPr lang="en-US" altLang="ja-JP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87403370"/>
              </p:ext>
            </p:extLst>
          </p:nvPr>
        </p:nvGraphicFramePr>
        <p:xfrm>
          <a:off x="576263" y="1223963"/>
          <a:ext cx="8351837" cy="5040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194033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 smtClean="0"/>
              <a:t>Derivation of </a:t>
            </a:r>
            <a:br>
              <a:rPr lang="en-GB" sz="2400" dirty="0" smtClean="0"/>
            </a:br>
            <a:r>
              <a:rPr lang="en-CA" sz="2400" dirty="0" smtClean="0"/>
              <a:t>sh_reverse_last_sig_coeff_flag</a:t>
            </a:r>
            <a:endParaRPr lang="en-GB" sz="2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585330" y="1224000"/>
                <a:ext cx="8352000" cy="5040000"/>
              </a:xfrm>
            </p:spPr>
            <p:txBody>
              <a:bodyPr/>
              <a:lstStyle/>
              <a:p>
                <a:r>
                  <a:rPr lang="en-CA" dirty="0" smtClean="0"/>
                  <a:t>sh_reverse_last_sig_coeff_flag is set to 1 if the number of entries in the zeroth bin </a:t>
                </a:r>
                <a:r>
                  <a:rPr lang="en-CA" dirty="0" smtClean="0"/>
                  <a:t>is less than the sum of the entries in all other </a:t>
                </a:r>
                <a:r>
                  <a:rPr lang="en-CA" dirty="0" smtClean="0"/>
                  <a:t>bins. </a:t>
                </a:r>
                <a:r>
                  <a:rPr lang="en-CA" dirty="0" smtClean="0"/>
                  <a:t>This predicts that there are more non-zero coefficients than zero coefficients and therefore it is worthwhile reversing the signalling of the last significant coefficient</a:t>
                </a:r>
              </a:p>
              <a:p>
                <a:pPr marL="457200" lvl="1" indent="0">
                  <a:buNone/>
                </a:pPr>
                <a:r>
                  <a:rPr lang="en-CA" i="1" dirty="0" smtClean="0"/>
                  <a:t>  </a:t>
                </a:r>
                <a:r>
                  <a:rPr lang="en-CA" i="1" dirty="0" err="1" smtClean="0"/>
                  <a:t>hist</a:t>
                </a:r>
                <a:r>
                  <a:rPr lang="en-CA" i="1" dirty="0" smtClean="0"/>
                  <a:t> [ 0 ] &lt;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pt-BR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GB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pt-BR" i="1" smtClean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pt-BR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h𝑖𝑠𝑡</m:t>
                        </m:r>
                      </m:e>
                    </m:nary>
                    <m:r>
                      <a:rPr lang="en-GB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i="1" dirty="0" smtClean="0"/>
                  <a:t>[ </a:t>
                </a:r>
                <a:r>
                  <a:rPr lang="en-GB" i="1" dirty="0" err="1" smtClean="0"/>
                  <a:t>i</a:t>
                </a:r>
                <a:r>
                  <a:rPr lang="en-GB" i="1" dirty="0" smtClean="0"/>
                  <a:t> ]</a:t>
                </a:r>
              </a:p>
              <a:p>
                <a:endParaRPr lang="en-GB" dirty="0" smtClean="0"/>
              </a:p>
              <a:p>
                <a:r>
                  <a:rPr lang="en-GB" dirty="0" smtClean="0"/>
                  <a:t>This could be simplified to just 2 counters, but at present the histogram has been left in place to allow for further experimentation.</a:t>
                </a:r>
                <a:endParaRPr lang="en-GB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85330" y="1224000"/>
                <a:ext cx="8352000" cy="5040000"/>
              </a:xfrm>
              <a:blipFill>
                <a:blip r:embed="rId2"/>
                <a:stretch>
                  <a:fillRect l="-1752" t="-1451" r="-270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JVET-X0137</a:t>
            </a:r>
            <a:endParaRPr lang="en-US" altLang="ja-JP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7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0002747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Results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 smtClean="0"/>
              <a:t>For CTC sequences within the low QP range, the gains for both modifications are small</a:t>
            </a:r>
          </a:p>
          <a:p>
            <a:pPr lvl="1"/>
            <a:r>
              <a:rPr lang="en-GB" sz="1600" dirty="0" smtClean="0"/>
              <a:t>Formulas for first frames have been well chosen for current content</a:t>
            </a:r>
          </a:p>
          <a:p>
            <a:pPr lvl="1"/>
            <a:r>
              <a:rPr lang="en-GB" sz="1600" dirty="0" smtClean="0"/>
              <a:t>Max gains offered for tools when adopted </a:t>
            </a:r>
            <a:r>
              <a:rPr lang="en-GB" sz="1600" dirty="0" smtClean="0"/>
              <a:t>were </a:t>
            </a:r>
            <a:r>
              <a:rPr lang="en-GB" sz="1600" dirty="0" smtClean="0"/>
              <a:t>0.30% (RLSCP) and 0.20% (ETSRC) for SVT content over their respective </a:t>
            </a:r>
            <a:r>
              <a:rPr lang="en-GB" sz="1600" dirty="0" smtClean="0"/>
              <a:t>CE </a:t>
            </a:r>
            <a:r>
              <a:rPr lang="en-GB" sz="1600" dirty="0" smtClean="0"/>
              <a:t>anchors </a:t>
            </a:r>
          </a:p>
          <a:p>
            <a:endParaRPr lang="en-GB" sz="800" dirty="0" smtClean="0"/>
          </a:p>
          <a:p>
            <a:r>
              <a:rPr lang="en-GB" sz="1800" dirty="0" smtClean="0"/>
              <a:t>The modifications for ETSRC offer gains in two areas</a:t>
            </a:r>
          </a:p>
          <a:p>
            <a:pPr lvl="1"/>
            <a:r>
              <a:rPr lang="en-GB" sz="1600" dirty="0" smtClean="0"/>
              <a:t>For a lower QP range of -23 to -48. Correct selection of Rice parameters is important at the lowest QPs as transform skip is more commonly selected at these operating points.</a:t>
            </a:r>
          </a:p>
          <a:p>
            <a:pPr lvl="1"/>
            <a:r>
              <a:rPr lang="en-GB" sz="1600" dirty="0" smtClean="0"/>
              <a:t>For screen content. AI content offers gains, but RA and LDB performance is varied if both I and B frames are processed using the modification.</a:t>
            </a:r>
          </a:p>
          <a:p>
            <a:endParaRPr lang="en-GB" sz="800" dirty="0"/>
          </a:p>
          <a:p>
            <a:r>
              <a:rPr lang="en-GB" sz="1800" dirty="0" smtClean="0"/>
              <a:t>The modifications for RLSCP offer limited gains which occur when a better prediction is made of the QP where coding the last significant coefficient position from the bottom right outperforms coding from the top left.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JVET-X0137</a:t>
            </a:r>
            <a:endParaRPr lang="en-US" altLang="ja-JP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8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1055546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 smtClean="0"/>
              <a:t>Results</a:t>
            </a:r>
            <a:br>
              <a:rPr lang="en-GB" sz="2400" dirty="0" smtClean="0"/>
            </a:br>
            <a:r>
              <a:rPr lang="en-GB" sz="2400" dirty="0"/>
              <a:t>sh_ts_residual_coding_rice_idx_minus1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JVET-X0137</a:t>
            </a:r>
            <a:endParaRPr lang="en-US" altLang="ja-JP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2021/10/7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9</a:t>
            </a:fld>
            <a:endParaRPr lang="en-US" altLang="ja-JP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2905123"/>
              </p:ext>
            </p:extLst>
          </p:nvPr>
        </p:nvGraphicFramePr>
        <p:xfrm>
          <a:off x="1406600" y="1397514"/>
          <a:ext cx="5613400" cy="1062990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val="1063402983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3960130164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1043348547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554323129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091450550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50901245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592125479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3642259150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153195500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HDR PQ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 (QP -23 to 2)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19405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VTM14.0 Still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00860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96109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PQ444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12217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PQ422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64654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2310474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0303190"/>
              </p:ext>
            </p:extLst>
          </p:nvPr>
        </p:nvGraphicFramePr>
        <p:xfrm>
          <a:off x="2297449" y="2724006"/>
          <a:ext cx="3721101" cy="1062990"/>
        </p:xfrm>
        <a:graphic>
          <a:graphicData uri="http://schemas.openxmlformats.org/drawingml/2006/table">
            <a:tbl>
              <a:tblPr/>
              <a:tblGrid>
                <a:gridCol w="866036">
                  <a:extLst>
                    <a:ext uri="{9D8B030D-6E8A-4147-A177-3AD203B41FA5}">
                      <a16:colId xmlns:a16="http://schemas.microsoft.com/office/drawing/2014/main" val="346552796"/>
                    </a:ext>
                  </a:extLst>
                </a:gridCol>
                <a:gridCol w="571013">
                  <a:extLst>
                    <a:ext uri="{9D8B030D-6E8A-4147-A177-3AD203B41FA5}">
                      <a16:colId xmlns:a16="http://schemas.microsoft.com/office/drawing/2014/main" val="3811011229"/>
                    </a:ext>
                  </a:extLst>
                </a:gridCol>
                <a:gridCol w="571013">
                  <a:extLst>
                    <a:ext uri="{9D8B030D-6E8A-4147-A177-3AD203B41FA5}">
                      <a16:colId xmlns:a16="http://schemas.microsoft.com/office/drawing/2014/main" val="2205400251"/>
                    </a:ext>
                  </a:extLst>
                </a:gridCol>
                <a:gridCol w="571013">
                  <a:extLst>
                    <a:ext uri="{9D8B030D-6E8A-4147-A177-3AD203B41FA5}">
                      <a16:colId xmlns:a16="http://schemas.microsoft.com/office/drawing/2014/main" val="3869349419"/>
                    </a:ext>
                  </a:extLst>
                </a:gridCol>
                <a:gridCol w="571013">
                  <a:extLst>
                    <a:ext uri="{9D8B030D-6E8A-4147-A177-3AD203B41FA5}">
                      <a16:colId xmlns:a16="http://schemas.microsoft.com/office/drawing/2014/main" val="2589690557"/>
                    </a:ext>
                  </a:extLst>
                </a:gridCol>
                <a:gridCol w="571013">
                  <a:extLst>
                    <a:ext uri="{9D8B030D-6E8A-4147-A177-3AD203B41FA5}">
                      <a16:colId xmlns:a16="http://schemas.microsoft.com/office/drawing/2014/main" val="257189126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HDR HLG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 (QP -23 to 2)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08139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VTM14.0 Still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27736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55560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HLG444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64908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HLG422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55621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8492305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5370017"/>
              </p:ext>
            </p:extLst>
          </p:nvPr>
        </p:nvGraphicFramePr>
        <p:xfrm>
          <a:off x="2327350" y="4050498"/>
          <a:ext cx="3771900" cy="1230630"/>
        </p:xfrm>
        <a:graphic>
          <a:graphicData uri="http://schemas.openxmlformats.org/drawingml/2006/table">
            <a:tbl>
              <a:tblPr/>
              <a:tblGrid>
                <a:gridCol w="914400">
                  <a:extLst>
                    <a:ext uri="{9D8B030D-6E8A-4147-A177-3AD203B41FA5}">
                      <a16:colId xmlns:a16="http://schemas.microsoft.com/office/drawing/2014/main" val="4269114788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1079241100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038927199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830891820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983971091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108936597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 RGB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 (QP-48 to -23 for SVT-16, QP -23 to 2 for SVT-12)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65063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VTM14.0 Still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18741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psnrG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psnrB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26879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77406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SVT12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75089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1328270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815248" y="5827923"/>
            <a:ext cx="72090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/>
              <a:t>Anchor is VTM 14.0 modified to process all I-frames as 1</a:t>
            </a:r>
            <a:r>
              <a:rPr lang="en-GB" sz="1600" baseline="30000" dirty="0" smtClean="0"/>
              <a:t>st</a:t>
            </a:r>
            <a:r>
              <a:rPr lang="en-GB" sz="1600" dirty="0" smtClean="0"/>
              <a:t> frame of sequence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948831356"/>
      </p:ext>
    </p:extLst>
  </p:cSld>
  <p:clrMapOvr>
    <a:masterClrMapping/>
  </p:clrMapOvr>
</p:sld>
</file>

<file path=ppt/theme/theme1.xml><?xml version="1.0" encoding="utf-8"?>
<a:theme xmlns:a="http://schemas.openxmlformats.org/drawingml/2006/main" name="GBM_Master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rial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 kumimoji="1" sz="1600" dirty="0" err="1" smtClean="0"/>
        </a:defPPr>
      </a:lstStyle>
      <a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a:style>
    </a:sp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7b59c312-58c3-4ce3-9529-3c4467a6efef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92C8E60515AA84C98623DCB6CA7EDC5" ma:contentTypeVersion="14" ma:contentTypeDescription="Create a new document." ma:contentTypeScope="" ma:versionID="9fe164e5419644c9fe2be46c65e8c53d">
  <xsd:schema xmlns:xsd="http://www.w3.org/2001/XMLSchema" xmlns:xs="http://www.w3.org/2001/XMLSchema" xmlns:p="http://schemas.microsoft.com/office/2006/metadata/properties" xmlns:ns2="7b59c312-58c3-4ce3-9529-3c4467a6efef" xmlns:ns3="d0918fc3-219b-4555-953f-57c11515ad88" targetNamespace="http://schemas.microsoft.com/office/2006/metadata/properties" ma:root="true" ma:fieldsID="681c8cef97107af7a3923179c7cf7e2b" ns2:_="" ns3:_="">
    <xsd:import namespace="7b59c312-58c3-4ce3-9529-3c4467a6efef"/>
    <xsd:import namespace="d0918fc3-219b-4555-953f-57c11515ad8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_Flow_SignoffStatu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59c312-58c3-4ce3-9529-3c4467a6efe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0918fc3-219b-4555-953f-57c11515ad88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A925CCA-E574-46EA-8372-F66A8CD3244A}">
  <ds:schemaRefs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d0918fc3-219b-4555-953f-57c11515ad88"/>
    <ds:schemaRef ds:uri="7b59c312-58c3-4ce3-9529-3c4467a6efef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035799D-438C-4634-8DBA-79E69C06A0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b59c312-58c3-4ce3-9529-3c4467a6efef"/>
    <ds:schemaRef ds:uri="d0918fc3-219b-4555-953f-57c11515ad8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C9AD7EA-B873-4014-8E67-EAB9D0109D1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1780</Words>
  <Application>Microsoft Office PowerPoint</Application>
  <PresentationFormat>On-screen Show (4:3)</PresentationFormat>
  <Paragraphs>555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7" baseType="lpstr">
      <vt:lpstr>Arial Unicode MS</vt:lpstr>
      <vt:lpstr>ＭＳ Ｐゴシック</vt:lpstr>
      <vt:lpstr>Arial</vt:lpstr>
      <vt:lpstr>Calibri</vt:lpstr>
      <vt:lpstr>Cambria Math</vt:lpstr>
      <vt:lpstr>HGPｺﾞｼｯｸE</vt:lpstr>
      <vt:lpstr>HGP行書体</vt:lpstr>
      <vt:lpstr>HGP創英角ｺﾞｼｯｸUB</vt:lpstr>
      <vt:lpstr>Lucida Sans</vt:lpstr>
      <vt:lpstr>メイリオ</vt:lpstr>
      <vt:lpstr>ＭＳ Ｐ明朝</vt:lpstr>
      <vt:lpstr>GBM_Master</vt:lpstr>
      <vt:lpstr>AHG8 and AHG10: On derivation of sh_reverse_last_sig_coeff_flag and sh_ts_residual_coding_rice_idx_minus1 </vt:lpstr>
      <vt:lpstr>Introduction</vt:lpstr>
      <vt:lpstr>Signalled values for 1st frame</vt:lpstr>
      <vt:lpstr>Aim of modifications</vt:lpstr>
      <vt:lpstr>Description of modified algorithm</vt:lpstr>
      <vt:lpstr>Derivation of sh_ts_residual_coding_rice_idx_minus1</vt:lpstr>
      <vt:lpstr>Derivation of  sh_reverse_last_sig_coeff_flag</vt:lpstr>
      <vt:lpstr>Results</vt:lpstr>
      <vt:lpstr>Results sh_ts_residual_coding_rice_idx_minus1</vt:lpstr>
      <vt:lpstr>Results sh_ts_residual_coding_rice_idx_minus1</vt:lpstr>
      <vt:lpstr>Results sh_ts_residual_coding_rice_idx_minus1</vt:lpstr>
      <vt:lpstr>Results  sh_reverse_last_sig_coeff_flag</vt:lpstr>
      <vt:lpstr>Results  sh_reverse_last_sig_coeff_flag</vt:lpstr>
      <vt:lpstr>Conclusions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2013-10-18T14:36:38Z</dcterms:created>
  <dcterms:modified xsi:type="dcterms:W3CDTF">2021-10-07T10:35:42Z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0x010100592C8E60515AA84C98623DCB6CA7EDC5</vt:lpwstr>
  </property>
</Properties>
</file>