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lsm" ContentType="application/vnd.ms-excel.sheet.macroEnabled.12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92F50-164E-4980-829A-8833B8BEB2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D94831-26BB-4D4A-B820-1EEABB8691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2E7A4A-A44E-4078-8A90-E8483853D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45F53-80FD-47D3-AB7D-53C300ECCE46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6917F9-71BE-498A-A460-BCBCCF9AC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AD15C-DE49-4BC4-877D-E6BB4C2F0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6ACF-A7E7-4C5D-935D-31D73301C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41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647A5-D34D-470E-83EE-19D98DC69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D36B63-B96D-42EF-94BD-FA6F67E58A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8B7551-9162-4053-A90B-E58F39A2D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45F53-80FD-47D3-AB7D-53C300ECCE46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3FCA4E-307A-4112-B762-25169D82C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835E29-1221-414D-B08B-7F47FD7E2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6ACF-A7E7-4C5D-935D-31D73301C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507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2DA116-D094-44DC-BC3A-43836258C7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F386B9-E26E-4A1D-A210-3340FCF37F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D68550-DE9C-41D0-93A3-A02AFD76A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45F53-80FD-47D3-AB7D-53C300ECCE46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283B68-02FB-4EBE-81FF-99AE3915D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9AD6BA-DB56-4D0E-B32F-6DBE423A5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6ACF-A7E7-4C5D-935D-31D73301C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693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24799-76A7-495A-BAEF-8266446B4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534CB1-672D-4317-9DD7-E7AB662A79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30A5DD-228B-418C-B23A-63D4D019C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45F53-80FD-47D3-AB7D-53C300ECCE46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166564-0983-460C-8282-1BEAAC90D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BB3C31-4AFA-45FE-8698-ECB8DEA20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6ACF-A7E7-4C5D-935D-31D73301C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985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E08B7-66E5-4F09-9504-1FF8C3705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C07E3-EEA1-4FB1-BC18-4C3029A597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3C71D9-32F6-4185-BABE-E66241238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45F53-80FD-47D3-AB7D-53C300ECCE46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C75801-2AC1-40A7-96B8-DE3C909BB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4C238C-38A8-4B1D-B797-01571D7C4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6ACF-A7E7-4C5D-935D-31D73301C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232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F8D06-61F5-4F7D-92A1-185BDDADA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02D84-6324-40AA-BFC5-A3F6783030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66DC40-4D94-4104-8728-173F9D14A8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09D74-429C-4C97-A37B-AACB4AE89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45F53-80FD-47D3-AB7D-53C300ECCE46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35B923-BD22-4034-9E77-8C96D4E90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6C0106-C78A-42BE-88AA-2754F7044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6ACF-A7E7-4C5D-935D-31D73301C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619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BF988-37B6-496A-9D26-7F6A78188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147FCC-03DC-4110-9FE3-F37E26E28F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E07C2-E534-4362-A46B-C7F681FF29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BFA35E-7B64-4989-B9C2-879F448459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E1825A-68AF-4157-9310-0EFABDBCA8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2D43B2A-092A-4FAD-B76B-6BADF1B02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45F53-80FD-47D3-AB7D-53C300ECCE46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09EC6D-5468-4A1E-80CD-18B451CBF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4279634-1827-49A0-9A77-422549EAA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6ACF-A7E7-4C5D-935D-31D73301C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278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53882-5872-4FEA-B81D-0C1393843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7FB562-A27C-4845-8EB1-8A631C904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45F53-80FD-47D3-AB7D-53C300ECCE46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01EFC-E1DB-4F9A-9E51-3163BB1B2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21079B-E7AC-41DA-8547-1D418438E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6ACF-A7E7-4C5D-935D-31D73301C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482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8EFA76-B767-4D89-9268-96E9C9CDE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45F53-80FD-47D3-AB7D-53C300ECCE46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F3190B-5704-45C5-94C7-4B22C343C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EACC90-C5B9-453F-84D9-5478BC44B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6ACF-A7E7-4C5D-935D-31D73301C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810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D3946-A344-44CC-81AF-FFDDA088B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0D5472-D2C6-40E5-AF89-09AF966492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09B6DB-B93D-4B6A-832F-C8512847C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6A1C64-6FC9-41EC-AC4D-587DA12CD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45F53-80FD-47D3-AB7D-53C300ECCE46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02E4FE-54F6-497C-AFBA-924157910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574E3C-6229-492B-9CC9-B372633FF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6ACF-A7E7-4C5D-935D-31D73301C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188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4EB4D-BAFA-4B93-8277-828BF1269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7E24BE6-2D0C-4B44-87E4-EA5E841DE0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F5CEF8-5851-4D59-BAB2-48D5599ACE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FB3BA7-A5C7-47E9-8560-E1E8D47CB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45F53-80FD-47D3-AB7D-53C300ECCE46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0FBF9E-B60C-4C7E-95D8-71F73D30F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9B09F2-2A5D-4036-B5E4-1A7CFDAAC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6ACF-A7E7-4C5D-935D-31D73301C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802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4B333-B7C1-4A8D-9F23-110A434C75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AC588B-739F-4A2B-AD09-DD06E3142C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485C33-4B6E-4560-B429-ECE8D1A069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45F53-80FD-47D3-AB7D-53C300ECCE46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694DB-C5F4-46A9-9C3A-3371F91DE9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C6036C-7030-4DBA-8E7A-2443C91B2A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A6ACF-A7E7-4C5D-935D-31D73301C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490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package" Target="../embeddings/Microsoft_Excel_Macro-Enabled_Worksheet.xlsm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7AC57-3278-487C-AAC5-44CA0D1077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sz="2400" b="1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JVET-X0135: Non-EE2: Adaptive Intra MTS</a:t>
            </a:r>
            <a:endParaRPr lang="en-US" sz="2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720CB6-409C-4DF6-91C1-9388DCD001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marR="0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Bappaditya Ray</a:t>
            </a:r>
            <a:r>
              <a:rPr lang="en-US" sz="1800" dirty="0">
                <a:latin typeface="Times New Roman" panose="02020603050405020304" pitchFamily="18" charset="0"/>
                <a:ea typeface="Yu Mincho" panose="02020400000000000000" pitchFamily="18" charset="-128"/>
              </a:rPr>
              <a:t>, </a:t>
            </a:r>
            <a:r>
              <a:rPr lang="en-CA" sz="18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Vadim Seregin</a:t>
            </a:r>
            <a:r>
              <a:rPr lang="en-US" sz="1800" dirty="0">
                <a:latin typeface="Times New Roman" panose="02020603050405020304" pitchFamily="18" charset="0"/>
                <a:ea typeface="Yu Mincho" panose="02020400000000000000" pitchFamily="18" charset="-128"/>
              </a:rPr>
              <a:t>, </a:t>
            </a:r>
            <a:r>
              <a:rPr lang="en-CA" sz="18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Marta Karczewicz (Qualcomm)</a:t>
            </a:r>
            <a:endParaRPr lang="en-US" sz="1800" dirty="0">
              <a:effectLst/>
              <a:latin typeface="Times New Roman" panose="02020603050405020304" pitchFamily="18" charset="0"/>
              <a:ea typeface="Yu Mincho" panose="02020400000000000000" pitchFamily="18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585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CC1A109-457E-4CC2-B83D-FF4D6EEE61E1}"/>
              </a:ext>
            </a:extLst>
          </p:cNvPr>
          <p:cNvGrpSpPr/>
          <p:nvPr/>
        </p:nvGrpSpPr>
        <p:grpSpPr>
          <a:xfrm>
            <a:off x="1156611" y="4379287"/>
            <a:ext cx="7865613" cy="1436442"/>
            <a:chOff x="1411551" y="1104233"/>
            <a:chExt cx="7865613" cy="143644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BA4FF6E-8B4F-4CFA-BA62-2D26C3D0EBA3}"/>
                </a:ext>
              </a:extLst>
            </p:cNvPr>
            <p:cNvGrpSpPr/>
            <p:nvPr/>
          </p:nvGrpSpPr>
          <p:grpSpPr>
            <a:xfrm>
              <a:off x="1411551" y="1104233"/>
              <a:ext cx="7865613" cy="1436442"/>
              <a:chOff x="807870" y="1422194"/>
              <a:chExt cx="7865613" cy="1436442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8B30C64-3263-464D-86E9-CD19295B4928}"/>
                  </a:ext>
                </a:extLst>
              </p:cNvPr>
              <p:cNvSpPr txBox="1"/>
              <p:nvPr/>
            </p:nvSpPr>
            <p:spPr>
              <a:xfrm>
                <a:off x="807870" y="1422194"/>
                <a:ext cx="2110666" cy="369332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Non-DCT2 Cands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3AD3803-896C-4974-894A-36E25452F96B}"/>
                  </a:ext>
                </a:extLst>
              </p:cNvPr>
              <p:cNvSpPr txBox="1"/>
              <p:nvPr/>
            </p:nvSpPr>
            <p:spPr>
              <a:xfrm>
                <a:off x="4203577" y="1447917"/>
                <a:ext cx="2450237" cy="369332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{T0, T1, T2, T3, T4, T5}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17AB103-C7D4-4496-851D-E6651D02472E}"/>
                  </a:ext>
                </a:extLst>
              </p:cNvPr>
              <p:cNvSpPr txBox="1"/>
              <p:nvPr/>
            </p:nvSpPr>
            <p:spPr>
              <a:xfrm>
                <a:off x="1065320" y="1917577"/>
                <a:ext cx="4101484" cy="9233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Set1: {T0}</a:t>
                </a:r>
              </a:p>
              <a:p>
                <a:r>
                  <a:rPr lang="en-US" dirty="0"/>
                  <a:t>Set2: {T0, T1, T2, T3}.</a:t>
                </a:r>
              </a:p>
              <a:p>
                <a:r>
                  <a:rPr lang="en-US" dirty="0"/>
                  <a:t>Set3: {T0, T1, T2, T3, T4, T5}.</a:t>
                </a:r>
              </a:p>
            </p:txBody>
          </p:sp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516ED413-3DAF-4461-97E9-9F027DD7A671}"/>
                  </a:ext>
                </a:extLst>
              </p:cNvPr>
              <p:cNvCxnSpPr/>
              <p:nvPr/>
            </p:nvCxnSpPr>
            <p:spPr>
              <a:xfrm>
                <a:off x="2556769" y="2086253"/>
                <a:ext cx="3089429" cy="0"/>
              </a:xfrm>
              <a:prstGeom prst="straightConnector1">
                <a:avLst/>
              </a:prstGeom>
              <a:ln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4FC825F-BE5A-4023-8B07-BF6A9B15F362}"/>
                  </a:ext>
                </a:extLst>
              </p:cNvPr>
              <p:cNvSpPr txBox="1"/>
              <p:nvPr/>
            </p:nvSpPr>
            <p:spPr>
              <a:xfrm>
                <a:off x="5872578" y="1935306"/>
                <a:ext cx="2800905" cy="9233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err="1"/>
                  <a:t>lastScanPos</a:t>
                </a:r>
                <a:r>
                  <a:rPr lang="en-US" dirty="0"/>
                  <a:t> &lt;=TH[0]</a:t>
                </a:r>
              </a:p>
              <a:p>
                <a:r>
                  <a:rPr lang="en-US" dirty="0"/>
                  <a:t>TH[0] &lt; </a:t>
                </a:r>
                <a:r>
                  <a:rPr lang="en-US" dirty="0" err="1"/>
                  <a:t>lastScanPos</a:t>
                </a:r>
                <a:r>
                  <a:rPr lang="en-US" dirty="0"/>
                  <a:t> &lt;=TH[1]</a:t>
                </a:r>
              </a:p>
              <a:p>
                <a:r>
                  <a:rPr lang="en-US" dirty="0" err="1"/>
                  <a:t>lastScanPos</a:t>
                </a:r>
                <a:r>
                  <a:rPr lang="en-US" dirty="0"/>
                  <a:t> &gt;=TH[1]</a:t>
                </a:r>
              </a:p>
            </p:txBody>
          </p:sp>
          <p:cxnSp>
            <p:nvCxnSpPr>
              <p:cNvPr id="16" name="Straight Arrow Connector 15">
                <a:extLst>
                  <a:ext uri="{FF2B5EF4-FFF2-40B4-BE49-F238E27FC236}">
                    <a16:creationId xmlns:a16="http://schemas.microsoft.com/office/drawing/2014/main" id="{8A346BF8-981B-4DF9-BCA1-40FAD699BD73}"/>
                  </a:ext>
                </a:extLst>
              </p:cNvPr>
              <p:cNvCxnSpPr/>
              <p:nvPr/>
            </p:nvCxnSpPr>
            <p:spPr>
              <a:xfrm>
                <a:off x="3195961" y="2396971"/>
                <a:ext cx="2450237" cy="0"/>
              </a:xfrm>
              <a:prstGeom prst="straightConnector1">
                <a:avLst/>
              </a:prstGeom>
              <a:ln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2E472770-9903-4DC8-B782-5C670D57FE7E}"/>
                  </a:ext>
                </a:extLst>
              </p:cNvPr>
              <p:cNvCxnSpPr/>
              <p:nvPr/>
            </p:nvCxnSpPr>
            <p:spPr>
              <a:xfrm>
                <a:off x="3889219" y="2663301"/>
                <a:ext cx="1756979" cy="0"/>
              </a:xfrm>
              <a:prstGeom prst="straightConnector1">
                <a:avLst/>
              </a:prstGeom>
              <a:ln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F45EFF5C-F05C-4F7F-9DB0-6E2A73DCC8BB}"/>
                </a:ext>
              </a:extLst>
            </p:cNvPr>
            <p:cNvCxnSpPr>
              <a:cxnSpLocks/>
            </p:cNvCxnSpPr>
            <p:nvPr/>
          </p:nvCxnSpPr>
          <p:spPr>
            <a:xfrm>
              <a:off x="3522216" y="1295762"/>
              <a:ext cx="1194046" cy="0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0AEA3AB9-E0D5-4EA6-AC94-7AE12BA92F71}"/>
              </a:ext>
            </a:extLst>
          </p:cNvPr>
          <p:cNvSpPr txBox="1"/>
          <p:nvPr/>
        </p:nvSpPr>
        <p:spPr>
          <a:xfrm>
            <a:off x="674256" y="552221"/>
            <a:ext cx="11055926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In ECM-2.0: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Total 5 MTS candidates: DCT2 (</a:t>
            </a:r>
            <a:r>
              <a:rPr lang="en-US" dirty="0" err="1"/>
              <a:t>mts_idx</a:t>
            </a:r>
            <a:r>
              <a:rPr lang="en-US" dirty="0"/>
              <a:t> = 0) and 4 non-DCT2 (</a:t>
            </a:r>
            <a:r>
              <a:rPr lang="en-US" dirty="0" err="1"/>
              <a:t>mts_idx</a:t>
            </a:r>
            <a:r>
              <a:rPr lang="en-US" dirty="0"/>
              <a:t> = [1, 4]).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Non-DCT2 options are intra mode and TU size dependent,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Vertical and horizontal kernels chosen from {DST7, DCT8, DCT5, DST4, DST1, Identity}.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Non-DCT2 options only activated when scan position of last sig </a:t>
            </a:r>
            <a:r>
              <a:rPr lang="en-US" dirty="0" err="1"/>
              <a:t>coeff</a:t>
            </a:r>
            <a:r>
              <a:rPr lang="en-US" dirty="0"/>
              <a:t>  (</a:t>
            </a:r>
            <a:r>
              <a:rPr lang="en-US" dirty="0" err="1"/>
              <a:t>lastScanPos</a:t>
            </a:r>
            <a:r>
              <a:rPr lang="en-US" dirty="0"/>
              <a:t>) is greater than 0.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Number of non-DCT2 options fixed.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6754F55-F3A8-44B7-B58F-15F8F96B7055}"/>
              </a:ext>
            </a:extLst>
          </p:cNvPr>
          <p:cNvSpPr txBox="1"/>
          <p:nvPr/>
        </p:nvSpPr>
        <p:spPr>
          <a:xfrm>
            <a:off x="734696" y="2945033"/>
            <a:ext cx="9561697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Proposal: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Flexible number of non-DCT2 options (1, 4, or 6) based on </a:t>
            </a:r>
            <a:r>
              <a:rPr lang="en-US" dirty="0" err="1"/>
              <a:t>lastScanPos</a:t>
            </a:r>
            <a:r>
              <a:rPr lang="en-US" dirty="0"/>
              <a:t> value.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Lower number of candidates </a:t>
            </a:r>
            <a:r>
              <a:rPr lang="en-US" dirty="0" err="1"/>
              <a:t>lastScanPos</a:t>
            </a:r>
            <a:r>
              <a:rPr lang="en-US" dirty="0"/>
              <a:t> is small, and vice versa.</a:t>
            </a:r>
          </a:p>
        </p:txBody>
      </p:sp>
    </p:spTree>
    <p:extLst>
      <p:ext uri="{BB962C8B-B14F-4D97-AF65-F5344CB8AC3E}">
        <p14:creationId xmlns:p14="http://schemas.microsoft.com/office/powerpoint/2010/main" val="1534528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BBE204E7-98EB-4A48-BB76-3B1E9B7B315F}"/>
              </a:ext>
            </a:extLst>
          </p:cNvPr>
          <p:cNvSpPr txBox="1"/>
          <p:nvPr/>
        </p:nvSpPr>
        <p:spPr>
          <a:xfrm>
            <a:off x="5275839" y="1801500"/>
            <a:ext cx="143818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mts_idx</a:t>
            </a:r>
            <a:r>
              <a:rPr lang="en-US" dirty="0"/>
              <a:t> &gt; 0?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46EBFF2-A659-4320-A89F-6EE343323A1F}"/>
              </a:ext>
            </a:extLst>
          </p:cNvPr>
          <p:cNvCxnSpPr>
            <a:cxnSpLocks/>
            <a:stCxn id="20" idx="2"/>
          </p:cNvCxnSpPr>
          <p:nvPr/>
        </p:nvCxnSpPr>
        <p:spPr>
          <a:xfrm flipH="1">
            <a:off x="3428485" y="2170832"/>
            <a:ext cx="2566445" cy="8405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C77FBE5-4BFB-4272-90A6-D6BD85DD73F2}"/>
              </a:ext>
            </a:extLst>
          </p:cNvPr>
          <p:cNvSpPr txBox="1"/>
          <p:nvPr/>
        </p:nvSpPr>
        <p:spPr>
          <a:xfrm>
            <a:off x="4621177" y="2369970"/>
            <a:ext cx="891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[1, TH[0]]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157CFD2-0F96-4341-B5BC-758F464A1F39}"/>
              </a:ext>
            </a:extLst>
          </p:cNvPr>
          <p:cNvCxnSpPr>
            <a:cxnSpLocks/>
            <a:stCxn id="20" idx="2"/>
          </p:cNvCxnSpPr>
          <p:nvPr/>
        </p:nvCxnSpPr>
        <p:spPr>
          <a:xfrm>
            <a:off x="5994930" y="2170832"/>
            <a:ext cx="0" cy="10003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8ACD766-0EE7-49AB-B96E-FB93A0E7FC39}"/>
              </a:ext>
            </a:extLst>
          </p:cNvPr>
          <p:cNvCxnSpPr>
            <a:cxnSpLocks/>
            <a:stCxn id="20" idx="2"/>
          </p:cNvCxnSpPr>
          <p:nvPr/>
        </p:nvCxnSpPr>
        <p:spPr>
          <a:xfrm>
            <a:off x="5994930" y="2170832"/>
            <a:ext cx="3417104" cy="8405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5466981C-096A-49D8-81E1-75475E55772E}"/>
              </a:ext>
            </a:extLst>
          </p:cNvPr>
          <p:cNvSpPr txBox="1"/>
          <p:nvPr/>
        </p:nvSpPr>
        <p:spPr>
          <a:xfrm>
            <a:off x="5512238" y="2369970"/>
            <a:ext cx="12461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(TH[0], TH[1]]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56FA77-0D9F-49B3-93D2-F5BE2F7FEDFD}"/>
              </a:ext>
            </a:extLst>
          </p:cNvPr>
          <p:cNvSpPr txBox="1"/>
          <p:nvPr/>
        </p:nvSpPr>
        <p:spPr>
          <a:xfrm>
            <a:off x="6874500" y="2369970"/>
            <a:ext cx="9677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(TH[1], inf]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EB74CC7-6CD5-42F6-8ACF-54CC0E2283A6}"/>
              </a:ext>
            </a:extLst>
          </p:cNvPr>
          <p:cNvSpPr txBox="1"/>
          <p:nvPr/>
        </p:nvSpPr>
        <p:spPr>
          <a:xfrm>
            <a:off x="2709394" y="3175773"/>
            <a:ext cx="1438182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/>
              <a:t>mts_idx</a:t>
            </a:r>
            <a:r>
              <a:rPr lang="en-US" sz="1400" dirty="0"/>
              <a:t> = 1</a:t>
            </a:r>
          </a:p>
          <a:p>
            <a:pPr algn="ctr"/>
            <a:r>
              <a:rPr lang="en-US" sz="1400" dirty="0"/>
              <a:t>No signaling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982881E-8106-4E3D-904D-FC4F623EBE1D}"/>
              </a:ext>
            </a:extLst>
          </p:cNvPr>
          <p:cNvSpPr txBox="1"/>
          <p:nvPr/>
        </p:nvSpPr>
        <p:spPr>
          <a:xfrm>
            <a:off x="5320227" y="3171211"/>
            <a:ext cx="1438182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/>
              <a:t>mts_idx</a:t>
            </a:r>
            <a:r>
              <a:rPr lang="en-US" sz="1400" dirty="0"/>
              <a:t> = [1,4]</a:t>
            </a:r>
          </a:p>
          <a:p>
            <a:pPr algn="ctr"/>
            <a:r>
              <a:rPr lang="en-US" sz="1400" dirty="0"/>
              <a:t>TB signaling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B91E530-B944-4FB7-899D-EAACE4544BF3}"/>
              </a:ext>
            </a:extLst>
          </p:cNvPr>
          <p:cNvSpPr txBox="1"/>
          <p:nvPr/>
        </p:nvSpPr>
        <p:spPr>
          <a:xfrm>
            <a:off x="8692943" y="3088187"/>
            <a:ext cx="1438182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/>
              <a:t>mts_idx</a:t>
            </a:r>
            <a:r>
              <a:rPr lang="en-US" sz="1400" dirty="0"/>
              <a:t> = [1,6]</a:t>
            </a:r>
          </a:p>
          <a:p>
            <a:pPr algn="ctr"/>
            <a:r>
              <a:rPr lang="en-US" sz="1400" dirty="0"/>
              <a:t>TB signaling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9333340-7A7D-489B-9C43-C51096F4B13F}"/>
              </a:ext>
            </a:extLst>
          </p:cNvPr>
          <p:cNvSpPr txBox="1"/>
          <p:nvPr/>
        </p:nvSpPr>
        <p:spPr>
          <a:xfrm>
            <a:off x="3583709" y="4322618"/>
            <a:ext cx="433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TH[0] = 6, TH[1] =32</a:t>
            </a:r>
          </a:p>
        </p:txBody>
      </p:sp>
    </p:spTree>
    <p:extLst>
      <p:ext uri="{BB962C8B-B14F-4D97-AF65-F5344CB8AC3E}">
        <p14:creationId xmlns:p14="http://schemas.microsoft.com/office/powerpoint/2010/main" val="4053556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71A1A8E-7593-4F12-9248-50B374D281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6313156"/>
              </p:ext>
            </p:extLst>
          </p:nvPr>
        </p:nvGraphicFramePr>
        <p:xfrm>
          <a:off x="3306618" y="590550"/>
          <a:ext cx="4429125" cy="567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2" imgW="4429365" imgH="5676878" progId="Excel.SheetMacroEnabled.12">
                  <p:embed/>
                </p:oleObj>
              </mc:Choice>
              <mc:Fallback>
                <p:oleObj name="Macro-Enabled Worksheet" r:id="rId2" imgW="4429365" imgH="5676878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306618" y="590550"/>
                        <a:ext cx="4429125" cy="567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0884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A8F9BE-EA58-4AED-A729-B88E567E0404}"/>
              </a:ext>
            </a:extLst>
          </p:cNvPr>
          <p:cNvSpPr txBox="1"/>
          <p:nvPr/>
        </p:nvSpPr>
        <p:spPr>
          <a:xfrm>
            <a:off x="655782" y="295564"/>
            <a:ext cx="4599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Conclusion: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842597-0F07-4D95-88DB-2A5BC0D69E94}"/>
              </a:ext>
            </a:extLst>
          </p:cNvPr>
          <p:cNvSpPr txBox="1"/>
          <p:nvPr/>
        </p:nvSpPr>
        <p:spPr>
          <a:xfrm>
            <a:off x="655782" y="905164"/>
            <a:ext cx="9855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Variable number of non-DCT2 candidates (1, 4 or 6) based on </a:t>
            </a:r>
            <a:r>
              <a:rPr lang="en-US" dirty="0" err="1"/>
              <a:t>lastScanPos</a:t>
            </a:r>
            <a:r>
              <a:rPr lang="en-US" dirty="0"/>
              <a:t> value.</a:t>
            </a:r>
          </a:p>
          <a:p>
            <a:r>
              <a:rPr lang="en-US" u="sng" dirty="0"/>
              <a:t>BDR-Y/Enc/Dec: </a:t>
            </a:r>
          </a:p>
          <a:p>
            <a:r>
              <a:rPr lang="en-US" dirty="0"/>
              <a:t>AI </a:t>
            </a:r>
            <a:r>
              <a:rPr lang="en-US" dirty="0">
                <a:sym typeface="Wingdings" panose="05000000000000000000" pitchFamily="2" charset="2"/>
              </a:rPr>
              <a:t> (-0.10%/100%/99%) </a:t>
            </a:r>
          </a:p>
          <a:p>
            <a:r>
              <a:rPr lang="en-US" dirty="0">
                <a:sym typeface="Wingdings" panose="05000000000000000000" pitchFamily="2" charset="2"/>
              </a:rPr>
              <a:t>RA  (-0.03%/95%/99%) </a:t>
            </a:r>
          </a:p>
          <a:p>
            <a:r>
              <a:rPr lang="en-US" dirty="0">
                <a:sym typeface="Wingdings" panose="05000000000000000000" pitchFamily="2" charset="2"/>
              </a:rPr>
              <a:t>LDB  (-0.10%/101%/98%)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73D6AE-271A-4521-9848-87F03966E4F3}"/>
              </a:ext>
            </a:extLst>
          </p:cNvPr>
          <p:cNvSpPr txBox="1"/>
          <p:nvPr/>
        </p:nvSpPr>
        <p:spPr>
          <a:xfrm>
            <a:off x="725054" y="4077855"/>
            <a:ext cx="985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Thanks Alibaba for crosscheck!</a:t>
            </a:r>
          </a:p>
        </p:txBody>
      </p:sp>
    </p:spTree>
    <p:extLst>
      <p:ext uri="{BB962C8B-B14F-4D97-AF65-F5344CB8AC3E}">
        <p14:creationId xmlns:p14="http://schemas.microsoft.com/office/powerpoint/2010/main" val="1112203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326</Words>
  <Application>Microsoft Office PowerPoint</Application>
  <PresentationFormat>Widescreen</PresentationFormat>
  <Paragraphs>37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Microsoft Excel Macro-Enabled Worksheet</vt:lpstr>
      <vt:lpstr>JVET-X0135: Non-EE2: Adaptive Intra MTS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JVET-X0135: Non-EE2: Adaptive Intra MTS</dc:title>
  <dc:creator>Bappaditya Ray</dc:creator>
  <cp:lastModifiedBy>Bappaditya Ray</cp:lastModifiedBy>
  <cp:revision>5</cp:revision>
  <dcterms:created xsi:type="dcterms:W3CDTF">2021-10-11T07:29:21Z</dcterms:created>
  <dcterms:modified xsi:type="dcterms:W3CDTF">2021-10-11T08:27:15Z</dcterms:modified>
</cp:coreProperties>
</file>