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1"/>
  </p:notesMasterIdLst>
  <p:handoutMasterIdLst>
    <p:handoutMasterId r:id="rId12"/>
  </p:handoutMasterIdLst>
  <p:sldIdLst>
    <p:sldId id="1116" r:id="rId5"/>
    <p:sldId id="907" r:id="rId6"/>
    <p:sldId id="1119" r:id="rId7"/>
    <p:sldId id="1117" r:id="rId8"/>
    <p:sldId id="884" r:id="rId9"/>
    <p:sldId id="112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73DD74-AF44-4F60-A665-9D28689E3D79}" v="124" dt="2021-07-09T00:06:37.9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234" y="8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10/7/2021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07.10.2021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79668" y="3844380"/>
            <a:ext cx="8031285" cy="972502"/>
          </a:xfrm>
        </p:spPr>
        <p:txBody>
          <a:bodyPr/>
          <a:lstStyle/>
          <a:p>
            <a:r>
              <a:rPr lang="en-US" sz="2800" dirty="0" smtClean="0"/>
              <a:t>Y.-J. Chang, H</a:t>
            </a:r>
            <a:r>
              <a:rPr lang="en-US" sz="2800" dirty="0"/>
              <a:t>. Huang, </a:t>
            </a:r>
            <a:r>
              <a:rPr lang="en-US" sz="2800" dirty="0" smtClean="0"/>
              <a:t>V</a:t>
            </a:r>
            <a:r>
              <a:rPr lang="en-US" sz="2800" dirty="0"/>
              <a:t>. Seregin, </a:t>
            </a:r>
            <a:r>
              <a:rPr lang="en-US" sz="2800" dirty="0" smtClean="0"/>
              <a:t>C</a:t>
            </a:r>
            <a:r>
              <a:rPr lang="en-US" sz="2800" dirty="0"/>
              <a:t>.-C. Chen, M. Karczewicz (Qualcomm</a:t>
            </a:r>
            <a:r>
              <a:rPr lang="en-US" sz="2800" dirty="0" smtClean="0"/>
              <a:t>) R.-L. Liao, J. Chen, Y. Ye, X. Li (Alibaba)</a:t>
            </a:r>
            <a:endParaRPr lang="en-US" sz="28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16007" y="1708645"/>
            <a:ext cx="7797962" cy="1767215"/>
          </a:xfrm>
        </p:spPr>
        <p:txBody>
          <a:bodyPr/>
          <a:lstStyle/>
          <a:p>
            <a:r>
              <a:rPr lang="en-US" sz="4400" dirty="0" smtClean="0"/>
              <a:t>JVET-X0133:</a:t>
            </a:r>
            <a:r>
              <a:rPr lang="en-US" sz="4400" dirty="0"/>
              <a:t/>
            </a:r>
            <a:br>
              <a:rPr lang="en-US" sz="4400" dirty="0"/>
            </a:br>
            <a:r>
              <a:rPr lang="en-CA" sz="4400" b="1" dirty="0" smtClean="0"/>
              <a:t>EE2-related: </a:t>
            </a:r>
            <a:r>
              <a:rPr lang="en-CA" sz="4400" b="1" dirty="0"/>
              <a:t>MV candidate type-based ARMC</a:t>
            </a:r>
            <a:endParaRPr lang="en-US" sz="44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224166"/>
            <a:ext cx="11187112" cy="413639"/>
          </a:xfrm>
        </p:spPr>
        <p:txBody>
          <a:bodyPr/>
          <a:lstStyle/>
          <a:p>
            <a:r>
              <a:rPr lang="en-US" sz="3200" dirty="0">
                <a:solidFill>
                  <a:schemeClr val="accent1"/>
                </a:solidFill>
              </a:rPr>
              <a:t>Introduction</a:t>
            </a:r>
            <a:endParaRPr lang="en-US" dirty="0">
              <a:solidFill>
                <a:schemeClr val="accent1"/>
              </a:solidFill>
            </a:endParaRPr>
          </a:p>
        </p:txBody>
      </p:sp>
      <p:sp>
        <p:nvSpPr>
          <p:cNvPr id="5" name="Content Placeholder 4"/>
          <p:cNvSpPr>
            <a:spLocks noGrp="1"/>
          </p:cNvSpPr>
          <p:nvPr>
            <p:ph idx="14"/>
          </p:nvPr>
        </p:nvSpPr>
        <p:spPr>
          <a:xfrm>
            <a:off x="417146" y="940429"/>
            <a:ext cx="10696331" cy="1655077"/>
          </a:xfrm>
        </p:spPr>
        <p:txBody>
          <a:bodyPr vert="horz" lIns="0" tIns="0" rIns="0" bIns="0" rtlCol="0" anchor="t">
            <a:noAutofit/>
          </a:bodyPr>
          <a:lstStyle/>
          <a:p>
            <a:pPr hangingPunct="0"/>
            <a:r>
              <a:rPr lang="en-CA" sz="2000" dirty="0" smtClean="0"/>
              <a:t>Regular </a:t>
            </a:r>
            <a:r>
              <a:rPr lang="en-CA" sz="2000" dirty="0"/>
              <a:t>and TM merge candidate </a:t>
            </a:r>
            <a:r>
              <a:rPr lang="en-CA" sz="2000" dirty="0" smtClean="0"/>
              <a:t>lists: </a:t>
            </a:r>
            <a:endParaRPr lang="en-US" sz="2000" dirty="0"/>
          </a:p>
          <a:p>
            <a:pPr lvl="1" hangingPunct="0"/>
            <a:r>
              <a:rPr lang="en-CA" sz="1400" dirty="0"/>
              <a:t>Spatial MVP (SMVP</a:t>
            </a:r>
            <a:r>
              <a:rPr lang="en-CA" sz="1400" dirty="0" smtClean="0"/>
              <a:t>)</a:t>
            </a:r>
            <a:endParaRPr lang="en-US" sz="1400" dirty="0"/>
          </a:p>
          <a:p>
            <a:pPr lvl="1" hangingPunct="0"/>
            <a:r>
              <a:rPr lang="en-CA" sz="1400" dirty="0"/>
              <a:t>Temporal MVP (TMVP</a:t>
            </a:r>
            <a:r>
              <a:rPr lang="en-CA" sz="1400" dirty="0" smtClean="0"/>
              <a:t>)</a:t>
            </a:r>
          </a:p>
          <a:p>
            <a:pPr lvl="2" hangingPunct="0"/>
            <a:r>
              <a:rPr lang="en-US" sz="1400" dirty="0"/>
              <a:t>List 0-MV from{C0, C1};     List 1-MV from {C0, C1}</a:t>
            </a:r>
          </a:p>
          <a:p>
            <a:pPr lvl="1" hangingPunct="0"/>
            <a:r>
              <a:rPr lang="en-CA" sz="1400" dirty="0"/>
              <a:t>Non-adjacent MVP (NA-MVP</a:t>
            </a:r>
            <a:r>
              <a:rPr lang="en-CA" sz="1400" dirty="0" smtClean="0"/>
              <a:t>)</a:t>
            </a:r>
            <a:endParaRPr lang="en-US" sz="1400" dirty="0"/>
          </a:p>
          <a:p>
            <a:pPr lvl="1" hangingPunct="0"/>
            <a:r>
              <a:rPr lang="en-CA" sz="1400" dirty="0"/>
              <a:t>History-based MVP (HMVP</a:t>
            </a:r>
            <a:r>
              <a:rPr lang="en-CA" sz="1400" dirty="0" smtClean="0"/>
              <a:t>)</a:t>
            </a:r>
            <a:endParaRPr lang="en-US" sz="1400" dirty="0"/>
          </a:p>
          <a:p>
            <a:pPr lvl="1" hangingPunct="0"/>
            <a:r>
              <a:rPr lang="en-CA" sz="1400" dirty="0"/>
              <a:t>Pairwise average MVP (PA-MVP)</a:t>
            </a:r>
            <a:endParaRPr lang="en-US" sz="1400" dirty="0"/>
          </a:p>
          <a:p>
            <a:pPr lvl="1" hangingPunct="0"/>
            <a:r>
              <a:rPr lang="en-CA" sz="1400" dirty="0" smtClean="0"/>
              <a:t>Zero MVs</a:t>
            </a:r>
          </a:p>
          <a:p>
            <a:pPr marL="192024" lvl="1" indent="0" hangingPunct="0">
              <a:buNone/>
            </a:pPr>
            <a:endParaRPr lang="en-US" sz="1400" dirty="0"/>
          </a:p>
          <a:p>
            <a:pPr hangingPunct="0"/>
            <a:r>
              <a:rPr lang="en-CA" sz="2000" dirty="0" err="1" smtClean="0"/>
              <a:t>Subblock</a:t>
            </a:r>
            <a:r>
              <a:rPr lang="en-CA" sz="2000" dirty="0" smtClean="0"/>
              <a:t> </a:t>
            </a:r>
            <a:r>
              <a:rPr lang="en-CA" sz="2000" dirty="0"/>
              <a:t>merge </a:t>
            </a:r>
            <a:r>
              <a:rPr lang="en-CA" sz="2000" dirty="0" smtClean="0"/>
              <a:t>candidate list:</a:t>
            </a:r>
            <a:endParaRPr lang="en-US" sz="2000" dirty="0"/>
          </a:p>
          <a:p>
            <a:pPr lvl="1" hangingPunct="0"/>
            <a:r>
              <a:rPr lang="en-CA" sz="1400" dirty="0" err="1"/>
              <a:t>SbTMVP</a:t>
            </a:r>
            <a:endParaRPr lang="en-US" sz="1400" dirty="0"/>
          </a:p>
          <a:p>
            <a:pPr lvl="1" hangingPunct="0"/>
            <a:r>
              <a:rPr lang="en-CA" sz="1400" dirty="0"/>
              <a:t>Inherited affine merge </a:t>
            </a:r>
            <a:r>
              <a:rPr lang="en-CA" sz="1400" dirty="0" smtClean="0"/>
              <a:t>candidates</a:t>
            </a:r>
            <a:endParaRPr lang="en-US" sz="1400" dirty="0"/>
          </a:p>
          <a:p>
            <a:pPr lvl="1" hangingPunct="0"/>
            <a:r>
              <a:rPr lang="en-CA" sz="1400" dirty="0"/>
              <a:t>Constructed affine merge </a:t>
            </a:r>
            <a:r>
              <a:rPr lang="en-CA" sz="1400" dirty="0" smtClean="0"/>
              <a:t>candidates</a:t>
            </a:r>
            <a:endParaRPr lang="en-US" sz="1400" dirty="0"/>
          </a:p>
          <a:p>
            <a:pPr lvl="1" hangingPunct="0"/>
            <a:r>
              <a:rPr lang="en-CA" sz="1400" dirty="0" smtClean="0"/>
              <a:t>Zero MVs</a:t>
            </a:r>
          </a:p>
          <a:p>
            <a:pPr lvl="1" hangingPunct="0"/>
            <a:endParaRPr lang="en-US" sz="1400" dirty="0"/>
          </a:p>
          <a:p>
            <a:r>
              <a:rPr lang="en-CA" sz="2000" dirty="0" smtClean="0"/>
              <a:t>Proposed method</a:t>
            </a:r>
          </a:p>
          <a:p>
            <a:pPr lvl="1"/>
            <a:r>
              <a:rPr lang="en-CA" sz="1400" dirty="0" smtClean="0"/>
              <a:t>An </a:t>
            </a:r>
            <a:r>
              <a:rPr lang="en-CA" sz="1400" dirty="0"/>
              <a:t>MV candidate type-based ARMC is proposed to reorder the merge candidates in a candidate type, e.g., TMVP, NA-MVP, etc., based on the TM cost </a:t>
            </a:r>
            <a:r>
              <a:rPr lang="en-CA" sz="1400" dirty="0" smtClean="0"/>
              <a:t>values</a:t>
            </a:r>
          </a:p>
          <a:p>
            <a:pPr lvl="1"/>
            <a:r>
              <a:rPr lang="en-CA" sz="1400" dirty="0" smtClean="0"/>
              <a:t>The TM cost calculations the </a:t>
            </a:r>
            <a:r>
              <a:rPr lang="en-CA" sz="1400" dirty="0"/>
              <a:t>same as the ARMC TM cost </a:t>
            </a:r>
            <a:r>
              <a:rPr lang="en-CA" sz="1400" dirty="0" smtClean="0"/>
              <a:t>calculations used </a:t>
            </a:r>
            <a:r>
              <a:rPr lang="en-CA" sz="1400" dirty="0"/>
              <a:t>in ECM2.0</a:t>
            </a:r>
            <a:endParaRPr lang="en-CA" sz="1400" dirty="0" smtClean="0"/>
          </a:p>
          <a:p>
            <a:pPr lvl="1"/>
            <a:r>
              <a:rPr lang="en-CA" sz="1400" dirty="0" smtClean="0"/>
              <a:t>Operated </a:t>
            </a:r>
            <a:r>
              <a:rPr lang="en-CA" sz="1400" dirty="0"/>
              <a:t>before the merge candidate list is constructed</a:t>
            </a:r>
            <a:endParaRPr lang="en-US" sz="1400" dirty="0">
              <a:ea typeface="Microsoft Sans Serif"/>
              <a:cs typeface="Microsoft Sans Serif"/>
            </a:endParaRPr>
          </a:p>
        </p:txBody>
      </p:sp>
      <p:pic>
        <p:nvPicPr>
          <p:cNvPr id="3" name="Picture 2"/>
          <p:cNvPicPr>
            <a:picLocks noChangeAspect="1"/>
          </p:cNvPicPr>
          <p:nvPr/>
        </p:nvPicPr>
        <p:blipFill>
          <a:blip r:embed="rId2"/>
          <a:stretch>
            <a:fillRect/>
          </a:stretch>
        </p:blipFill>
        <p:spPr>
          <a:xfrm>
            <a:off x="5736494" y="224166"/>
            <a:ext cx="5822462" cy="4717716"/>
          </a:xfrm>
          <a:prstGeom prst="rect">
            <a:avLst/>
          </a:prstGeom>
        </p:spPr>
      </p:pic>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198326"/>
            <a:ext cx="11187112" cy="439479"/>
          </a:xfrm>
        </p:spPr>
        <p:txBody>
          <a:bodyPr/>
          <a:lstStyle/>
          <a:p>
            <a:r>
              <a:rPr lang="en-CA" dirty="0">
                <a:solidFill>
                  <a:schemeClr val="accent1"/>
                </a:solidFill>
              </a:rPr>
              <a:t>MV candidate type-based ARMC</a:t>
            </a:r>
            <a:endParaRPr lang="en-US" dirty="0">
              <a:solidFill>
                <a:schemeClr val="accent1"/>
              </a:solidFill>
            </a:endParaRPr>
          </a:p>
        </p:txBody>
      </p:sp>
      <p:sp>
        <p:nvSpPr>
          <p:cNvPr id="5" name="Content Placeholder 4"/>
          <p:cNvSpPr>
            <a:spLocks noGrp="1"/>
          </p:cNvSpPr>
          <p:nvPr>
            <p:ph idx="14"/>
          </p:nvPr>
        </p:nvSpPr>
        <p:spPr>
          <a:xfrm>
            <a:off x="417146" y="940429"/>
            <a:ext cx="10696331" cy="1655077"/>
          </a:xfrm>
        </p:spPr>
        <p:txBody>
          <a:bodyPr vert="horz" lIns="0" tIns="0" rIns="0" bIns="0" rtlCol="0" anchor="t">
            <a:noAutofit/>
          </a:bodyPr>
          <a:lstStyle/>
          <a:p>
            <a:pPr hangingPunct="0"/>
            <a:r>
              <a:rPr lang="en-CA" dirty="0" smtClean="0"/>
              <a:t>TMVP</a:t>
            </a:r>
          </a:p>
          <a:p>
            <a:pPr lvl="1" hangingPunct="0"/>
            <a:r>
              <a:rPr lang="en-CA" dirty="0" smtClean="0"/>
              <a:t>1 TMVP candidate is </a:t>
            </a:r>
            <a:r>
              <a:rPr lang="en-CA" dirty="0"/>
              <a:t>selected out of </a:t>
            </a:r>
            <a:r>
              <a:rPr lang="en-CA" dirty="0" smtClean="0"/>
              <a:t>6 candidates </a:t>
            </a:r>
            <a:r>
              <a:rPr lang="en-CA" dirty="0"/>
              <a:t>in the </a:t>
            </a:r>
            <a:r>
              <a:rPr lang="en-CA" dirty="0" smtClean="0"/>
              <a:t>TMVP candidate type reordered based </a:t>
            </a:r>
            <a:r>
              <a:rPr lang="en-CA" dirty="0"/>
              <a:t>on the TM cost </a:t>
            </a:r>
            <a:r>
              <a:rPr lang="en-CA" dirty="0" smtClean="0"/>
              <a:t>values</a:t>
            </a:r>
          </a:p>
          <a:p>
            <a:pPr lvl="1" hangingPunct="0"/>
            <a:r>
              <a:rPr lang="en-CA" dirty="0" smtClean="0"/>
              <a:t>6 TMVP </a:t>
            </a:r>
            <a:r>
              <a:rPr lang="en-CA" dirty="0"/>
              <a:t>candidates derived from different collocated positions </a:t>
            </a:r>
            <a:r>
              <a:rPr lang="en-CA" dirty="0" smtClean="0"/>
              <a:t>enabling </a:t>
            </a:r>
            <a:r>
              <a:rPr lang="en-CA" dirty="0"/>
              <a:t>various </a:t>
            </a:r>
            <a:r>
              <a:rPr lang="en-CA" dirty="0" smtClean="0"/>
              <a:t>reference </a:t>
            </a:r>
            <a:r>
              <a:rPr lang="en-CA" dirty="0"/>
              <a:t>lists are reordered together</a:t>
            </a:r>
            <a:endParaRPr lang="en-CA" dirty="0" smtClean="0"/>
          </a:p>
          <a:p>
            <a:pPr lvl="2" hangingPunct="0"/>
            <a:r>
              <a:rPr lang="en-US" dirty="0"/>
              <a:t>TMVP0: List 0-MV </a:t>
            </a:r>
            <a:r>
              <a:rPr lang="en-US" dirty="0" smtClean="0"/>
              <a:t>from{C0, C1};     List </a:t>
            </a:r>
            <a:r>
              <a:rPr lang="en-US" dirty="0"/>
              <a:t>1-MV from </a:t>
            </a:r>
            <a:r>
              <a:rPr lang="en-US" dirty="0" smtClean="0"/>
              <a:t>{C0, C1}</a:t>
            </a:r>
            <a:endParaRPr lang="en-US" dirty="0"/>
          </a:p>
          <a:p>
            <a:pPr lvl="2" hangingPunct="0"/>
            <a:r>
              <a:rPr lang="en-US" dirty="0"/>
              <a:t>TMVP1: List 0-MV from </a:t>
            </a:r>
            <a:r>
              <a:rPr lang="en-US" dirty="0" smtClean="0"/>
              <a:t>{C2, C3};    List </a:t>
            </a:r>
            <a:r>
              <a:rPr lang="en-US" dirty="0"/>
              <a:t>1-MV from </a:t>
            </a:r>
            <a:r>
              <a:rPr lang="en-US" dirty="0" smtClean="0"/>
              <a:t>{C2, C3}</a:t>
            </a:r>
            <a:endParaRPr lang="en-US" dirty="0"/>
          </a:p>
          <a:p>
            <a:pPr lvl="2" hangingPunct="0"/>
            <a:r>
              <a:rPr lang="en-US" dirty="0"/>
              <a:t>TMVP2: </a:t>
            </a:r>
            <a:r>
              <a:rPr lang="en-US" dirty="0" smtClean="0"/>
              <a:t>TMVP0 </a:t>
            </a:r>
            <a:r>
              <a:rPr lang="en-US" dirty="0"/>
              <a:t>without List </a:t>
            </a:r>
            <a:r>
              <a:rPr lang="en-US" dirty="0" smtClean="0"/>
              <a:t>1</a:t>
            </a:r>
            <a:endParaRPr lang="en-US" dirty="0"/>
          </a:p>
          <a:p>
            <a:pPr lvl="2" hangingPunct="0"/>
            <a:r>
              <a:rPr lang="en-US" dirty="0"/>
              <a:t>TMVP3: </a:t>
            </a:r>
            <a:r>
              <a:rPr lang="en-US" dirty="0" smtClean="0"/>
              <a:t>TMVP0 </a:t>
            </a:r>
            <a:r>
              <a:rPr lang="en-US" dirty="0"/>
              <a:t>without List </a:t>
            </a:r>
            <a:r>
              <a:rPr lang="en-US" dirty="0" smtClean="0"/>
              <a:t>0</a:t>
            </a:r>
            <a:endParaRPr lang="en-US" dirty="0"/>
          </a:p>
          <a:p>
            <a:pPr lvl="2" hangingPunct="0"/>
            <a:r>
              <a:rPr lang="en-US" dirty="0"/>
              <a:t>TMVP4: </a:t>
            </a:r>
            <a:r>
              <a:rPr lang="en-US" dirty="0" smtClean="0"/>
              <a:t>TMVP1 </a:t>
            </a:r>
            <a:r>
              <a:rPr lang="en-US" dirty="0"/>
              <a:t>without List </a:t>
            </a:r>
            <a:r>
              <a:rPr lang="en-US" dirty="0" smtClean="0"/>
              <a:t>1</a:t>
            </a:r>
            <a:endParaRPr lang="en-US" dirty="0"/>
          </a:p>
          <a:p>
            <a:pPr lvl="2" hangingPunct="0"/>
            <a:r>
              <a:rPr lang="en-US" dirty="0"/>
              <a:t>TMVP5: </a:t>
            </a:r>
            <a:r>
              <a:rPr lang="en-US" dirty="0" smtClean="0"/>
              <a:t>TMVP1 </a:t>
            </a:r>
            <a:r>
              <a:rPr lang="en-US" dirty="0"/>
              <a:t>without List </a:t>
            </a:r>
            <a:r>
              <a:rPr lang="en-US" dirty="0" smtClean="0"/>
              <a:t>0</a:t>
            </a:r>
          </a:p>
          <a:p>
            <a:pPr lvl="3" hangingPunct="0"/>
            <a:endParaRPr lang="en-CA" dirty="0" smtClean="0"/>
          </a:p>
          <a:p>
            <a:pPr hangingPunct="0"/>
            <a:r>
              <a:rPr lang="en-CA" dirty="0" smtClean="0"/>
              <a:t>NA-MVP</a:t>
            </a:r>
          </a:p>
          <a:p>
            <a:pPr lvl="1" hangingPunct="0"/>
            <a:r>
              <a:rPr lang="en-CA" dirty="0" smtClean="0"/>
              <a:t>9 NA-MVP candidates are </a:t>
            </a:r>
            <a:r>
              <a:rPr lang="en-CA" dirty="0"/>
              <a:t>selected out of </a:t>
            </a:r>
            <a:r>
              <a:rPr lang="en-CA" dirty="0" smtClean="0"/>
              <a:t>all </a:t>
            </a:r>
            <a:r>
              <a:rPr lang="en-CA" dirty="0"/>
              <a:t>candidates in the </a:t>
            </a:r>
            <a:r>
              <a:rPr lang="en-CA" dirty="0" smtClean="0"/>
              <a:t>NA-MVP </a:t>
            </a:r>
            <a:r>
              <a:rPr lang="en-CA" dirty="0"/>
              <a:t>candidate type </a:t>
            </a:r>
            <a:r>
              <a:rPr lang="en-CA" dirty="0" smtClean="0"/>
              <a:t>reordered based </a:t>
            </a:r>
            <a:r>
              <a:rPr lang="en-CA" dirty="0"/>
              <a:t>on the TM cost values</a:t>
            </a:r>
            <a:endParaRPr lang="en-US" dirty="0"/>
          </a:p>
        </p:txBody>
      </p:sp>
      <p:grpSp>
        <p:nvGrpSpPr>
          <p:cNvPr id="6" name="Group 5"/>
          <p:cNvGrpSpPr/>
          <p:nvPr/>
        </p:nvGrpSpPr>
        <p:grpSpPr>
          <a:xfrm>
            <a:off x="6967049" y="2457691"/>
            <a:ext cx="1876048" cy="1678046"/>
            <a:chOff x="128588" y="159986"/>
            <a:chExt cx="1876048" cy="1678046"/>
          </a:xfrm>
        </p:grpSpPr>
        <p:sp>
          <p:nvSpPr>
            <p:cNvPr id="7" name="Rectangle 6"/>
            <p:cNvSpPr/>
            <p:nvPr/>
          </p:nvSpPr>
          <p:spPr>
            <a:xfrm>
              <a:off x="1669065" y="1264624"/>
              <a:ext cx="335571" cy="28670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900" dirty="0" smtClean="0"/>
                <a:t>C2</a:t>
              </a:r>
              <a:endParaRPr lang="en-US" sz="900" dirty="0"/>
            </a:p>
          </p:txBody>
        </p:sp>
        <p:sp>
          <p:nvSpPr>
            <p:cNvPr id="8" name="Rectangle 7"/>
            <p:cNvSpPr/>
            <p:nvPr/>
          </p:nvSpPr>
          <p:spPr>
            <a:xfrm>
              <a:off x="1333494" y="1551328"/>
              <a:ext cx="335571" cy="28670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900" dirty="0" smtClean="0"/>
                <a:t>C3</a:t>
              </a:r>
              <a:endParaRPr lang="en-US" sz="900" dirty="0"/>
            </a:p>
          </p:txBody>
        </p:sp>
        <p:sp>
          <p:nvSpPr>
            <p:cNvPr id="11" name="Rectangle 10"/>
            <p:cNvSpPr/>
            <p:nvPr/>
          </p:nvSpPr>
          <p:spPr>
            <a:xfrm>
              <a:off x="128588" y="159986"/>
              <a:ext cx="1540477" cy="139134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smtClean="0"/>
                <a:t>Current CU</a:t>
              </a:r>
            </a:p>
            <a:p>
              <a:pPr algn="ctr"/>
              <a:endParaRPr lang="en-US" dirty="0"/>
            </a:p>
            <a:p>
              <a:pPr algn="ctr"/>
              <a:endParaRPr lang="en-US" dirty="0" smtClean="0"/>
            </a:p>
            <a:p>
              <a:pPr algn="ctr"/>
              <a:endParaRPr lang="en-US" dirty="0"/>
            </a:p>
            <a:p>
              <a:pPr algn="ctr"/>
              <a:endParaRPr lang="en-US" dirty="0"/>
            </a:p>
          </p:txBody>
        </p:sp>
        <p:sp>
          <p:nvSpPr>
            <p:cNvPr id="12" name="Rectangle 11"/>
            <p:cNvSpPr/>
            <p:nvPr/>
          </p:nvSpPr>
          <p:spPr>
            <a:xfrm>
              <a:off x="898826" y="793328"/>
              <a:ext cx="335571" cy="28670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900" dirty="0" smtClean="0"/>
                <a:t>C1</a:t>
              </a:r>
              <a:endParaRPr lang="en-US" sz="900" dirty="0"/>
            </a:p>
          </p:txBody>
        </p:sp>
        <p:sp>
          <p:nvSpPr>
            <p:cNvPr id="13" name="Rectangle 12"/>
            <p:cNvSpPr/>
            <p:nvPr/>
          </p:nvSpPr>
          <p:spPr>
            <a:xfrm>
              <a:off x="1669065" y="1551328"/>
              <a:ext cx="335571" cy="28670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900" dirty="0" smtClean="0"/>
                <a:t>C0</a:t>
              </a:r>
              <a:endParaRPr lang="en-US" sz="900" dirty="0"/>
            </a:p>
          </p:txBody>
        </p:sp>
      </p:grpSp>
    </p:spTree>
    <p:extLst>
      <p:ext uri="{BB962C8B-B14F-4D97-AF65-F5344CB8AC3E}">
        <p14:creationId xmlns:p14="http://schemas.microsoft.com/office/powerpoint/2010/main" val="141879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65125"/>
            <a:ext cx="11187112" cy="439479"/>
          </a:xfrm>
        </p:spPr>
        <p:txBody>
          <a:bodyPr/>
          <a:lstStyle/>
          <a:p>
            <a:r>
              <a:rPr lang="en-US" dirty="0">
                <a:solidFill>
                  <a:schemeClr val="accent1"/>
                </a:solidFill>
              </a:rPr>
              <a:t>Test results</a:t>
            </a:r>
          </a:p>
        </p:txBody>
      </p:sp>
      <p:sp>
        <p:nvSpPr>
          <p:cNvPr id="8" name="Content Placeholder 4"/>
          <p:cNvSpPr>
            <a:spLocks noGrp="1"/>
          </p:cNvSpPr>
          <p:nvPr>
            <p:ph idx="14"/>
          </p:nvPr>
        </p:nvSpPr>
        <p:spPr>
          <a:xfrm>
            <a:off x="422031" y="1635997"/>
            <a:ext cx="5572369" cy="1294771"/>
          </a:xfrm>
        </p:spPr>
        <p:txBody>
          <a:bodyPr vert="horz" lIns="0" tIns="0" rIns="0" bIns="0" rtlCol="0" anchor="t">
            <a:noAutofit/>
          </a:bodyPr>
          <a:lstStyle/>
          <a:p>
            <a:pPr hangingPunct="0"/>
            <a:r>
              <a:rPr lang="en-CA" dirty="0"/>
              <a:t>Setting 1</a:t>
            </a:r>
            <a:endParaRPr lang="en-CA" dirty="0" smtClean="0"/>
          </a:p>
          <a:p>
            <a:pPr marL="642366" lvl="0" indent="-342900" hangingPunct="0">
              <a:buClr>
                <a:schemeClr val="tx1">
                  <a:lumMod val="85000"/>
                  <a:lumOff val="15000"/>
                </a:schemeClr>
              </a:buCl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t>1 TMVP </a:t>
            </a:r>
            <a:r>
              <a:rPr lang="en-CA" sz="1600" dirty="0" smtClean="0"/>
              <a:t>selected </a:t>
            </a:r>
            <a:r>
              <a:rPr lang="en-CA" sz="1600" dirty="0"/>
              <a:t>out of </a:t>
            </a:r>
            <a:r>
              <a:rPr lang="en-CA" sz="1600" dirty="0" smtClean="0"/>
              <a:t>TMVPs from two pairs of positions, i.e., </a:t>
            </a:r>
            <a:r>
              <a:rPr lang="en-CA" sz="1600" dirty="0"/>
              <a:t>{TMVP0, TMVP1}</a:t>
            </a:r>
          </a:p>
          <a:p>
            <a:pPr marL="642366" lvl="0" indent="-342900" hangingPunct="0">
              <a:buClr>
                <a:schemeClr val="tx1">
                  <a:lumMod val="85000"/>
                  <a:lumOff val="15000"/>
                </a:schemeClr>
              </a:buCl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t>9 </a:t>
            </a:r>
            <a:r>
              <a:rPr lang="en-CA" sz="1600" dirty="0" smtClean="0"/>
              <a:t>NA-MVPs selected </a:t>
            </a:r>
            <a:r>
              <a:rPr lang="en-CA" sz="1600" dirty="0"/>
              <a:t>out of all NA-MVP candidates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282959018"/>
              </p:ext>
            </p:extLst>
          </p:nvPr>
        </p:nvGraphicFramePr>
        <p:xfrm>
          <a:off x="927772" y="4065404"/>
          <a:ext cx="4038600" cy="1948815"/>
        </p:xfrm>
        <a:graphic>
          <a:graphicData uri="http://schemas.openxmlformats.org/drawingml/2006/table">
            <a:tbl>
              <a:tblPr/>
              <a:tblGrid>
                <a:gridCol w="673100">
                  <a:extLst>
                    <a:ext uri="{9D8B030D-6E8A-4147-A177-3AD203B41FA5}">
                      <a16:colId xmlns:a16="http://schemas.microsoft.com/office/drawing/2014/main" val="2079018533"/>
                    </a:ext>
                  </a:extLst>
                </a:gridCol>
                <a:gridCol w="673100">
                  <a:extLst>
                    <a:ext uri="{9D8B030D-6E8A-4147-A177-3AD203B41FA5}">
                      <a16:colId xmlns:a16="http://schemas.microsoft.com/office/drawing/2014/main" val="1066527505"/>
                    </a:ext>
                  </a:extLst>
                </a:gridCol>
                <a:gridCol w="673100">
                  <a:extLst>
                    <a:ext uri="{9D8B030D-6E8A-4147-A177-3AD203B41FA5}">
                      <a16:colId xmlns:a16="http://schemas.microsoft.com/office/drawing/2014/main" val="3228415168"/>
                    </a:ext>
                  </a:extLst>
                </a:gridCol>
                <a:gridCol w="673100">
                  <a:extLst>
                    <a:ext uri="{9D8B030D-6E8A-4147-A177-3AD203B41FA5}">
                      <a16:colId xmlns:a16="http://schemas.microsoft.com/office/drawing/2014/main" val="44628275"/>
                    </a:ext>
                  </a:extLst>
                </a:gridCol>
                <a:gridCol w="673100">
                  <a:extLst>
                    <a:ext uri="{9D8B030D-6E8A-4147-A177-3AD203B41FA5}">
                      <a16:colId xmlns:a16="http://schemas.microsoft.com/office/drawing/2014/main" val="3463247154"/>
                    </a:ext>
                  </a:extLst>
                </a:gridCol>
                <a:gridCol w="673100">
                  <a:extLst>
                    <a:ext uri="{9D8B030D-6E8A-4147-A177-3AD203B41FA5}">
                      <a16:colId xmlns:a16="http://schemas.microsoft.com/office/drawing/2014/main" val="2376648925"/>
                    </a:ext>
                  </a:extLst>
                </a:gridCol>
              </a:tblGrid>
              <a:tr h="161925">
                <a:tc>
                  <a:txBody>
                    <a:bodyPr/>
                    <a:lstStyle/>
                    <a:p>
                      <a:pPr algn="ctr" fontAlgn="ctr"/>
                      <a:endParaRPr lang="en-US" sz="11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3978064"/>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Arial" panose="020B0604020202020204" pitchFamily="34" charset="0"/>
                        </a:rPr>
                        <a:t>Over ECM-2.0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35817366"/>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1989059"/>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-0.11%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-0.26%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18554921"/>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-0.20%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-0.21%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106%</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42297584"/>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-0.17%</a:t>
                      </a:r>
                    </a:p>
                  </a:txBody>
                  <a:tcPr marL="9525" marR="9525" marT="9525"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-0.22%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60513276"/>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-0.21%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-0.25%</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64536299"/>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4348993"/>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-0.18%</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4882539"/>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-0.11%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108%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97813377"/>
                  </a:ext>
                </a:extLst>
              </a:tr>
              <a:tr h="161925">
                <a:tc>
                  <a:txBody>
                    <a:bodyPr/>
                    <a:lstStyle/>
                    <a:p>
                      <a:pPr algn="ctr" fontAlgn="ctr"/>
                      <a:r>
                        <a:rPr lang="en-US" sz="11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0746979"/>
                  </a:ext>
                </a:extLst>
              </a:tr>
            </a:tbl>
          </a:graphicData>
        </a:graphic>
      </p:graphicFrame>
      <p:sp>
        <p:nvSpPr>
          <p:cNvPr id="12" name="Content Placeholder 4"/>
          <p:cNvSpPr txBox="1">
            <a:spLocks/>
          </p:cNvSpPr>
          <p:nvPr/>
        </p:nvSpPr>
        <p:spPr>
          <a:xfrm>
            <a:off x="6365631" y="1635996"/>
            <a:ext cx="5572369" cy="1294771"/>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hangingPunct="0"/>
            <a:r>
              <a:rPr lang="en-CA" dirty="0" smtClean="0"/>
              <a:t>Setting 2</a:t>
            </a:r>
          </a:p>
          <a:p>
            <a:pPr marL="642366" indent="-342900" hangingPunct="0">
              <a:buClr>
                <a:schemeClr val="tx1">
                  <a:lumMod val="85000"/>
                  <a:lumOff val="15000"/>
                </a:schemeClr>
              </a:buCl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smtClean="0"/>
              <a:t>1 TMVP selected out of TMVPs from two pairs of positions and different enabled reference lists, i.e., </a:t>
            </a:r>
            <a:r>
              <a:rPr lang="en-CA" sz="1600" dirty="0"/>
              <a:t>{TMVP0, …, TMVP6} </a:t>
            </a:r>
            <a:endParaRPr lang="en-CA" sz="1600" dirty="0" smtClean="0"/>
          </a:p>
          <a:p>
            <a:pPr marL="642366" indent="-342900" hangingPunct="0">
              <a:buClr>
                <a:schemeClr val="tx1">
                  <a:lumMod val="85000"/>
                  <a:lumOff val="15000"/>
                </a:schemeClr>
              </a:buCl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smtClean="0"/>
              <a:t>9 NA-MVPs selected out of all NA-MVP candidates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393284894"/>
              </p:ext>
            </p:extLst>
          </p:nvPr>
        </p:nvGraphicFramePr>
        <p:xfrm>
          <a:off x="6914357" y="4065404"/>
          <a:ext cx="4038600" cy="1948815"/>
        </p:xfrm>
        <a:graphic>
          <a:graphicData uri="http://schemas.openxmlformats.org/drawingml/2006/table">
            <a:tbl>
              <a:tblPr/>
              <a:tblGrid>
                <a:gridCol w="673100">
                  <a:extLst>
                    <a:ext uri="{9D8B030D-6E8A-4147-A177-3AD203B41FA5}">
                      <a16:colId xmlns:a16="http://schemas.microsoft.com/office/drawing/2014/main" val="3563671178"/>
                    </a:ext>
                  </a:extLst>
                </a:gridCol>
                <a:gridCol w="673100">
                  <a:extLst>
                    <a:ext uri="{9D8B030D-6E8A-4147-A177-3AD203B41FA5}">
                      <a16:colId xmlns:a16="http://schemas.microsoft.com/office/drawing/2014/main" val="141878350"/>
                    </a:ext>
                  </a:extLst>
                </a:gridCol>
                <a:gridCol w="673100">
                  <a:extLst>
                    <a:ext uri="{9D8B030D-6E8A-4147-A177-3AD203B41FA5}">
                      <a16:colId xmlns:a16="http://schemas.microsoft.com/office/drawing/2014/main" val="3383874967"/>
                    </a:ext>
                  </a:extLst>
                </a:gridCol>
                <a:gridCol w="673100">
                  <a:extLst>
                    <a:ext uri="{9D8B030D-6E8A-4147-A177-3AD203B41FA5}">
                      <a16:colId xmlns:a16="http://schemas.microsoft.com/office/drawing/2014/main" val="1038667468"/>
                    </a:ext>
                  </a:extLst>
                </a:gridCol>
                <a:gridCol w="673100">
                  <a:extLst>
                    <a:ext uri="{9D8B030D-6E8A-4147-A177-3AD203B41FA5}">
                      <a16:colId xmlns:a16="http://schemas.microsoft.com/office/drawing/2014/main" val="3453225595"/>
                    </a:ext>
                  </a:extLst>
                </a:gridCol>
                <a:gridCol w="673100">
                  <a:extLst>
                    <a:ext uri="{9D8B030D-6E8A-4147-A177-3AD203B41FA5}">
                      <a16:colId xmlns:a16="http://schemas.microsoft.com/office/drawing/2014/main" val="3986124215"/>
                    </a:ext>
                  </a:extLst>
                </a:gridCol>
              </a:tblGrid>
              <a:tr h="161925">
                <a:tc>
                  <a:txBody>
                    <a:bodyPr/>
                    <a:lstStyle/>
                    <a:p>
                      <a:pPr algn="ctr" fontAlgn="ctr"/>
                      <a:endParaRPr lang="en-US" sz="11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7351563"/>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Arial" panose="020B0604020202020204" pitchFamily="34" charset="0"/>
                        </a:rPr>
                        <a:t>Over ECM-2.0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4655214"/>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3626974"/>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#NUM!</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#NUM!</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022657263"/>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#NUM!</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#NUM!</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87201107"/>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#NUM!</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#NUM!</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72964717"/>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-0.29%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19204692"/>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6765354"/>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#NUM!</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#NUM!</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9016147"/>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-0.23%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-0.27%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110%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34405977"/>
                  </a:ext>
                </a:extLst>
              </a:tr>
              <a:tr h="161925">
                <a:tc>
                  <a:txBody>
                    <a:bodyPr/>
                    <a:lstStyle/>
                    <a:p>
                      <a:pPr algn="ctr" fontAlgn="ctr"/>
                      <a:r>
                        <a:rPr lang="en-US" sz="11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-0.22%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-0.26%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-0.32%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6428940"/>
                  </a:ext>
                </a:extLst>
              </a:tr>
            </a:tbl>
          </a:graphicData>
        </a:graphic>
      </p:graphicFrame>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65125"/>
            <a:ext cx="11187112" cy="439479"/>
          </a:xfrm>
        </p:spPr>
        <p:txBody>
          <a:bodyPr/>
          <a:lstStyle/>
          <a:p>
            <a:r>
              <a:rPr lang="en-US" dirty="0">
                <a:solidFill>
                  <a:schemeClr val="accent1"/>
                </a:solidFill>
              </a:rPr>
              <a:t>Test results</a:t>
            </a:r>
          </a:p>
        </p:txBody>
      </p:sp>
      <p:sp>
        <p:nvSpPr>
          <p:cNvPr id="8" name="Content Placeholder 4"/>
          <p:cNvSpPr>
            <a:spLocks noGrp="1"/>
          </p:cNvSpPr>
          <p:nvPr>
            <p:ph idx="14"/>
          </p:nvPr>
        </p:nvSpPr>
        <p:spPr>
          <a:xfrm>
            <a:off x="422031" y="1635997"/>
            <a:ext cx="5572369" cy="1294771"/>
          </a:xfrm>
        </p:spPr>
        <p:txBody>
          <a:bodyPr vert="horz" lIns="0" tIns="0" rIns="0" bIns="0" rtlCol="0" anchor="t">
            <a:noAutofit/>
          </a:bodyPr>
          <a:lstStyle/>
          <a:p>
            <a:pPr hangingPunct="0"/>
            <a:r>
              <a:rPr lang="en-CA" dirty="0" smtClean="0"/>
              <a:t>Setting 1</a:t>
            </a:r>
          </a:p>
          <a:p>
            <a:pPr marL="642366" lvl="0" indent="-342900" hangingPunct="0">
              <a:buClr>
                <a:schemeClr val="tx1">
                  <a:lumMod val="85000"/>
                  <a:lumOff val="15000"/>
                </a:schemeClr>
              </a:buCl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smtClean="0"/>
              <a:t>1 TMVP selected out of </a:t>
            </a:r>
            <a:r>
              <a:rPr lang="en-CA" sz="1600" dirty="0"/>
              <a:t>TMVPs from two pairs of positions, i.e., {TMVP0, TMVP1}</a:t>
            </a:r>
            <a:endParaRPr lang="en-CA" sz="1600" dirty="0" smtClean="0"/>
          </a:p>
          <a:p>
            <a:pPr marL="642366" lvl="0" indent="-342900" hangingPunct="0">
              <a:buClr>
                <a:schemeClr val="tx1">
                  <a:lumMod val="85000"/>
                  <a:lumOff val="15000"/>
                </a:schemeClr>
              </a:buCl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smtClean="0"/>
              <a:t>9 NA-MVP selected out of all NA-MVP candidates</a:t>
            </a:r>
            <a:endParaRPr lang="en-US" dirty="0"/>
          </a:p>
        </p:txBody>
      </p:sp>
      <p:sp>
        <p:nvSpPr>
          <p:cNvPr id="12" name="Content Placeholder 4"/>
          <p:cNvSpPr txBox="1">
            <a:spLocks/>
          </p:cNvSpPr>
          <p:nvPr/>
        </p:nvSpPr>
        <p:spPr>
          <a:xfrm>
            <a:off x="6365631" y="1635996"/>
            <a:ext cx="5572369" cy="1294771"/>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hangingPunct="0"/>
            <a:r>
              <a:rPr lang="en-CA" dirty="0" smtClean="0"/>
              <a:t>Setting 2</a:t>
            </a:r>
          </a:p>
          <a:p>
            <a:pPr marL="642366" indent="-342900" hangingPunct="0">
              <a:buClr>
                <a:schemeClr val="tx1">
                  <a:lumMod val="85000"/>
                  <a:lumOff val="15000"/>
                </a:schemeClr>
              </a:buCl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smtClean="0"/>
              <a:t>1 TMVP selected out of </a:t>
            </a:r>
            <a:r>
              <a:rPr lang="en-CA" sz="1600" dirty="0"/>
              <a:t>TMVPs from two pairs of positions and different enabled reference lists, i.e., {TMVP0, …, TMVP6}</a:t>
            </a:r>
            <a:endParaRPr lang="en-CA" sz="1600" dirty="0" smtClean="0"/>
          </a:p>
          <a:p>
            <a:pPr marL="642366" indent="-342900" hangingPunct="0">
              <a:buClr>
                <a:schemeClr val="tx1">
                  <a:lumMod val="85000"/>
                  <a:lumOff val="15000"/>
                </a:schemeClr>
              </a:buCl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smtClean="0"/>
              <a:t>9 NA-MVP selected out of all NA-MVP candidates</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451181243"/>
              </p:ext>
            </p:extLst>
          </p:nvPr>
        </p:nvGraphicFramePr>
        <p:xfrm>
          <a:off x="1154417" y="4046713"/>
          <a:ext cx="4038600" cy="1948815"/>
        </p:xfrm>
        <a:graphic>
          <a:graphicData uri="http://schemas.openxmlformats.org/drawingml/2006/table">
            <a:tbl>
              <a:tblPr/>
              <a:tblGrid>
                <a:gridCol w="673100">
                  <a:extLst>
                    <a:ext uri="{9D8B030D-6E8A-4147-A177-3AD203B41FA5}">
                      <a16:colId xmlns:a16="http://schemas.microsoft.com/office/drawing/2014/main" val="2591828485"/>
                    </a:ext>
                  </a:extLst>
                </a:gridCol>
                <a:gridCol w="673100">
                  <a:extLst>
                    <a:ext uri="{9D8B030D-6E8A-4147-A177-3AD203B41FA5}">
                      <a16:colId xmlns:a16="http://schemas.microsoft.com/office/drawing/2014/main" val="829399159"/>
                    </a:ext>
                  </a:extLst>
                </a:gridCol>
                <a:gridCol w="673100">
                  <a:extLst>
                    <a:ext uri="{9D8B030D-6E8A-4147-A177-3AD203B41FA5}">
                      <a16:colId xmlns:a16="http://schemas.microsoft.com/office/drawing/2014/main" val="1376268545"/>
                    </a:ext>
                  </a:extLst>
                </a:gridCol>
                <a:gridCol w="673100">
                  <a:extLst>
                    <a:ext uri="{9D8B030D-6E8A-4147-A177-3AD203B41FA5}">
                      <a16:colId xmlns:a16="http://schemas.microsoft.com/office/drawing/2014/main" val="1356900600"/>
                    </a:ext>
                  </a:extLst>
                </a:gridCol>
                <a:gridCol w="673100">
                  <a:extLst>
                    <a:ext uri="{9D8B030D-6E8A-4147-A177-3AD203B41FA5}">
                      <a16:colId xmlns:a16="http://schemas.microsoft.com/office/drawing/2014/main" val="3942597068"/>
                    </a:ext>
                  </a:extLst>
                </a:gridCol>
                <a:gridCol w="673100">
                  <a:extLst>
                    <a:ext uri="{9D8B030D-6E8A-4147-A177-3AD203B41FA5}">
                      <a16:colId xmlns:a16="http://schemas.microsoft.com/office/drawing/2014/main" val="1029533415"/>
                    </a:ext>
                  </a:extLst>
                </a:gridCol>
              </a:tblGrid>
              <a:tr h="161925">
                <a:tc>
                  <a:txBody>
                    <a:bodyPr/>
                    <a:lstStyle/>
                    <a:p>
                      <a:pPr algn="ctr" fontAlgn="ctr"/>
                      <a:endParaRPr lang="en-US" sz="11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Arial" panose="020B0604020202020204" pitchFamily="34" charset="0"/>
                        </a:rPr>
                        <a:t>Low delay B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93494090"/>
                  </a:ext>
                </a:extLst>
              </a:tr>
              <a:tr h="161925">
                <a:tc>
                  <a:txBody>
                    <a:bodyPr/>
                    <a:lstStyle/>
                    <a:p>
                      <a:pPr algn="ctr" fontAlgn="ctr"/>
                      <a:endParaRPr lang="en-US" sz="11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ECM-2.0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78620995"/>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4377398"/>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02960419"/>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93768247"/>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0.31%</a:t>
                      </a: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118%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17533428"/>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-0.28%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-0.35%</a:t>
                      </a:r>
                    </a:p>
                  </a:txBody>
                  <a:tcPr marL="9525" marR="9525" marT="9525"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115%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53439687"/>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-0.63%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-1.26%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111%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6002735"/>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-0.36%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115%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8793443"/>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0.10%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119%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19174832"/>
                  </a:ext>
                </a:extLst>
              </a:tr>
              <a:tr h="161925">
                <a:tc>
                  <a:txBody>
                    <a:bodyPr/>
                    <a:lstStyle/>
                    <a:p>
                      <a:pPr algn="ctr" fontAlgn="ctr"/>
                      <a:r>
                        <a:rPr lang="en-US" sz="11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-0.27%</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-0.29%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0.33%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7344067"/>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4266726814"/>
              </p:ext>
            </p:extLst>
          </p:nvPr>
        </p:nvGraphicFramePr>
        <p:xfrm>
          <a:off x="7031587" y="4046713"/>
          <a:ext cx="4038600" cy="1948815"/>
        </p:xfrm>
        <a:graphic>
          <a:graphicData uri="http://schemas.openxmlformats.org/drawingml/2006/table">
            <a:tbl>
              <a:tblPr/>
              <a:tblGrid>
                <a:gridCol w="673100">
                  <a:extLst>
                    <a:ext uri="{9D8B030D-6E8A-4147-A177-3AD203B41FA5}">
                      <a16:colId xmlns:a16="http://schemas.microsoft.com/office/drawing/2014/main" val="1444505497"/>
                    </a:ext>
                  </a:extLst>
                </a:gridCol>
                <a:gridCol w="673100">
                  <a:extLst>
                    <a:ext uri="{9D8B030D-6E8A-4147-A177-3AD203B41FA5}">
                      <a16:colId xmlns:a16="http://schemas.microsoft.com/office/drawing/2014/main" val="2322351433"/>
                    </a:ext>
                  </a:extLst>
                </a:gridCol>
                <a:gridCol w="673100">
                  <a:extLst>
                    <a:ext uri="{9D8B030D-6E8A-4147-A177-3AD203B41FA5}">
                      <a16:colId xmlns:a16="http://schemas.microsoft.com/office/drawing/2014/main" val="1784615212"/>
                    </a:ext>
                  </a:extLst>
                </a:gridCol>
                <a:gridCol w="673100">
                  <a:extLst>
                    <a:ext uri="{9D8B030D-6E8A-4147-A177-3AD203B41FA5}">
                      <a16:colId xmlns:a16="http://schemas.microsoft.com/office/drawing/2014/main" val="1689715283"/>
                    </a:ext>
                  </a:extLst>
                </a:gridCol>
                <a:gridCol w="673100">
                  <a:extLst>
                    <a:ext uri="{9D8B030D-6E8A-4147-A177-3AD203B41FA5}">
                      <a16:colId xmlns:a16="http://schemas.microsoft.com/office/drawing/2014/main" val="3559679560"/>
                    </a:ext>
                  </a:extLst>
                </a:gridCol>
                <a:gridCol w="673100">
                  <a:extLst>
                    <a:ext uri="{9D8B030D-6E8A-4147-A177-3AD203B41FA5}">
                      <a16:colId xmlns:a16="http://schemas.microsoft.com/office/drawing/2014/main" val="3668905672"/>
                    </a:ext>
                  </a:extLst>
                </a:gridCol>
              </a:tblGrid>
              <a:tr h="161925">
                <a:tc>
                  <a:txBody>
                    <a:bodyPr/>
                    <a:lstStyle/>
                    <a:p>
                      <a:pPr algn="ctr" fontAlgn="ctr"/>
                      <a:endParaRPr lang="en-US" sz="11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Low delay B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43675544"/>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Arial" panose="020B0604020202020204" pitchFamily="34" charset="0"/>
                        </a:rPr>
                        <a:t>Over ECM-2.0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60554304"/>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324951"/>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72429923"/>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53826292"/>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#NUM!</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#NUM!</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18125137"/>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-0.20%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-0.19%</a:t>
                      </a:r>
                    </a:p>
                  </a:txBody>
                  <a:tcPr marL="9525" marR="9525" marT="9525"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118%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03346316"/>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-0.43%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110%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9878192"/>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#NUM!</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#NUM!</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1455435"/>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-0.54%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121%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64306621"/>
                  </a:ext>
                </a:extLst>
              </a:tr>
              <a:tr h="161925">
                <a:tc>
                  <a:txBody>
                    <a:bodyPr/>
                    <a:lstStyle/>
                    <a:p>
                      <a:pPr algn="ctr" fontAlgn="ctr"/>
                      <a:r>
                        <a:rPr lang="en-US" sz="11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#VALUE!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#NUM!</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#NUM!</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1040355"/>
                  </a:ext>
                </a:extLst>
              </a:tr>
            </a:tbl>
          </a:graphicData>
        </a:graphic>
      </p:graphicFrame>
    </p:spTree>
    <p:extLst>
      <p:ext uri="{BB962C8B-B14F-4D97-AF65-F5344CB8AC3E}">
        <p14:creationId xmlns:p14="http://schemas.microsoft.com/office/powerpoint/2010/main" val="2684659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9CB3369-829B-4A78-B8A1-1016D068BF4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FA71D21-F9D6-49FE-A6FD-837C99BE0B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82</TotalTime>
  <Words>908</Words>
  <Application>Microsoft Office PowerPoint</Application>
  <PresentationFormat>Widescreen</PresentationFormat>
  <Paragraphs>273</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Century Gothic</vt:lpstr>
      <vt:lpstr>Microsoft Sans Serif</vt:lpstr>
      <vt:lpstr>Qualcomm Executive External</vt:lpstr>
      <vt:lpstr>JVET-X0133: EE2-related: MV candidate type-based ARMC</vt:lpstr>
      <vt:lpstr>Introduction</vt:lpstr>
      <vt:lpstr>MV candidate type-based ARMC</vt:lpstr>
      <vt:lpstr>Test results</vt:lpstr>
      <vt:lpstr>PowerPoint Presentation</vt:lpstr>
      <vt:lpstr>Test results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Yao-Jen Chang</cp:lastModifiedBy>
  <cp:revision>14</cp:revision>
  <dcterms:created xsi:type="dcterms:W3CDTF">2020-07-21T14:31:43Z</dcterms:created>
  <dcterms:modified xsi:type="dcterms:W3CDTF">2021-10-07T17:02:14Z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