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1" r:id="rId2"/>
    <p:sldId id="312" r:id="rId3"/>
    <p:sldId id="327" r:id="rId4"/>
    <p:sldId id="331" r:id="rId5"/>
    <p:sldId id="325" r:id="rId6"/>
    <p:sldId id="326" r:id="rId7"/>
    <p:sldId id="289" r:id="rId8"/>
  </p:sldIdLst>
  <p:sldSz cx="12192000" cy="685800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40"/>
    <a:srgbClr val="CDA0FA"/>
    <a:srgbClr val="CCFFCC"/>
    <a:srgbClr val="FFCCFF"/>
    <a:srgbClr val="40912D"/>
    <a:srgbClr val="E4C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239256-BD43-4746-BCE3-E4D0FAE21371}" v="133" dt="2020-11-04T01:52:48.3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20" autoAdjust="0"/>
    <p:restoredTop sz="89504" autoAdjust="0"/>
  </p:normalViewPr>
  <p:slideViewPr>
    <p:cSldViewPr snapToGrid="0" showGuides="1">
      <p:cViewPr varScale="1">
        <p:scale>
          <a:sx n="102" d="100"/>
          <a:sy n="102" d="100"/>
        </p:scale>
        <p:origin x="1206" y="10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7439E-856A-406B-A5BF-0EB570DE0A9A}" type="datetimeFigureOut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14806A-AD75-4CF7-AC0A-2BDC8ED3C6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7439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68EAA1-BB30-4724-B131-F67B0F3BB224}" type="datetimeFigureOut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73995-45CA-410F-BAFD-843B6371D0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71688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8650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07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0595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942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71604E-25E6-4656-B63A-7041C395C207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0708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791560-014D-4A22-844A-3304938A6C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0E9E22-9A32-4199-A3B6-BC2EF67E5A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9B2B474-F59F-41C6-AE5D-35FE64705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962B2-AA97-4D3F-8BD9-A2A6F3BCC475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E7F1F6-D331-45E1-ABA7-675D35FCA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EF3B8E-8191-447D-90BA-5BE450A1F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00529D7C-B720-4DFB-A1ED-436FF7B07F82}"/>
              </a:ext>
            </a:extLst>
          </p:cNvPr>
          <p:cNvCxnSpPr/>
          <p:nvPr userDrawn="1"/>
        </p:nvCxnSpPr>
        <p:spPr>
          <a:xfrm>
            <a:off x="2110901" y="3551460"/>
            <a:ext cx="7970198" cy="0"/>
          </a:xfrm>
          <a:prstGeom prst="line">
            <a:avLst/>
          </a:prstGeom>
          <a:ln w="28575">
            <a:solidFill>
              <a:srgbClr val="006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621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6991B4-BD8D-4A14-8CCD-2948B2FA7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8871981-21EE-4395-A01D-3EC638087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51F2D66-944B-4ACF-B7FF-31F2A017E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4FA4-8CD5-4221-8D2A-A80B6C61D64B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013C8CB-F331-428A-A200-AF3972BE5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EAC6AC-9E26-4CF7-BA6F-DC9800D4B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0524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8E78093-7B90-48AB-8B0B-2ABB42C574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D32EF28-22CE-47CF-8985-818444E3FE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D9850F-B920-4C5E-8B4A-1F748896F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DC7B-2A5C-490D-B0E2-BC6F8DFBCB5A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FB1100A-F460-4E7A-AA1E-105051BC4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92293C8-6ED0-4728-9EB7-91F7A35BC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6042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3A893B-9BA6-4EA9-833F-925E7B485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48000" cy="70091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BC18D50-18BD-4596-9075-0D8564ABC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9082"/>
            <a:ext cx="10515600" cy="5052087"/>
          </a:xfrm>
        </p:spPr>
        <p:txBody>
          <a:bodyPr/>
          <a:lstStyle>
            <a:lvl1pPr>
              <a:buClr>
                <a:srgbClr val="006640"/>
              </a:buClr>
              <a:defRPr/>
            </a:lvl1pPr>
            <a:lvl2pPr>
              <a:buClr>
                <a:srgbClr val="006640"/>
              </a:buClr>
              <a:defRPr/>
            </a:lvl2pPr>
            <a:lvl3pPr>
              <a:buClr>
                <a:srgbClr val="006640"/>
              </a:buClr>
              <a:defRPr/>
            </a:lvl3pPr>
            <a:lvl4pPr>
              <a:buClr>
                <a:srgbClr val="006640"/>
              </a:buClr>
              <a:defRPr/>
            </a:lvl4pPr>
            <a:lvl5pPr>
              <a:buClr>
                <a:srgbClr val="006640"/>
              </a:buClr>
              <a:defRPr/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FA1093-0A11-4DE5-83E1-7CD8D95D7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A18E2-432C-4480-B76E-CE27A5A6F66B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166B45E-D50E-4667-87C1-9C4B33EEE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A6319C3-E898-4074-915F-983FA0378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7552" y="6356350"/>
            <a:ext cx="2743200" cy="365125"/>
          </a:xfrm>
        </p:spPr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00529D7C-B720-4DFB-A1ED-436FF7B07F82}"/>
              </a:ext>
            </a:extLst>
          </p:cNvPr>
          <p:cNvCxnSpPr/>
          <p:nvPr userDrawn="1"/>
        </p:nvCxnSpPr>
        <p:spPr>
          <a:xfrm>
            <a:off x="156000" y="1079176"/>
            <a:ext cx="11880000" cy="0"/>
          </a:xfrm>
          <a:prstGeom prst="line">
            <a:avLst/>
          </a:prstGeom>
          <a:ln w="28575">
            <a:solidFill>
              <a:srgbClr val="0066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250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D3A947-A705-4CC8-987A-FEE713811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38793A-D9EE-4B2C-84EC-F37729BA6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3501ABE-D2BA-4365-AA9E-31609AE41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B585F-E080-4B11-9F63-D2B3665BCD45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55E384-3D15-4604-94D6-ACF354FD7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84F7278-36AA-4BAD-A3C2-C9FD8512F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368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56E338-8F76-47B6-950E-8BDD3C6D1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903B607-CE62-4A94-B70D-1146920919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E91A1FA-6FFD-400F-86DF-320518809E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71FB339-732D-4466-B752-F8528CDE7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42B2B-A484-4701-A64C-813F0F13CC96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9C9ECD6-B4F1-4349-A4F3-B4A6F1518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F7B3E0F-D2BE-4DC7-80C6-1A34392A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26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0C775B-2403-4AB7-8001-A9DD3B7CA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D13F11E-8469-4FED-A243-6F0A51A1E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A56E4A9-A31D-481C-BDD2-A9A40D690E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83393C8-D4B8-483E-A03E-1C7BE4E9D5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A07EF2-79AB-4548-90A0-FA3D6C23B3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36D9CDA-3C9E-44DD-BA43-35C70F08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1239D-DB94-4EEB-A0AB-4B42AFDC8D76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A616682-A4EC-4BFA-A021-F73ECD19A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D430B36-3F5C-4959-BC06-32CCD8F8B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924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C9FC0E-8658-4A75-8219-4F6EA265E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5E4C2E5-7DFE-4CE9-A60A-791B344ED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D81E-77D4-4125-915F-73AE7D56DBA0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7D8567B-6226-4E9C-AAE8-AE2D24212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9E6CC8C-BA6F-415F-B9CB-63D04C954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8058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0DDB06D-937D-46F8-84F8-383C9A2BB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D5C2-3F2D-4724-A3CC-41761C5CADA7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B45E6B0-AA07-4FAD-AE4D-E1EF62B94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571773-44D8-40E1-91D5-2C4EF861B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6029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694B4E-151C-4FC1-9212-BDBD6CCF7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4099D2C-5534-48E0-84E5-D01B3AEB8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36F06CA-CFC9-41BF-B450-6C8E16695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69E0F92-948A-498F-BA71-E982CCA1F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6865B-7A73-49A2-AD3D-9E7A205BCDDC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9F2D69D-ABCB-4049-9B36-8C91846E5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53CA7EE-7AC4-4CBF-94FD-515CE48AE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1909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FE7585-E1D8-4DC1-BBE9-6E7566B51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2ED3630-7961-4D06-9CC6-8C6C497B24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BE7EAD6-CFA6-4A02-823D-2A2BEA4D3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AC5FF2D-5336-401D-A4DD-390EDFEDE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AEC8B-8E60-482E-BBB7-D6C3AC78CCB3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22ACF13-F6C9-45E5-A03B-10AF443F5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/>
              <a:t>ICP Lab</a:t>
            </a: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86EBD0-4C1D-4334-BE06-2A811CC58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2696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48C564C-685E-492E-997D-FA87B3F14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0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110B8AF-BA32-4EB2-A949-D1D85BAE4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98685"/>
            <a:ext cx="10515600" cy="5052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6299B5-3BAC-43D8-9CE5-CC60E7305E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0B22D-2666-4330-AEBD-D18C84FF7229}" type="datetime1">
              <a:rPr lang="ko-KR" altLang="en-US" smtClean="0"/>
              <a:t>2021-10-11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42781F-8B4B-4791-AA91-961A3E8DD7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ICP Lab</a:t>
            </a:r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B77D64-18D6-4EEC-AD4A-76ED322A39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7801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1196208-34A2-4FEB-8B3A-517D914A26D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6303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Clr>
          <a:srgbClr val="00664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Clr>
          <a:srgbClr val="006640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Clr>
          <a:srgbClr val="00664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Clr>
          <a:srgbClr val="00664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Clr>
          <a:srgbClr val="006640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1C1467-DAAE-4F70-962D-868AAEABC8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84655"/>
            <a:ext cx="9144000" cy="2387600"/>
          </a:xfrm>
        </p:spPr>
        <p:txBody>
          <a:bodyPr>
            <a:normAutofit/>
          </a:bodyPr>
          <a:lstStyle/>
          <a:p>
            <a:b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</a:b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AHG11: Convolutional Neural Network-based Low Complexity Super Resolution</a:t>
            </a:r>
            <a:endParaRPr lang="ko-KR" altLang="en-US" sz="5000" b="1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6EE4F99-F6F4-4EA8-8387-32BF9690D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84844"/>
            <a:ext cx="9144000" cy="1655762"/>
          </a:xfr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Eun Yeo*, Jewon Kang*</a:t>
            </a:r>
          </a:p>
          <a:p>
            <a:pPr marL="0" marR="0" lvl="0" indent="0" algn="r" defTabSz="914400" rtl="0" eaLnBrk="1" fontAlgn="auto" latin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Dongcheol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Kim**, </a:t>
            </a:r>
            <a:r>
              <a:rPr kumimoji="0" lang="en-US" altLang="ko-K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Kyungyong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Kim**, Ju-Hyung (John) Son**, Jin Sam Kwak**</a:t>
            </a:r>
          </a:p>
          <a:p>
            <a:pPr marL="0" marR="0" lvl="0" indent="0" algn="r" defTabSz="914400" rtl="0" eaLnBrk="1" fontAlgn="auto" latin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Ewha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W. University*, WILUS Inc.**</a:t>
            </a:r>
            <a:endParaRPr kumimoji="0" lang="ko-KR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r"/>
            <a:endParaRPr lang="ko-KR" altLang="en-US" sz="2000" dirty="0"/>
          </a:p>
        </p:txBody>
      </p:sp>
      <p:pic>
        <p:nvPicPr>
          <p:cNvPr id="4" name="그림 20">
            <a:extLst>
              <a:ext uri="{FF2B5EF4-FFF2-40B4-BE49-F238E27FC236}">
                <a16:creationId xmlns:a16="http://schemas.microsoft.com/office/drawing/2014/main" id="{14691027-3409-46A8-BA01-30CCFDFF0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421436"/>
            <a:ext cx="1254125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Canvas Logo">
            <a:extLst>
              <a:ext uri="{FF2B5EF4-FFF2-40B4-BE49-F238E27FC236}">
                <a16:creationId xmlns:a16="http://schemas.microsoft.com/office/drawing/2014/main" id="{42AE8F0B-4164-4A0C-B737-8238F4E82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673" y="6178911"/>
            <a:ext cx="139355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44B5E94-D541-48EE-AF12-1784ED10875D}"/>
              </a:ext>
            </a:extLst>
          </p:cNvPr>
          <p:cNvSpPr txBox="1"/>
          <p:nvPr/>
        </p:nvSpPr>
        <p:spPr>
          <a:xfrm>
            <a:off x="10067037" y="203825"/>
            <a:ext cx="19803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rgbClr val="006640"/>
                </a:solidFill>
                <a:effectLst/>
                <a:uLnTx/>
                <a:uFillTx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JVET-X0113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63941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I. Introduction</a:t>
            </a:r>
            <a:endParaRPr lang="ko-KR" altLang="en-US" dirty="0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1821B73A-A17D-4607-A4A2-DED4985CD708}"/>
              </a:ext>
            </a:extLst>
          </p:cNvPr>
          <p:cNvSpPr txBox="1">
            <a:spLocks/>
          </p:cNvSpPr>
          <p:nvPr/>
        </p:nvSpPr>
        <p:spPr>
          <a:xfrm>
            <a:off x="838200" y="1268084"/>
            <a:ext cx="10256950" cy="52851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15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marR="0" lvl="0" indent="-342900" algn="l" defTabSz="914400" rtl="0" eaLnBrk="1" fontAlgn="auto" latinLnBrk="1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>
                <a:srgbClr val="00664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Motivation</a:t>
            </a:r>
          </a:p>
          <a:p>
            <a:pPr marL="342900" marR="0" lvl="0" indent="-34290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buFontTx/>
              <a:buChar char="-"/>
              <a:tabLst/>
              <a:defRPr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using RPR in VTM software, down-sampling the input video sequences have extremely reduced bitstream size.</a:t>
            </a:r>
          </a:p>
          <a:p>
            <a:pPr marL="342900" marR="0" lvl="0" indent="-34290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buFontTx/>
              <a:buChar char="-"/>
              <a:tabLst/>
              <a:defRPr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reconstruct the down-sampled videos into the original resolution, NN-based SR can be used instead of RPR up-sampling filter.</a:t>
            </a:r>
          </a:p>
          <a:p>
            <a:pPr marL="342900" marR="0" lvl="0" indent="-34290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buFontTx/>
              <a:buChar char="-"/>
              <a:tabLst/>
              <a:defRPr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However, NN-based SR could lead to high computational complexity.</a:t>
            </a:r>
          </a:p>
          <a:p>
            <a:pPr marR="0" lvl="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tabLst/>
              <a:defRPr/>
            </a:pPr>
            <a:endParaRPr lang="en-US" altLang="ko-KR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5000"/>
              </a:lnSpc>
              <a:spcBef>
                <a:spcPts val="0"/>
              </a:spcBef>
              <a:buClr>
                <a:srgbClr val="006640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dirty="0">
                <a:solidFill>
                  <a:prstClr val="black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Proposal</a:t>
            </a:r>
          </a:p>
          <a:p>
            <a:pPr marL="342900" marR="0" lvl="0" indent="-342900" fontAlgn="auto">
              <a:lnSpc>
                <a:spcPct val="135000"/>
              </a:lnSpc>
              <a:spcAft>
                <a:spcPts val="0"/>
              </a:spcAft>
              <a:buClr>
                <a:srgbClr val="006640"/>
              </a:buClr>
              <a:buSzTx/>
              <a:buFontTx/>
              <a:buChar char="-"/>
              <a:tabLst/>
              <a:defRPr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solve this problem, using CNN based SR network, FSR-CNN [1] can greatly reduce the computational complexity.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89D00A6-1BCC-482A-8003-71C72895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4F8DFF-4CED-4CE8-8FC5-242583190AD9}"/>
              </a:ext>
            </a:extLst>
          </p:cNvPr>
          <p:cNvSpPr txBox="1"/>
          <p:nvPr/>
        </p:nvSpPr>
        <p:spPr>
          <a:xfrm>
            <a:off x="6755875" y="5516664"/>
            <a:ext cx="499468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[1] Dong, Chao, Chen Change Loy, and </a:t>
            </a:r>
            <a:r>
              <a:rPr lang="en-US" altLang="ko-KR" sz="14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Xiaoou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Tang. "Accelerating the super-resolution convolutional neural network." European Conference on Computer Vision (ECCV), 2016.</a:t>
            </a:r>
            <a:endParaRPr lang="ko-KR" altLang="ko-KR" sz="14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8946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II. Training Details</a:t>
            </a:r>
            <a:endParaRPr lang="ko-KR" altLang="en-US" dirty="0"/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1821B73A-A17D-4607-A4A2-DED4985CD708}"/>
              </a:ext>
            </a:extLst>
          </p:cNvPr>
          <p:cNvSpPr txBox="1">
            <a:spLocks/>
          </p:cNvSpPr>
          <p:nvPr/>
        </p:nvSpPr>
        <p:spPr>
          <a:xfrm>
            <a:off x="838200" y="1268084"/>
            <a:ext cx="10256950" cy="528511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1" hangingPunct="1">
              <a:lnSpc>
                <a:spcPct val="15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Clr>
                <a:srgbClr val="006640"/>
              </a:buClr>
              <a:buFont typeface="Arial" panose="020B0604020202020204" pitchFamily="34" charset="0"/>
              <a:buChar char="•"/>
            </a:pPr>
            <a:r>
              <a:rPr lang="en-US" altLang="ko-K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Dataset</a:t>
            </a:r>
          </a:p>
          <a:p>
            <a:pPr marL="342900" indent="-342900"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BVI-DVC[2] Seq. A (4K) dataset encoded and down-sampled with VTM 11.0 + RPR (QP 32).</a:t>
            </a:r>
          </a:p>
          <a:p>
            <a:pPr marL="342900" indent="-342900"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Randomly cropped into size of 64 x 64 for LR, 128 x 128 for HR (Patch size of 64) and 128 x 128 for LR, 256 x 256 for HR (Patch size of 128).</a:t>
            </a:r>
          </a:p>
          <a:p>
            <a:pPr marL="342900" indent="-342900">
              <a:buFontTx/>
              <a:buChar char="-"/>
            </a:pPr>
            <a:endParaRPr lang="en-US" altLang="ko-KR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 typeface="Arial" panose="020B0604020202020204" pitchFamily="34" charset="0"/>
              <a:buChar char="•"/>
            </a:pPr>
            <a:r>
              <a:rPr lang="en-US" altLang="ko-KR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 Details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Framework: </a:t>
            </a:r>
            <a:r>
              <a:rPr lang="en-US" altLang="ko-KR" sz="19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PyTorch</a:t>
            </a: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1.8.0 + cu111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Epochs: 500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Batch Size: 256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 Rate: 1e-3 for all except for the last layer (1e-4)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Loss: L1 Loss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9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Optimizer: Adam</a:t>
            </a:r>
          </a:p>
          <a:p>
            <a:endParaRPr lang="en-US" altLang="ko-KR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89D00A6-1BCC-482A-8003-71C72895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4D86A3-6262-433A-A52C-8278714233AA}"/>
              </a:ext>
            </a:extLst>
          </p:cNvPr>
          <p:cNvSpPr txBox="1"/>
          <p:nvPr/>
        </p:nvSpPr>
        <p:spPr>
          <a:xfrm>
            <a:off x="7000972" y="5833130"/>
            <a:ext cx="49946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[2] Di Ma, Fan Zhang and David Bull, “BVI-DVC: A Training Database for Deep Video Compression“, arXiv:2003.13552, 2020.</a:t>
            </a:r>
            <a:endParaRPr lang="ko-KR" altLang="ko-KR" sz="14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4432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III. CNN-Based SR Network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89D00A6-1BCC-482A-8003-71C72895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330FB8F6-D7AA-4B87-9887-DDC65CC194C7}"/>
              </a:ext>
            </a:extLst>
          </p:cNvPr>
          <p:cNvSpPr txBox="1">
            <a:spLocks/>
          </p:cNvSpPr>
          <p:nvPr/>
        </p:nvSpPr>
        <p:spPr>
          <a:xfrm>
            <a:off x="838200" y="1268084"/>
            <a:ext cx="10256950" cy="52851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15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Clr>
                <a:srgbClr val="006640"/>
              </a:buClr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CNN-Based SR Network</a:t>
            </a:r>
          </a:p>
          <a:p>
            <a:pPr marL="342900" indent="-342900"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FSR-CNN is used to reconstruct the down-sampled video into the original resolution.</a:t>
            </a:r>
          </a:p>
          <a:p>
            <a:pPr marL="342900" indent="-342900"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CNN layers (7 Conv. + 1 </a:t>
            </a:r>
            <a:r>
              <a:rPr lang="en-US" altLang="ko-KR" sz="18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DeConv</a:t>
            </a: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are used for SR so the complexity of the network is relatively low.</a:t>
            </a:r>
          </a:p>
          <a:p>
            <a:pPr>
              <a:buClr>
                <a:srgbClr val="006640"/>
              </a:buClr>
            </a:pPr>
            <a:endParaRPr lang="en-US" altLang="ko-KR" sz="1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6640"/>
              </a:buClr>
            </a:pPr>
            <a:endParaRPr lang="en-US" altLang="ko-KR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006640"/>
              </a:buClr>
            </a:pPr>
            <a:endParaRPr lang="en-US" altLang="ko-KR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Inference Details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Parameters (Each Model): 12,809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Number of Parameters (All Models): 12,809</a:t>
            </a:r>
          </a:p>
          <a:p>
            <a:pPr marL="342900" indent="-342900">
              <a:lnSpc>
                <a:spcPct val="160000"/>
              </a:lnSpc>
              <a:buClr>
                <a:srgbClr val="006640"/>
              </a:buClr>
              <a:buFontTx/>
              <a:buChar char="-"/>
            </a:pP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Multiply Accumulate (MAC): 19.812 </a:t>
            </a:r>
            <a:r>
              <a:rPr lang="en-US" altLang="ko-KR" sz="18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altLang="ko-KR" sz="18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/Pixel</a:t>
            </a:r>
            <a:endParaRPr lang="en-US" altLang="ko-KR" sz="12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85E1BBF5-0189-420C-A6D3-1CBB04CC7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879" y="2948746"/>
            <a:ext cx="4472242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20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IV. Experiment Results (Patch Size = 64)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C685469-F3C3-40EE-8986-8478E61A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5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FF84F5-540F-4A74-BCD3-CF96C22E4873}"/>
              </a:ext>
            </a:extLst>
          </p:cNvPr>
          <p:cNvSpPr txBox="1"/>
          <p:nvPr/>
        </p:nvSpPr>
        <p:spPr>
          <a:xfrm>
            <a:off x="971552" y="4556298"/>
            <a:ext cx="10095516" cy="612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For the anchor, QP 22, 27, 32, 37, 42 with VTM11.0+NNVC, for the proposed QP 22, 27, 32, 37, 42 with VTM 11.0 with RPR is used.</a:t>
            </a:r>
            <a:endParaRPr lang="en-US" altLang="ko-KR" sz="14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BD-Rate results are +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2.99</a:t>
            </a: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% and 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-0.47</a:t>
            </a: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% for RA and AI configurations respectively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  <a:endParaRPr lang="ko-KR" altLang="ko-KR" sz="14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AFB60022-3E0A-4E23-AAD3-EE1BD86A6F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750247"/>
              </p:ext>
            </p:extLst>
          </p:nvPr>
        </p:nvGraphicFramePr>
        <p:xfrm>
          <a:off x="971552" y="1409702"/>
          <a:ext cx="10248895" cy="2926080"/>
        </p:xfrm>
        <a:graphic>
          <a:graphicData uri="http://schemas.openxmlformats.org/drawingml/2006/table">
            <a:tbl>
              <a:tblPr/>
              <a:tblGrid>
                <a:gridCol w="619701">
                  <a:extLst>
                    <a:ext uri="{9D8B030D-6E8A-4147-A177-3AD203B41FA5}">
                      <a16:colId xmlns:a16="http://schemas.microsoft.com/office/drawing/2014/main" val="816912824"/>
                    </a:ext>
                  </a:extLst>
                </a:gridCol>
                <a:gridCol w="934318">
                  <a:extLst>
                    <a:ext uri="{9D8B030D-6E8A-4147-A177-3AD203B41FA5}">
                      <a16:colId xmlns:a16="http://schemas.microsoft.com/office/drawing/2014/main" val="586280406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678866328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898308907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2712372222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740114399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710312701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383986007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633413721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72931868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041419987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693200572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093192449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377840884"/>
                    </a:ext>
                  </a:extLst>
                </a:gridCol>
              </a:tblGrid>
              <a:tr h="219075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Table 1. Experiment result of NN based SR (Patch Size = 64)</a:t>
                      </a:r>
                    </a:p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196214"/>
                  </a:ext>
                </a:extLst>
              </a:tr>
              <a:tr h="219075">
                <a:tc grid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112077"/>
                  </a:ext>
                </a:extLst>
              </a:tr>
              <a:tr h="2095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Sequence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VTM11.0+NNVC, Anchor &amp; Proposed QP 22, 27, 32, 37, 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1936028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676254"/>
                  </a:ext>
                </a:extLst>
              </a:tr>
              <a:tr h="20955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8.27%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-6.34%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203716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3623756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Campfire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-8.24%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72.48%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22.52%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-19.46%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-20.08%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62.50%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4921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for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12.24%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-2.42%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36.65%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384399"/>
                  </a:ext>
                </a:extLst>
              </a:tr>
              <a:tr h="20955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CatRobot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13.18%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34.71%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50.85%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13.61%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23.77%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12.67%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814123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6.97%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-2.73%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368046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264.99%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91.59%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65.69%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16.39%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153.60%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67.28%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-17.13%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18.54%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649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for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51.67%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-4.73%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60.08%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34.88%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468013"/>
                  </a:ext>
                </a:extLst>
              </a:tr>
              <a:tr h="21907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(4K)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2.99%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63.75%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31.96%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-8.53%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14.76%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48.36%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-10.42%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686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5280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9E4084-D1AD-4440-B4E7-51F7621A1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IV. Experiment Results (Patch Size = 128)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C685469-F3C3-40EE-8986-8478E61A1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46FF8-EB1D-4E06-B38F-58F994C26F4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53ABF9-CDAE-465C-82B1-32E41AD9C604}"/>
              </a:ext>
            </a:extLst>
          </p:cNvPr>
          <p:cNvSpPr txBox="1"/>
          <p:nvPr/>
        </p:nvSpPr>
        <p:spPr>
          <a:xfrm>
            <a:off x="971552" y="4556298"/>
            <a:ext cx="10095516" cy="612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For the anchor, QP 22, 27, 32, 37, 42 with VTM11.0+NNVC, for the proposed QP 22, 27, 32, 37, 42 with VTM 11.0 with RPR is used.</a:t>
            </a:r>
            <a:endParaRPr lang="en-US" altLang="ko-KR" sz="1400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BD-Rate results are -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0.41</a:t>
            </a: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% and 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-3.91</a:t>
            </a:r>
            <a:r>
              <a:rPr lang="en-CA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% for RA and AI configurations respectively</a:t>
            </a:r>
            <a:r>
              <a:rPr lang="en-US" alt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  <a:endParaRPr lang="ko-KR" altLang="ko-KR" sz="1400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2605A83E-32E2-4DB3-BD53-0A8581F8A4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008021"/>
              </p:ext>
            </p:extLst>
          </p:nvPr>
        </p:nvGraphicFramePr>
        <p:xfrm>
          <a:off x="971552" y="1409696"/>
          <a:ext cx="10248895" cy="2926080"/>
        </p:xfrm>
        <a:graphic>
          <a:graphicData uri="http://schemas.openxmlformats.org/drawingml/2006/table">
            <a:tbl>
              <a:tblPr/>
              <a:tblGrid>
                <a:gridCol w="619701">
                  <a:extLst>
                    <a:ext uri="{9D8B030D-6E8A-4147-A177-3AD203B41FA5}">
                      <a16:colId xmlns:a16="http://schemas.microsoft.com/office/drawing/2014/main" val="2656107780"/>
                    </a:ext>
                  </a:extLst>
                </a:gridCol>
                <a:gridCol w="934318">
                  <a:extLst>
                    <a:ext uri="{9D8B030D-6E8A-4147-A177-3AD203B41FA5}">
                      <a16:colId xmlns:a16="http://schemas.microsoft.com/office/drawing/2014/main" val="3999000468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842649786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449232538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557608662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00602473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2208925896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895406060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1872335794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613803683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2296886777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3375202925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2032909204"/>
                    </a:ext>
                  </a:extLst>
                </a:gridCol>
                <a:gridCol w="724573">
                  <a:extLst>
                    <a:ext uri="{9D8B030D-6E8A-4147-A177-3AD203B41FA5}">
                      <a16:colId xmlns:a16="http://schemas.microsoft.com/office/drawing/2014/main" val="4222815762"/>
                    </a:ext>
                  </a:extLst>
                </a:gridCol>
              </a:tblGrid>
              <a:tr h="219075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Table 2. Experiment result of NN based SR (Patch Size =128)</a:t>
                      </a:r>
                    </a:p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64383"/>
                  </a:ext>
                </a:extLst>
              </a:tr>
              <a:tr h="219075">
                <a:tc gridSpan="2">
                  <a:txBody>
                    <a:bodyPr/>
                    <a:lstStyle/>
                    <a:p>
                      <a:pPr algn="ctr" fontAlgn="b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5534222"/>
                  </a:ext>
                </a:extLst>
              </a:tr>
              <a:tr h="2095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Sequence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VTM11.0+NNVC, Anchor &amp; Proposed QP 22, 27, 32, 37, 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46288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V-PSNR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msssim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069571"/>
                  </a:ext>
                </a:extLst>
              </a:tr>
              <a:tr h="20955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Tango2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-5.80%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-6.77%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1.68%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466054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FoodMarket4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-4.71%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2142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Campfire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65.16%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15.84%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-20.14%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17.16%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-5.72%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348.32%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53.07%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-15.62%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461442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for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-7.38%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22.21%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-4.82%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119.10%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13.79%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751321"/>
                  </a:ext>
                </a:extLst>
              </a:tr>
              <a:tr h="209550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CatRobot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7.85%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30.78%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44.40%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-2.62%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20.56%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-8.19%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80348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DaylightRoad2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20.27%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11.47%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-3.15%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5.07%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4.09%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-6.46%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966653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ParkRunning3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198.74%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68.55%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-14.30%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55.55%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11.83%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110.83%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47.29%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-18.16%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13.26%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343637"/>
                  </a:ext>
                </a:extLst>
              </a:tr>
              <a:tr h="2190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for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78.66%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41.48%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21.30%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44.51%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-10.93%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498226"/>
                  </a:ext>
                </a:extLst>
              </a:tr>
              <a:tr h="21907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(4K)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50.44%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-9.43%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12.33%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-3.91%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81.81%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19.74%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13.69%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645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885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6B2732-F822-4A92-883B-D7211962B3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sz="8000" dirty="0"/>
              <a:t>Thank You</a:t>
            </a:r>
            <a:endParaRPr lang="ko-KR" altLang="en-US" sz="8000" dirty="0"/>
          </a:p>
        </p:txBody>
      </p:sp>
      <p:pic>
        <p:nvPicPr>
          <p:cNvPr id="3" name="그림 20">
            <a:extLst>
              <a:ext uri="{FF2B5EF4-FFF2-40B4-BE49-F238E27FC236}">
                <a16:creationId xmlns:a16="http://schemas.microsoft.com/office/drawing/2014/main" id="{31F9B774-75BB-4A1A-949C-DD59994C0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421436"/>
            <a:ext cx="1254125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anvas Logo">
            <a:extLst>
              <a:ext uri="{FF2B5EF4-FFF2-40B4-BE49-F238E27FC236}">
                <a16:creationId xmlns:a16="http://schemas.microsoft.com/office/drawing/2014/main" id="{74FD5D5C-B76A-4ABE-864D-CB44A02EB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4673" y="6178911"/>
            <a:ext cx="139355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526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6400</TotalTime>
  <Words>1175</Words>
  <Application>Microsoft Office PowerPoint</Application>
  <PresentationFormat>와이드스크린</PresentationFormat>
  <Paragraphs>329</Paragraphs>
  <Slides>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Arial</vt:lpstr>
      <vt:lpstr>Times New Roman</vt:lpstr>
      <vt:lpstr>Office 테마</vt:lpstr>
      <vt:lpstr> AHG11: Convolutional Neural Network-based Low Complexity Super Resolution</vt:lpstr>
      <vt:lpstr>I. Introduction</vt:lpstr>
      <vt:lpstr>II. Training Details</vt:lpstr>
      <vt:lpstr>III. CNN-Based SR Network</vt:lpstr>
      <vt:lpstr>IV. Experiment Results (Patch Size = 64)</vt:lpstr>
      <vt:lpstr>IV. Experiment Results (Patch Size = 128)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</dc:title>
  <dc:creator>여은(전자전기공학전공)</dc:creator>
  <cp:lastModifiedBy>여은(전자전기공학전공)</cp:lastModifiedBy>
  <cp:revision>1065</cp:revision>
  <cp:lastPrinted>2020-10-05T02:46:14Z</cp:lastPrinted>
  <dcterms:created xsi:type="dcterms:W3CDTF">2020-06-23T04:56:34Z</dcterms:created>
  <dcterms:modified xsi:type="dcterms:W3CDTF">2021-10-11T13:05:48Z</dcterms:modified>
</cp:coreProperties>
</file>