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5" r:id="rId4"/>
  </p:sldMasterIdLst>
  <p:notesMasterIdLst>
    <p:notesMasterId r:id="rId10"/>
  </p:notesMasterIdLst>
  <p:handoutMasterIdLst>
    <p:handoutMasterId r:id="rId11"/>
  </p:handoutMasterIdLst>
  <p:sldIdLst>
    <p:sldId id="1116" r:id="rId5"/>
    <p:sldId id="1462" r:id="rId6"/>
    <p:sldId id="1463" r:id="rId7"/>
    <p:sldId id="1464" r:id="rId8"/>
    <p:sldId id="1465"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Qualcomm Corporate 16x9 Internal Template" id="{2C9DC1DC-DC52-4730-B7DA-888882CCC10D}">
          <p14:sldIdLst>
            <p14:sldId id="1116"/>
            <p14:sldId id="1462"/>
            <p14:sldId id="1463"/>
            <p14:sldId id="1464"/>
            <p14:sldId id="1465"/>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 id="2" name="Anand Meher Kotra" initials="AMK" lastIdx="1" clrIdx="1">
    <p:extLst>
      <p:ext uri="{19B8F6BF-5375-455C-9EA6-DF929625EA0E}">
        <p15:presenceInfo xmlns:p15="http://schemas.microsoft.com/office/powerpoint/2012/main" userId="S::akotra@qti.qualcomm.com::ff48abac-661f-47a9-b154-7a133cc1b47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CCFFCC"/>
    <a:srgbClr val="496471"/>
    <a:srgbClr val="ACBACF"/>
    <a:srgbClr val="F2F3F5"/>
    <a:srgbClr val="4C5B6E"/>
    <a:srgbClr val="F2F5F8"/>
    <a:srgbClr val="F0F2F6"/>
    <a:srgbClr val="FAFBFC"/>
    <a:srgbClr val="F9FBF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920" autoAdjust="0"/>
    <p:restoredTop sz="96314" autoAdjust="0"/>
  </p:normalViewPr>
  <p:slideViewPr>
    <p:cSldViewPr snapToGrid="0">
      <p:cViewPr varScale="1">
        <p:scale>
          <a:sx n="158" d="100"/>
          <a:sy n="158" d="100"/>
        </p:scale>
        <p:origin x="724" y="104"/>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30" d="100"/>
        <a:sy n="130" d="100"/>
      </p:scale>
      <p:origin x="0" y="-30616"/>
    </p:cViewPr>
  </p:sorterViewPr>
  <p:notesViewPr>
    <p:cSldViewPr snapToGrid="0">
      <p:cViewPr varScale="1">
        <p:scale>
          <a:sx n="117" d="100"/>
          <a:sy n="117" d="100"/>
        </p:scale>
        <p:origin x="5028"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10/17/2021</a:t>
            </a:fld>
            <a:endParaRPr lang="en-US" dirty="0"/>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dirty="0"/>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17.10.2021</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85BB0B3-964C-4CDE-9D3D-0BF955B8C425}" type="slidenum">
              <a:rPr kumimoji="0" lang="en-US" sz="1200" b="0" i="0" u="none" strike="noStrike" kern="1200" cap="none" spc="0" normalizeH="0" baseline="0" noProof="0" smtClean="0">
                <a:ln>
                  <a:noFill/>
                </a:ln>
                <a:solidFill>
                  <a:srgbClr val="0E2C3A"/>
                </a:solidFill>
                <a:effectLst/>
                <a:uLnTx/>
                <a:uFillTx/>
                <a:latin typeface="Microsoft Sans Serif"/>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srgbClr val="0E2C3A"/>
              </a:solidFill>
              <a:effectLst/>
              <a:uLnTx/>
              <a:uFillTx/>
              <a:latin typeface="Microsoft Sans Serif"/>
              <a:ea typeface="+mn-ea"/>
              <a:cs typeface="+mn-cs"/>
            </a:endParaRPr>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1170656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53881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81659"/>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
        <p:nvSpPr>
          <p:cNvPr id="13" name="TextBox 12">
            <a:extLst>
              <a:ext uri="{FF2B5EF4-FFF2-40B4-BE49-F238E27FC236}">
                <a16:creationId xmlns:a16="http://schemas.microsoft.com/office/drawing/2014/main" id="{77B51E1B-01CD-A84E-8D51-C4800B5A404E}"/>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065727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71829"/>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
        <p:nvSpPr>
          <p:cNvPr id="13" name="TextBox 12">
            <a:extLst>
              <a:ext uri="{FF2B5EF4-FFF2-40B4-BE49-F238E27FC236}">
                <a16:creationId xmlns:a16="http://schemas.microsoft.com/office/drawing/2014/main" id="{5F8994F4-6A8F-AE45-8CA6-4000DE531DD3}"/>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47580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52169"/>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82F39EEA-F427-7144-BD7E-860BAEE6771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00902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48853"/>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EFCFFCAB-5642-A144-B0CD-359D16DA8F3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25481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48848"/>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16156997-715B-A84A-91A1-CC43DD7A55CC}"/>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02163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488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4550F5D9-B0AA-E243-9EA5-B716724649FD}"/>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979178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71829"/>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0E593EE0-71BA-0748-ADB9-4432E4E044B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790452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
        <p:nvSpPr>
          <p:cNvPr id="4" name="TextBox 3">
            <a:extLst>
              <a:ext uri="{FF2B5EF4-FFF2-40B4-BE49-F238E27FC236}">
                <a16:creationId xmlns:a16="http://schemas.microsoft.com/office/drawing/2014/main" id="{75407725-AA13-487E-8DDC-4AD7572E343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685205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TextBox 6">
            <a:extLst>
              <a:ext uri="{FF2B5EF4-FFF2-40B4-BE49-F238E27FC236}">
                <a16:creationId xmlns:a16="http://schemas.microsoft.com/office/drawing/2014/main" id="{F5D4B48B-E76F-C741-9782-4ED95F72B32C}"/>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8" name="Footer Placeholder 2">
            <a:extLst>
              <a:ext uri="{FF2B5EF4-FFF2-40B4-BE49-F238E27FC236}">
                <a16:creationId xmlns:a16="http://schemas.microsoft.com/office/drawing/2014/main" id="{AFBDF98F-682D-5F42-8AA2-446A044E7BE1}"/>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6131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endParaRPr lang="en-US" dirty="0"/>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453631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dirty="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12792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25166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613936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AC559BB9-278E-F04B-8A75-E2D4B5264EC4}"/>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158295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7" name="TextBox 16">
            <a:extLst>
              <a:ext uri="{FF2B5EF4-FFF2-40B4-BE49-F238E27FC236}">
                <a16:creationId xmlns:a16="http://schemas.microsoft.com/office/drawing/2014/main" id="{6ACA876A-90AF-AC41-99F2-21D138B0BA39}"/>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15769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TextBox 18">
            <a:extLst>
              <a:ext uri="{FF2B5EF4-FFF2-40B4-BE49-F238E27FC236}">
                <a16:creationId xmlns:a16="http://schemas.microsoft.com/office/drawing/2014/main" id="{FA551EC4-3A0C-0249-B800-C7437A47B302}"/>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23739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Box 15">
            <a:extLst>
              <a:ext uri="{FF2B5EF4-FFF2-40B4-BE49-F238E27FC236}">
                <a16:creationId xmlns:a16="http://schemas.microsoft.com/office/drawing/2014/main" id="{01069D47-95DE-5F43-B272-150944773442}"/>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8873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Box 15">
            <a:extLst>
              <a:ext uri="{FF2B5EF4-FFF2-40B4-BE49-F238E27FC236}">
                <a16:creationId xmlns:a16="http://schemas.microsoft.com/office/drawing/2014/main" id="{79E7C4C0-37A7-6743-B135-4EE7B5A1BDFD}"/>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38163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Box 15">
            <a:extLst>
              <a:ext uri="{FF2B5EF4-FFF2-40B4-BE49-F238E27FC236}">
                <a16:creationId xmlns:a16="http://schemas.microsoft.com/office/drawing/2014/main" id="{AE90876F-8478-FE41-8A3D-8DC71D828818}"/>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8698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TextBox 19">
            <a:extLst>
              <a:ext uri="{FF2B5EF4-FFF2-40B4-BE49-F238E27FC236}">
                <a16:creationId xmlns:a16="http://schemas.microsoft.com/office/drawing/2014/main" id="{E99DCDAD-D04A-4C13-BA71-BFF1C0F0BDED}"/>
              </a:ext>
            </a:extLst>
          </p:cNvPr>
          <p:cNvSpPr txBox="1"/>
          <p:nvPr userDrawn="1"/>
        </p:nvSpPr>
        <p:spPr>
          <a:xfrm>
            <a:off x="6583680" y="6555402"/>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115346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Box 20">
            <a:extLst>
              <a:ext uri="{FF2B5EF4-FFF2-40B4-BE49-F238E27FC236}">
                <a16:creationId xmlns:a16="http://schemas.microsoft.com/office/drawing/2014/main" id="{18EABDEF-507C-4541-A264-56BD4BA8A755}"/>
              </a:ext>
            </a:extLst>
          </p:cNvPr>
          <p:cNvSpPr txBox="1"/>
          <p:nvPr userDrawn="1"/>
        </p:nvSpPr>
        <p:spPr>
          <a:xfrm>
            <a:off x="6583680" y="6534114"/>
            <a:ext cx="4911921"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20000"/>
                    <a:lumOff val="8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876846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093609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Box 20">
            <a:extLst>
              <a:ext uri="{FF2B5EF4-FFF2-40B4-BE49-F238E27FC236}">
                <a16:creationId xmlns:a16="http://schemas.microsoft.com/office/drawing/2014/main" id="{916D0B5A-DEB0-449B-97E6-98F41A41CE8B}"/>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4">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869066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2F9F6C76-F74F-4695-8A9B-C08D5557A19B}"/>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295399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Box 20">
            <a:extLst>
              <a:ext uri="{FF2B5EF4-FFF2-40B4-BE49-F238E27FC236}">
                <a16:creationId xmlns:a16="http://schemas.microsoft.com/office/drawing/2014/main" id="{A22BF64A-6B65-412A-BA0B-A57151C0FB9E}"/>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529602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2" name="TextBox 21">
            <a:extLst>
              <a:ext uri="{FF2B5EF4-FFF2-40B4-BE49-F238E27FC236}">
                <a16:creationId xmlns:a16="http://schemas.microsoft.com/office/drawing/2014/main" id="{38683EFC-E4FE-4360-8073-7729C7BA260F}"/>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224043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9" name="TextBox 8">
            <a:extLst>
              <a:ext uri="{FF2B5EF4-FFF2-40B4-BE49-F238E27FC236}">
                <a16:creationId xmlns:a16="http://schemas.microsoft.com/office/drawing/2014/main" id="{53F3122D-5197-4451-AE1B-30E07EACE523}"/>
              </a:ext>
            </a:extLst>
          </p:cNvPr>
          <p:cNvSpPr txBox="1"/>
          <p:nvPr userDrawn="1"/>
        </p:nvSpPr>
        <p:spPr>
          <a:xfrm>
            <a:off x="8119871" y="6417159"/>
            <a:ext cx="3047138"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26725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EF4333D2-D676-4312-8845-8AC4CEF6234E}"/>
              </a:ext>
            </a:extLst>
          </p:cNvPr>
          <p:cNvSpPr txBox="1"/>
          <p:nvPr userDrawn="1"/>
        </p:nvSpPr>
        <p:spPr>
          <a:xfrm>
            <a:off x="8119872"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69555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extBox 8">
            <a:extLst>
              <a:ext uri="{FF2B5EF4-FFF2-40B4-BE49-F238E27FC236}">
                <a16:creationId xmlns:a16="http://schemas.microsoft.com/office/drawing/2014/main" id="{614D7952-A43A-4C6E-8EDF-A4FD6E30F406}"/>
              </a:ext>
            </a:extLst>
          </p:cNvPr>
          <p:cNvSpPr txBox="1"/>
          <p:nvPr userDrawn="1"/>
        </p:nvSpPr>
        <p:spPr>
          <a:xfrm>
            <a:off x="8119872"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82074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845428B5-E9B1-4094-95AA-8BF4F15D9527}"/>
              </a:ext>
            </a:extLst>
          </p:cNvPr>
          <p:cNvSpPr txBox="1"/>
          <p:nvPr userDrawn="1"/>
        </p:nvSpPr>
        <p:spPr>
          <a:xfrm>
            <a:off x="8119871"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067245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extBox 8">
            <a:extLst>
              <a:ext uri="{FF2B5EF4-FFF2-40B4-BE49-F238E27FC236}">
                <a16:creationId xmlns:a16="http://schemas.microsoft.com/office/drawing/2014/main" id="{8F92164B-7AAC-469B-8F9E-33C1B95C7135}"/>
              </a:ext>
            </a:extLst>
          </p:cNvPr>
          <p:cNvSpPr txBox="1"/>
          <p:nvPr userDrawn="1"/>
        </p:nvSpPr>
        <p:spPr>
          <a:xfrm>
            <a:off x="8119872"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45151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D4D515F0-715F-49E3-AC4C-FDF666AA6CA0}"/>
              </a:ext>
            </a:extLst>
          </p:cNvPr>
          <p:cNvSpPr txBox="1"/>
          <p:nvPr userDrawn="1"/>
        </p:nvSpPr>
        <p:spPr>
          <a:xfrm>
            <a:off x="8119872" y="6417159"/>
            <a:ext cx="3047138"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4931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endParaRPr lang="en-US" dirty="0"/>
          </a:p>
        </p:txBody>
      </p:sp>
    </p:spTree>
    <p:extLst>
      <p:ext uri="{BB962C8B-B14F-4D97-AF65-F5344CB8AC3E}">
        <p14:creationId xmlns:p14="http://schemas.microsoft.com/office/powerpoint/2010/main" val="2889436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4"/>
            <a:ext cx="5724429" cy="138243"/>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
        <p:nvSpPr>
          <p:cNvPr id="6" name="TextBox 5">
            <a:extLst>
              <a:ext uri="{FF2B5EF4-FFF2-40B4-BE49-F238E27FC236}">
                <a16:creationId xmlns:a16="http://schemas.microsoft.com/office/drawing/2014/main" id="{1C468BE8-DF7A-408A-8917-847FC0C4073B}"/>
              </a:ext>
            </a:extLst>
          </p:cNvPr>
          <p:cNvSpPr txBox="1"/>
          <p:nvPr userDrawn="1"/>
        </p:nvSpPr>
        <p:spPr>
          <a:xfrm>
            <a:off x="6449786" y="6534114"/>
            <a:ext cx="4891822"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253379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905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6DA596BE-B479-4184-8DFA-99B040D82841}"/>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17158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dirty="0"/>
              <a:t>Source sample text</a:t>
            </a:r>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6CDF8F41-A2E4-4B10-8ABF-04025C344B97}"/>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041147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D3A7ABAC-8182-4A85-AE2F-20E2CA7BB1FC}"/>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50338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E84256A5-7098-4ED2-B00A-10E40C53FEC8}"/>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912664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9844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52653BB1-3871-4273-8DAE-A489FD7F548C}"/>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21430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F8F345D6-9069-4760-8E13-E4947123A2BA}"/>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42090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dirty="0"/>
              <a:t>Source sample text</a:t>
            </a:r>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FF35BCC7-4BD8-49C2-BBC6-380668560F3D}"/>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27904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dirty="0"/>
              <a:t>Source sample text</a:t>
            </a:r>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F64645A4-71D6-4B67-8548-722C4D864A8E}"/>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113636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dirty="0"/>
              <a:t>Source sample text</a:t>
            </a:r>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9E9ACBEF-8312-4672-8CCC-A5FC918C9E3D}"/>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214307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725512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280160"/>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DAEE56A7-95CC-430D-9E93-E4837CC6889D}"/>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344397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C3788D1A-E641-4751-8F62-E1A2A80B7F01}"/>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593493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E3F248DD-8B74-423C-848D-F5D38F4B35C9}"/>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067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dirty="0"/>
              <a:t>Source sample text</a:t>
            </a:r>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8B0243F3-04E5-4F28-97C8-1C03B8F260B0}"/>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1541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dirty="0"/>
              <a:t>Source sample text</a:t>
            </a:r>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67991558-6BCC-8441-8351-686C09BD083F}"/>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268411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dirty="0"/>
              <a:t>Source sample text</a:t>
            </a:r>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75A46842-2056-3F44-9816-63670CE2B367}"/>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90789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endParaRPr lang="en-US" dirty="0"/>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B636C3FF-4CDC-474E-9F0F-96FF6A904CFA}"/>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20032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D11C44A7-E7AD-4343-A534-9AEDB456431C}"/>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82060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558AF923-48A4-F842-B121-6B6E67ED16AF}"/>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57240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9" name="TextBox 8">
            <a:extLst>
              <a:ext uri="{FF2B5EF4-FFF2-40B4-BE49-F238E27FC236}">
                <a16:creationId xmlns:a16="http://schemas.microsoft.com/office/drawing/2014/main" id="{24318765-1384-3949-834E-8E8F40F25336}"/>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06511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88224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74F09519-1A96-3948-82CE-D66FCFA0285E}"/>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087342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8CE22920-DA4A-8044-8FD7-86EAA0E288BC}"/>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02111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3198D3B6-71EA-2343-85BA-A4D9B68BE416}"/>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1159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4F330D8F-9658-ED4C-85DD-150F64A9109B}"/>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63154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9" name="TextBox 8">
            <a:extLst>
              <a:ext uri="{FF2B5EF4-FFF2-40B4-BE49-F238E27FC236}">
                <a16:creationId xmlns:a16="http://schemas.microsoft.com/office/drawing/2014/main" id="{801DED88-E806-634D-8DC9-004D273832A8}"/>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205662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8" name="TextBox 7">
            <a:extLst>
              <a:ext uri="{FF2B5EF4-FFF2-40B4-BE49-F238E27FC236}">
                <a16:creationId xmlns:a16="http://schemas.microsoft.com/office/drawing/2014/main" id="{562299DD-83AF-2549-B1CE-B6535CC8D56F}"/>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1953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8" name="TextBox 7">
            <a:extLst>
              <a:ext uri="{FF2B5EF4-FFF2-40B4-BE49-F238E27FC236}">
                <a16:creationId xmlns:a16="http://schemas.microsoft.com/office/drawing/2014/main" id="{0789BA12-0270-254A-8D92-971DD001E5B4}"/>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8796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5FECE339-8B76-FA46-8355-A30DEDF08321}"/>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75359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755E89F5-A4BA-784E-881D-C8ACD41A0124}"/>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469921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A14AE744-F22F-3B4B-B1FE-797560159BA5}"/>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52832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7182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02E57736-0E58-D948-BC24-BB0EC5FFEA43}"/>
              </a:ext>
            </a:extLst>
          </p:cNvPr>
          <p:cNvSpPr txBox="1"/>
          <p:nvPr userDrawn="1"/>
        </p:nvSpPr>
        <p:spPr>
          <a:xfrm>
            <a:off x="498245" y="6534114"/>
            <a:ext cx="4911921"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20000"/>
                    <a:lumOff val="8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633847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3724DADA-6EEA-1549-9303-429A7480AB1B}"/>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4934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2" name="TextBox 11">
            <a:extLst>
              <a:ext uri="{FF2B5EF4-FFF2-40B4-BE49-F238E27FC236}">
                <a16:creationId xmlns:a16="http://schemas.microsoft.com/office/drawing/2014/main" id="{57AB7B87-79E7-E442-872E-E6ECE9E46EA1}"/>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875813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5" name="TextBox 14">
            <a:extLst>
              <a:ext uri="{FF2B5EF4-FFF2-40B4-BE49-F238E27FC236}">
                <a16:creationId xmlns:a16="http://schemas.microsoft.com/office/drawing/2014/main" id="{C359104A-FABA-4044-9E7B-FAF153F6485C}"/>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38626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5" name="TextBox 14">
            <a:extLst>
              <a:ext uri="{FF2B5EF4-FFF2-40B4-BE49-F238E27FC236}">
                <a16:creationId xmlns:a16="http://schemas.microsoft.com/office/drawing/2014/main" id="{F38BC5A2-B852-B74E-A7AB-23C1CDC6FF7E}"/>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96415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5" name="TextBox 14">
            <a:extLst>
              <a:ext uri="{FF2B5EF4-FFF2-40B4-BE49-F238E27FC236}">
                <a16:creationId xmlns:a16="http://schemas.microsoft.com/office/drawing/2014/main" id="{FFA5A216-93BE-0C45-92D0-1B9C82DBC13D}"/>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132270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2" name="TextBox 11">
            <a:extLst>
              <a:ext uri="{FF2B5EF4-FFF2-40B4-BE49-F238E27FC236}">
                <a16:creationId xmlns:a16="http://schemas.microsoft.com/office/drawing/2014/main" id="{BD967D8C-E3C3-D545-A0A1-E00C9BC5ADF5}"/>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3935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4" name="TextBox 13">
            <a:extLst>
              <a:ext uri="{FF2B5EF4-FFF2-40B4-BE49-F238E27FC236}">
                <a16:creationId xmlns:a16="http://schemas.microsoft.com/office/drawing/2014/main" id="{BD52EDAD-092F-924F-BA64-BE443D917875}"/>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95315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3921760" y="4086843"/>
            <a:ext cx="406654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4" name="TextBox 23">
            <a:extLst>
              <a:ext uri="{FF2B5EF4-FFF2-40B4-BE49-F238E27FC236}">
                <a16:creationId xmlns:a16="http://schemas.microsoft.com/office/drawing/2014/main" id="{7FD49ECA-ACC3-D546-BC67-A48265FE9A75}"/>
              </a:ext>
            </a:extLst>
          </p:cNvPr>
          <p:cNvSpPr txBox="1"/>
          <p:nvPr userDrawn="1"/>
        </p:nvSpPr>
        <p:spPr>
          <a:xfrm>
            <a:off x="6583680" y="6555402"/>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20474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0B8CD0CF-575C-A147-A434-CE69FAAB0CDB}"/>
              </a:ext>
            </a:extLst>
          </p:cNvPr>
          <p:cNvSpPr txBox="1"/>
          <p:nvPr userDrawn="1"/>
        </p:nvSpPr>
        <p:spPr>
          <a:xfrm>
            <a:off x="6583680" y="6534114"/>
            <a:ext cx="4911921"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20000"/>
                    <a:lumOff val="80000"/>
                  </a:schemeClr>
                </a:solidFill>
              </a:rPr>
              <a:t>Confidential – Qualcomm Technologies, Inc. and/or its affiliated companies – May Contain Trade Secrets</a:t>
            </a:r>
          </a:p>
        </p:txBody>
      </p:sp>
      <p:sp>
        <p:nvSpPr>
          <p:cNvPr id="22" name="TextBox 21">
            <a:extLst>
              <a:ext uri="{FF2B5EF4-FFF2-40B4-BE49-F238E27FC236}">
                <a16:creationId xmlns:a16="http://schemas.microsoft.com/office/drawing/2014/main" id="{3DB391A9-C928-4744-8F79-37101F90F438}"/>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6" name="TextBox 25">
            <a:extLst>
              <a:ext uri="{FF2B5EF4-FFF2-40B4-BE49-F238E27FC236}">
                <a16:creationId xmlns:a16="http://schemas.microsoft.com/office/drawing/2014/main" id="{608825F1-2E1D-1040-BAD1-A8AEA7FEDE7E}"/>
              </a:ext>
            </a:extLst>
          </p:cNvPr>
          <p:cNvSpPr txBox="1"/>
          <p:nvPr userDrawn="1"/>
        </p:nvSpPr>
        <p:spPr bwMode="gray">
          <a:xfrm>
            <a:off x="3921760" y="4086843"/>
            <a:ext cx="406654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666899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4B37B806-F8C6-084B-9C34-0B97DC8745C7}"/>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4">
                    <a:lumMod val="60000"/>
                    <a:lumOff val="40000"/>
                  </a:schemeClr>
                </a:solidFill>
              </a:rPr>
              <a:t>Confidential – Qualcomm Technologies, Inc. and/or its affiliated companies – May Contain Trade Secrets</a:t>
            </a:r>
          </a:p>
        </p:txBody>
      </p:sp>
      <p:sp>
        <p:nvSpPr>
          <p:cNvPr id="21" name="TextBox 20">
            <a:extLst>
              <a:ext uri="{FF2B5EF4-FFF2-40B4-BE49-F238E27FC236}">
                <a16:creationId xmlns:a16="http://schemas.microsoft.com/office/drawing/2014/main" id="{D21F072A-EC7A-5A4E-9F96-9E8AD1BD94C6}"/>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D07CDB5C-1D8C-AB41-A106-5B74FFE51081}"/>
              </a:ext>
            </a:extLst>
          </p:cNvPr>
          <p:cNvSpPr txBox="1"/>
          <p:nvPr userDrawn="1"/>
        </p:nvSpPr>
        <p:spPr bwMode="gray">
          <a:xfrm>
            <a:off x="3921760" y="4086843"/>
            <a:ext cx="406654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177332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8166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
        <p:nvSpPr>
          <p:cNvPr id="13" name="TextBox 12">
            <a:extLst>
              <a:ext uri="{FF2B5EF4-FFF2-40B4-BE49-F238E27FC236}">
                <a16:creationId xmlns:a16="http://schemas.microsoft.com/office/drawing/2014/main" id="{9CCA702F-9CD5-9141-B8C6-798965BC668E}"/>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4">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32803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5E8823C2-8350-3C47-9A24-929AEF1D3BEE}"/>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
        <p:nvSpPr>
          <p:cNvPr id="21" name="TextBox 20">
            <a:extLst>
              <a:ext uri="{FF2B5EF4-FFF2-40B4-BE49-F238E27FC236}">
                <a16:creationId xmlns:a16="http://schemas.microsoft.com/office/drawing/2014/main" id="{F14C39CB-0BFC-5F47-981E-D7A2A1319734}"/>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14E378EA-12C7-3F44-9356-8DF425F0DD6E}"/>
              </a:ext>
            </a:extLst>
          </p:cNvPr>
          <p:cNvSpPr txBox="1"/>
          <p:nvPr userDrawn="1"/>
        </p:nvSpPr>
        <p:spPr bwMode="gray">
          <a:xfrm>
            <a:off x="3921760" y="4086843"/>
            <a:ext cx="406654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42177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B957D6E8-8F33-A84D-AA88-77EBE2019A74}"/>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
        <p:nvSpPr>
          <p:cNvPr id="23" name="TextBox 22">
            <a:extLst>
              <a:ext uri="{FF2B5EF4-FFF2-40B4-BE49-F238E27FC236}">
                <a16:creationId xmlns:a16="http://schemas.microsoft.com/office/drawing/2014/main" id="{07DD3A58-9DE5-E540-8E2E-177D1AA2B570}"/>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6" name="TextBox 25">
            <a:extLst>
              <a:ext uri="{FF2B5EF4-FFF2-40B4-BE49-F238E27FC236}">
                <a16:creationId xmlns:a16="http://schemas.microsoft.com/office/drawing/2014/main" id="{AB7438C5-198E-D240-B63C-7F932FC15A49}"/>
              </a:ext>
            </a:extLst>
          </p:cNvPr>
          <p:cNvSpPr txBox="1"/>
          <p:nvPr userDrawn="1"/>
        </p:nvSpPr>
        <p:spPr bwMode="gray">
          <a:xfrm>
            <a:off x="3921760" y="4086843"/>
            <a:ext cx="406654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0044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CDDCADE1-4732-CA40-8011-EF340B011083}"/>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
        <p:nvSpPr>
          <p:cNvPr id="22" name="TextBox 21">
            <a:extLst>
              <a:ext uri="{FF2B5EF4-FFF2-40B4-BE49-F238E27FC236}">
                <a16:creationId xmlns:a16="http://schemas.microsoft.com/office/drawing/2014/main" id="{EC9A22AB-C0B1-1548-A956-2EF634643428}"/>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6" name="TextBox 25">
            <a:extLst>
              <a:ext uri="{FF2B5EF4-FFF2-40B4-BE49-F238E27FC236}">
                <a16:creationId xmlns:a16="http://schemas.microsoft.com/office/drawing/2014/main" id="{43E58F6C-E2A2-0E4F-B916-F834784A9644}"/>
              </a:ext>
            </a:extLst>
          </p:cNvPr>
          <p:cNvSpPr txBox="1"/>
          <p:nvPr userDrawn="1"/>
        </p:nvSpPr>
        <p:spPr bwMode="gray">
          <a:xfrm>
            <a:off x="3921760" y="4086843"/>
            <a:ext cx="406654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99257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7"/>
            <a:ext cx="6391148" cy="4081664"/>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endParaRPr lang="en-US" dirty="0"/>
          </a:p>
        </p:txBody>
      </p:sp>
      <p:sp>
        <p:nvSpPr>
          <p:cNvPr id="13" name="TextBox 12">
            <a:extLst>
              <a:ext uri="{FF2B5EF4-FFF2-40B4-BE49-F238E27FC236}">
                <a16:creationId xmlns:a16="http://schemas.microsoft.com/office/drawing/2014/main" id="{9E870C7A-5056-5B4C-B69C-60F8108DF25B}"/>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92360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endParaRPr lang="en-US" dirty="0"/>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690255727"/>
      </p:ext>
    </p:extLst>
  </p:cSld>
  <p:clrMap bg1="lt1" tx1="dk1" bg2="lt2" tx2="dk2" accent1="accent1" accent2="accent2" accent3="accent3" accent4="accent4" accent5="accent5" accent6="accent6" hlink="hlink" folHlink="folHlink"/>
  <p:sldLayoutIdLst>
    <p:sldLayoutId id="2147483717" r:id="rId1"/>
    <p:sldLayoutId id="2147483817" r:id="rId2"/>
    <p:sldLayoutId id="2147483790" r:id="rId3"/>
    <p:sldLayoutId id="2147483816" r:id="rId4"/>
    <p:sldLayoutId id="2147483791" r:id="rId5"/>
    <p:sldLayoutId id="2147483793" r:id="rId6"/>
    <p:sldLayoutId id="2147483818" r:id="rId7"/>
    <p:sldLayoutId id="2147483784" r:id="rId8"/>
    <p:sldLayoutId id="2147483797" r:id="rId9"/>
    <p:sldLayoutId id="2147483785" r:id="rId10"/>
    <p:sldLayoutId id="2147483786" r:id="rId11"/>
    <p:sldLayoutId id="2147483819" r:id="rId12"/>
    <p:sldLayoutId id="2147483787" r:id="rId13"/>
    <p:sldLayoutId id="2147483815" r:id="rId14"/>
    <p:sldLayoutId id="2147483788" r:id="rId15"/>
    <p:sldLayoutId id="2147483789" r:id="rId16"/>
    <p:sldLayoutId id="2147483723" r:id="rId17"/>
    <p:sldLayoutId id="2147483722" r:id="rId18"/>
    <p:sldLayoutId id="2147483724" r:id="rId19"/>
    <p:sldLayoutId id="2147483725" r:id="rId20"/>
    <p:sldLayoutId id="2147483726" r:id="rId21"/>
    <p:sldLayoutId id="2147483727" r:id="rId22"/>
    <p:sldLayoutId id="2147483728" r:id="rId23"/>
    <p:sldLayoutId id="2147483729" r:id="rId24"/>
    <p:sldLayoutId id="2147483794" r:id="rId25"/>
    <p:sldLayoutId id="2147483730" r:id="rId26"/>
    <p:sldLayoutId id="2147483781" r:id="rId27"/>
    <p:sldLayoutId id="2147483731" r:id="rId28"/>
    <p:sldLayoutId id="2147483732" r:id="rId29"/>
    <p:sldLayoutId id="2147483733" r:id="rId30"/>
    <p:sldLayoutId id="2147483795" r:id="rId31"/>
    <p:sldLayoutId id="2147483734" r:id="rId32"/>
    <p:sldLayoutId id="2147483780" r:id="rId33"/>
    <p:sldLayoutId id="2147483827" r:id="rId34"/>
    <p:sldLayoutId id="2147483828" r:id="rId35"/>
    <p:sldLayoutId id="2147483829" r:id="rId36"/>
    <p:sldLayoutId id="2147483830" r:id="rId37"/>
    <p:sldLayoutId id="2147483831" r:id="rId38"/>
    <p:sldLayoutId id="2147483832" r:id="rId39"/>
    <p:sldLayoutId id="2147483805" r:id="rId40"/>
    <p:sldLayoutId id="2147483739" r:id="rId41"/>
    <p:sldLayoutId id="2147483740" r:id="rId42"/>
    <p:sldLayoutId id="2147483741" r:id="rId43"/>
    <p:sldLayoutId id="2147483798" r:id="rId44"/>
    <p:sldLayoutId id="2147483742" r:id="rId45"/>
    <p:sldLayoutId id="2147483778" r:id="rId46"/>
    <p:sldLayoutId id="2147483743" r:id="rId47"/>
    <p:sldLayoutId id="2147483744" r:id="rId48"/>
    <p:sldLayoutId id="2147483745" r:id="rId49"/>
    <p:sldLayoutId id="2147483799" r:id="rId50"/>
    <p:sldLayoutId id="2147483746" r:id="rId51"/>
    <p:sldLayoutId id="2147483777" r:id="rId52"/>
    <p:sldLayoutId id="2147483747" r:id="rId53"/>
    <p:sldLayoutId id="2147483748" r:id="rId54"/>
    <p:sldLayoutId id="2147483749" r:id="rId55"/>
    <p:sldLayoutId id="2147483800" r:id="rId56"/>
    <p:sldLayoutId id="2147483750" r:id="rId57"/>
    <p:sldLayoutId id="2147483775" r:id="rId58"/>
    <p:sldLayoutId id="2147483754" r:id="rId59"/>
    <p:sldLayoutId id="2147483755" r:id="rId60"/>
    <p:sldLayoutId id="2147483756" r:id="rId61"/>
    <p:sldLayoutId id="2147483812" r:id="rId62"/>
    <p:sldLayoutId id="2147483757" r:id="rId63"/>
    <p:sldLayoutId id="2147483774" r:id="rId64"/>
    <p:sldLayoutId id="2147483769" r:id="rId65"/>
    <p:sldLayoutId id="2147483823" r:id="rId66"/>
    <p:sldLayoutId id="2147483760" r:id="rId67"/>
    <p:sldLayoutId id="2147483813" r:id="rId68"/>
    <p:sldLayoutId id="2147483770" r:id="rId69"/>
    <p:sldLayoutId id="2147483772" r:id="rId70"/>
    <p:sldLayoutId id="2147483762" r:id="rId71"/>
    <p:sldLayoutId id="2147483763" r:id="rId72"/>
    <p:sldLayoutId id="2147483764" r:id="rId73"/>
    <p:sldLayoutId id="2147483814" r:id="rId74"/>
    <p:sldLayoutId id="2147483765" r:id="rId75"/>
    <p:sldLayoutId id="2147483771" r:id="rId76"/>
    <p:sldLayoutId id="2147483766" r:id="rId77"/>
    <p:sldLayoutId id="2147483824" r:id="rId78"/>
    <p:sldLayoutId id="2147483767" r:id="rId79"/>
    <p:sldLayoutId id="2147483825" r:id="rId80"/>
    <p:sldLayoutId id="2147483768" r:id="rId81"/>
    <p:sldLayoutId id="2147483783" r:id="rId8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20.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emf"/></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2" Type="http://schemas.openxmlformats.org/officeDocument/2006/relationships/hyperlink" Target="https://jvet-experts.org/doc_end_user/current_document.php?id=11201" TargetMode="External"/><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a:xfrm>
            <a:off x="190237" y="3429000"/>
            <a:ext cx="9838902" cy="961930"/>
          </a:xfrm>
        </p:spPr>
        <p:txBody>
          <a:bodyPr/>
          <a:lstStyle/>
          <a:p>
            <a:r>
              <a:rPr lang="en-US" u="sng" dirty="0"/>
              <a:t>A. M. Kotra, </a:t>
            </a:r>
            <a:r>
              <a:rPr lang="en-US" dirty="0"/>
              <a:t>N. Hu, V. Seregin, M. Karczewicz (Qualcomm)</a:t>
            </a:r>
            <a:br>
              <a:rPr lang="en-US" dirty="0"/>
            </a:br>
            <a:r>
              <a:rPr lang="en-US" dirty="0"/>
              <a:t>C. –W. </a:t>
            </a:r>
            <a:r>
              <a:rPr lang="en-US" dirty="0" err="1"/>
              <a:t>Kuo</a:t>
            </a:r>
            <a:r>
              <a:rPr lang="en-US" dirty="0"/>
              <a:t>, X. Xiu, Y. –W. Chen, H. –J. </a:t>
            </a:r>
            <a:r>
              <a:rPr lang="en-US" dirty="0" err="1"/>
              <a:t>Jhu</a:t>
            </a:r>
            <a:r>
              <a:rPr lang="en-US" dirty="0"/>
              <a:t>, W. Chen, N. Yan, X. Wang (Kwai)</a:t>
            </a:r>
            <a:br>
              <a:rPr lang="en-US" dirty="0"/>
            </a:br>
            <a:r>
              <a:rPr lang="en-US" dirty="0"/>
              <a:t> </a:t>
            </a:r>
          </a:p>
        </p:txBody>
      </p:sp>
      <p:sp>
        <p:nvSpPr>
          <p:cNvPr id="3" name="Title 2">
            <a:extLst>
              <a:ext uri="{FF2B5EF4-FFF2-40B4-BE49-F238E27FC236}">
                <a16:creationId xmlns:a16="http://schemas.microsoft.com/office/drawing/2014/main" id="{2584845F-75C2-415A-8317-9BE337A0A649}"/>
              </a:ext>
            </a:extLst>
          </p:cNvPr>
          <p:cNvSpPr>
            <a:spLocks noGrp="1"/>
          </p:cNvSpPr>
          <p:nvPr>
            <p:ph type="title"/>
          </p:nvPr>
        </p:nvSpPr>
        <p:spPr>
          <a:xfrm>
            <a:off x="190237" y="2463320"/>
            <a:ext cx="8712362" cy="856901"/>
          </a:xfrm>
        </p:spPr>
        <p:txBody>
          <a:bodyPr/>
          <a:lstStyle/>
          <a:p>
            <a:r>
              <a:rPr lang="en-US" sz="3200"/>
              <a:t>JVET-X0105: </a:t>
            </a:r>
            <a:r>
              <a:rPr lang="en-US" sz="3200" dirty="0"/>
              <a:t>AHG12: Edge classifier for Cross-component Sample Adaptive Offset (CCSAO)</a:t>
            </a:r>
          </a:p>
        </p:txBody>
      </p:sp>
    </p:spTree>
    <p:extLst>
      <p:ext uri="{BB962C8B-B14F-4D97-AF65-F5344CB8AC3E}">
        <p14:creationId xmlns:p14="http://schemas.microsoft.com/office/powerpoint/2010/main" val="1371011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BB6D0482-8308-411D-8E97-D084B9E274A7}"/>
              </a:ext>
            </a:extLst>
          </p:cNvPr>
          <p:cNvSpPr>
            <a:spLocks noGrp="1"/>
          </p:cNvSpPr>
          <p:nvPr>
            <p:ph type="title"/>
          </p:nvPr>
        </p:nvSpPr>
        <p:spPr>
          <a:xfrm>
            <a:off x="495300" y="549415"/>
            <a:ext cx="11187112" cy="455189"/>
          </a:xfrm>
        </p:spPr>
        <p:txBody>
          <a:bodyPr/>
          <a:lstStyle/>
          <a:p>
            <a:r>
              <a:rPr lang="en-US" dirty="0"/>
              <a:t>SAO and CCSAO in ECM-2.0</a:t>
            </a:r>
          </a:p>
        </p:txBody>
      </p:sp>
      <p:sp>
        <p:nvSpPr>
          <p:cNvPr id="12" name="Content Placeholder 2">
            <a:extLst>
              <a:ext uri="{FF2B5EF4-FFF2-40B4-BE49-F238E27FC236}">
                <a16:creationId xmlns:a16="http://schemas.microsoft.com/office/drawing/2014/main" id="{FB76D517-20FD-4C2F-BBFF-B3C9E8433F13}"/>
              </a:ext>
            </a:extLst>
          </p:cNvPr>
          <p:cNvSpPr>
            <a:spLocks noGrp="1"/>
          </p:cNvSpPr>
          <p:nvPr>
            <p:ph sz="quarter" idx="16"/>
          </p:nvPr>
        </p:nvSpPr>
        <p:spPr>
          <a:xfrm>
            <a:off x="481009" y="1179371"/>
            <a:ext cx="5734816" cy="5221427"/>
          </a:xfrm>
        </p:spPr>
        <p:txBody>
          <a:bodyPr/>
          <a:lstStyle/>
          <a:p>
            <a:r>
              <a:rPr lang="en-US" sz="3200" dirty="0"/>
              <a:t>SAO</a:t>
            </a:r>
          </a:p>
          <a:p>
            <a:r>
              <a:rPr lang="en-US" dirty="0"/>
              <a:t>Band Classifier</a:t>
            </a:r>
          </a:p>
          <a:p>
            <a:endParaRPr lang="en-US" dirty="0"/>
          </a:p>
          <a:p>
            <a:endParaRPr lang="en-US" dirty="0"/>
          </a:p>
          <a:p>
            <a:endParaRPr lang="en-US" dirty="0"/>
          </a:p>
          <a:p>
            <a:r>
              <a:rPr lang="en-US" dirty="0"/>
              <a:t>Edge Classifier</a:t>
            </a:r>
          </a:p>
          <a:p>
            <a:endParaRPr lang="en-US" dirty="0"/>
          </a:p>
        </p:txBody>
      </p:sp>
      <p:sp>
        <p:nvSpPr>
          <p:cNvPr id="14" name="Content Placeholder 3">
            <a:extLst>
              <a:ext uri="{FF2B5EF4-FFF2-40B4-BE49-F238E27FC236}">
                <a16:creationId xmlns:a16="http://schemas.microsoft.com/office/drawing/2014/main" id="{A3D8BB55-C7FC-49CD-B12B-AC10F2E7FE52}"/>
              </a:ext>
            </a:extLst>
          </p:cNvPr>
          <p:cNvSpPr>
            <a:spLocks noGrp="1"/>
          </p:cNvSpPr>
          <p:nvPr>
            <p:ph sz="quarter" idx="17"/>
          </p:nvPr>
        </p:nvSpPr>
        <p:spPr>
          <a:xfrm>
            <a:off x="6215825" y="1179371"/>
            <a:ext cx="5466587" cy="5352305"/>
          </a:xfrm>
        </p:spPr>
        <p:txBody>
          <a:bodyPr/>
          <a:lstStyle/>
          <a:p>
            <a:r>
              <a:rPr lang="en-US" sz="3200" dirty="0"/>
              <a:t>CCSAO</a:t>
            </a:r>
          </a:p>
          <a:p>
            <a:r>
              <a:rPr lang="en-US" dirty="0"/>
              <a:t>Band Classifier</a:t>
            </a:r>
          </a:p>
          <a:p>
            <a:endParaRPr lang="en-US" dirty="0"/>
          </a:p>
          <a:p>
            <a:endParaRPr lang="en-US" dirty="0"/>
          </a:p>
          <a:p>
            <a:endParaRPr lang="en-US" dirty="0"/>
          </a:p>
          <a:p>
            <a:r>
              <a:rPr lang="en-US" dirty="0">
                <a:solidFill>
                  <a:srgbClr val="FF0000"/>
                </a:solidFill>
              </a:rPr>
              <a:t>Edge based Classifier is proposed</a:t>
            </a:r>
          </a:p>
          <a:p>
            <a:pPr lvl="1"/>
            <a:r>
              <a:rPr lang="en-US" b="1" dirty="0"/>
              <a:t>A Classifier based on the edge information is proposed</a:t>
            </a:r>
          </a:p>
          <a:p>
            <a:pPr lvl="1"/>
            <a:r>
              <a:rPr lang="en-US" b="1" dirty="0"/>
              <a:t>Similar to SAO, classification is performed based on Edge Information</a:t>
            </a:r>
          </a:p>
          <a:p>
            <a:pPr lvl="1"/>
            <a:r>
              <a:rPr lang="en-US" b="1" dirty="0"/>
              <a:t>Main differences with SAO Edge classifier: </a:t>
            </a:r>
          </a:p>
          <a:p>
            <a:pPr lvl="2"/>
            <a:r>
              <a:rPr lang="en-US" b="1" dirty="0"/>
              <a:t>Sample differences are compared with a threshold value for classification </a:t>
            </a:r>
          </a:p>
          <a:p>
            <a:pPr lvl="2"/>
            <a:r>
              <a:rPr lang="en-US" b="1" dirty="0"/>
              <a:t>For Chroma components co-located luma samples are used to derive the Edge information</a:t>
            </a:r>
          </a:p>
          <a:p>
            <a:endParaRPr lang="en-US" dirty="0"/>
          </a:p>
        </p:txBody>
      </p:sp>
      <p:pic>
        <p:nvPicPr>
          <p:cNvPr id="7" name="Picture 6">
            <a:extLst>
              <a:ext uri="{FF2B5EF4-FFF2-40B4-BE49-F238E27FC236}">
                <a16:creationId xmlns:a16="http://schemas.microsoft.com/office/drawing/2014/main" id="{E49C55A0-285B-431B-A26A-EA5BD202A40F}"/>
              </a:ext>
            </a:extLst>
          </p:cNvPr>
          <p:cNvPicPr>
            <a:picLocks noChangeAspect="1"/>
          </p:cNvPicPr>
          <p:nvPr/>
        </p:nvPicPr>
        <p:blipFill>
          <a:blip r:embed="rId2"/>
          <a:stretch>
            <a:fillRect/>
          </a:stretch>
        </p:blipFill>
        <p:spPr>
          <a:xfrm>
            <a:off x="588310" y="2176378"/>
            <a:ext cx="4064158" cy="1706875"/>
          </a:xfrm>
          <a:prstGeom prst="rect">
            <a:avLst/>
          </a:prstGeom>
        </p:spPr>
      </p:pic>
      <p:pic>
        <p:nvPicPr>
          <p:cNvPr id="9" name="Picture 8">
            <a:extLst>
              <a:ext uri="{FF2B5EF4-FFF2-40B4-BE49-F238E27FC236}">
                <a16:creationId xmlns:a16="http://schemas.microsoft.com/office/drawing/2014/main" id="{E3969AE8-DADB-4B63-9BD9-4C5D78B791B4}"/>
              </a:ext>
            </a:extLst>
          </p:cNvPr>
          <p:cNvPicPr>
            <a:picLocks noChangeAspect="1"/>
          </p:cNvPicPr>
          <p:nvPr/>
        </p:nvPicPr>
        <p:blipFill>
          <a:blip r:embed="rId3"/>
          <a:stretch>
            <a:fillRect/>
          </a:stretch>
        </p:blipFill>
        <p:spPr>
          <a:xfrm>
            <a:off x="495299" y="4445423"/>
            <a:ext cx="3048926" cy="701124"/>
          </a:xfrm>
          <a:prstGeom prst="rect">
            <a:avLst/>
          </a:prstGeom>
        </p:spPr>
      </p:pic>
      <p:pic>
        <p:nvPicPr>
          <p:cNvPr id="13" name="Picture 12">
            <a:extLst>
              <a:ext uri="{FF2B5EF4-FFF2-40B4-BE49-F238E27FC236}">
                <a16:creationId xmlns:a16="http://schemas.microsoft.com/office/drawing/2014/main" id="{7B49F39A-786A-4138-9D5B-E77F42C0CD02}"/>
              </a:ext>
            </a:extLst>
          </p:cNvPr>
          <p:cNvPicPr>
            <a:picLocks noChangeAspect="1"/>
          </p:cNvPicPr>
          <p:nvPr/>
        </p:nvPicPr>
        <p:blipFill>
          <a:blip r:embed="rId4"/>
          <a:stretch>
            <a:fillRect/>
          </a:stretch>
        </p:blipFill>
        <p:spPr>
          <a:xfrm>
            <a:off x="509588" y="5221178"/>
            <a:ext cx="2687893" cy="1284698"/>
          </a:xfrm>
          <a:prstGeom prst="rect">
            <a:avLst/>
          </a:prstGeom>
        </p:spPr>
      </p:pic>
      <p:pic>
        <p:nvPicPr>
          <p:cNvPr id="22" name="Picture 21">
            <a:extLst>
              <a:ext uri="{FF2B5EF4-FFF2-40B4-BE49-F238E27FC236}">
                <a16:creationId xmlns:a16="http://schemas.microsoft.com/office/drawing/2014/main" id="{6E7BD32E-4243-4BEF-A5F0-6C75AB538E4E}"/>
              </a:ext>
            </a:extLst>
          </p:cNvPr>
          <p:cNvPicPr>
            <a:picLocks noChangeAspect="1"/>
          </p:cNvPicPr>
          <p:nvPr/>
        </p:nvPicPr>
        <p:blipFill>
          <a:blip r:embed="rId5"/>
          <a:stretch>
            <a:fillRect/>
          </a:stretch>
        </p:blipFill>
        <p:spPr>
          <a:xfrm>
            <a:off x="3159277" y="5221177"/>
            <a:ext cx="2780890" cy="1254251"/>
          </a:xfrm>
          <a:prstGeom prst="rect">
            <a:avLst/>
          </a:prstGeom>
        </p:spPr>
      </p:pic>
      <p:pic>
        <p:nvPicPr>
          <p:cNvPr id="23" name="Picture 22">
            <a:extLst>
              <a:ext uri="{FF2B5EF4-FFF2-40B4-BE49-F238E27FC236}">
                <a16:creationId xmlns:a16="http://schemas.microsoft.com/office/drawing/2014/main" id="{21247ADF-0BFB-485A-98D4-CBC62BBDAA91}"/>
              </a:ext>
            </a:extLst>
          </p:cNvPr>
          <p:cNvPicPr>
            <a:picLocks noChangeAspect="1"/>
          </p:cNvPicPr>
          <p:nvPr/>
        </p:nvPicPr>
        <p:blipFill>
          <a:blip r:embed="rId6"/>
          <a:stretch>
            <a:fillRect/>
          </a:stretch>
        </p:blipFill>
        <p:spPr>
          <a:xfrm>
            <a:off x="6284179" y="2283593"/>
            <a:ext cx="2517477" cy="863368"/>
          </a:xfrm>
          <a:prstGeom prst="rect">
            <a:avLst/>
          </a:prstGeom>
        </p:spPr>
      </p:pic>
      <p:pic>
        <p:nvPicPr>
          <p:cNvPr id="25" name="Picture 24">
            <a:extLst>
              <a:ext uri="{FF2B5EF4-FFF2-40B4-BE49-F238E27FC236}">
                <a16:creationId xmlns:a16="http://schemas.microsoft.com/office/drawing/2014/main" id="{3864A636-10E4-44A0-889D-143A1CD140DD}"/>
              </a:ext>
            </a:extLst>
          </p:cNvPr>
          <p:cNvPicPr>
            <a:picLocks noChangeAspect="1"/>
          </p:cNvPicPr>
          <p:nvPr/>
        </p:nvPicPr>
        <p:blipFill>
          <a:blip r:embed="rId7"/>
          <a:stretch>
            <a:fillRect/>
          </a:stretch>
        </p:blipFill>
        <p:spPr>
          <a:xfrm>
            <a:off x="8841885" y="2176378"/>
            <a:ext cx="2761805" cy="1023839"/>
          </a:xfrm>
          <a:prstGeom prst="rect">
            <a:avLst/>
          </a:prstGeom>
        </p:spPr>
      </p:pic>
      <p:cxnSp>
        <p:nvCxnSpPr>
          <p:cNvPr id="27" name="Straight Connector 26">
            <a:extLst>
              <a:ext uri="{FF2B5EF4-FFF2-40B4-BE49-F238E27FC236}">
                <a16:creationId xmlns:a16="http://schemas.microsoft.com/office/drawing/2014/main" id="{2D1ED1C3-86F4-4D05-AB88-CF89554D79B6}"/>
              </a:ext>
            </a:extLst>
          </p:cNvPr>
          <p:cNvCxnSpPr>
            <a:cxnSpLocks/>
          </p:cNvCxnSpPr>
          <p:nvPr/>
        </p:nvCxnSpPr>
        <p:spPr>
          <a:xfrm>
            <a:off x="6057188" y="1223158"/>
            <a:ext cx="0" cy="5308518"/>
          </a:xfrm>
          <a:prstGeom prst="line">
            <a:avLst/>
          </a:prstGeom>
          <a:ln w="28575" cap="rnd">
            <a:solidFill>
              <a:schemeClr val="tx1"/>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627946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B8D92005-0A3E-4B51-96D4-83AE5B8FA7BF}"/>
              </a:ext>
            </a:extLst>
          </p:cNvPr>
          <p:cNvSpPr>
            <a:spLocks noGrp="1"/>
          </p:cNvSpPr>
          <p:nvPr>
            <p:ph type="title"/>
          </p:nvPr>
        </p:nvSpPr>
        <p:spPr>
          <a:xfrm>
            <a:off x="495300" y="565125"/>
            <a:ext cx="11187112" cy="439479"/>
          </a:xfrm>
        </p:spPr>
        <p:txBody>
          <a:bodyPr/>
          <a:lstStyle/>
          <a:p>
            <a:r>
              <a:rPr lang="en-US" dirty="0"/>
              <a:t>Edge based classifier for CCSAO</a:t>
            </a:r>
          </a:p>
        </p:txBody>
      </p:sp>
      <p:sp>
        <p:nvSpPr>
          <p:cNvPr id="13" name="Content Placeholder 2">
            <a:extLst>
              <a:ext uri="{FF2B5EF4-FFF2-40B4-BE49-F238E27FC236}">
                <a16:creationId xmlns:a16="http://schemas.microsoft.com/office/drawing/2014/main" id="{FF3B09FB-8768-4C06-B49A-8F63617DE344}"/>
              </a:ext>
            </a:extLst>
          </p:cNvPr>
          <p:cNvSpPr>
            <a:spLocks noGrp="1"/>
          </p:cNvSpPr>
          <p:nvPr>
            <p:ph sz="quarter" idx="14"/>
          </p:nvPr>
        </p:nvSpPr>
        <p:spPr>
          <a:xfrm>
            <a:off x="495299" y="1719072"/>
            <a:ext cx="11273147" cy="4930778"/>
          </a:xfrm>
        </p:spPr>
        <p:txBody>
          <a:bodyPr/>
          <a:lstStyle/>
          <a:p>
            <a:r>
              <a:rPr lang="en-US" dirty="0"/>
              <a:t>Similar to SAO, one among the 4 1-D patterns (H, V, </a:t>
            </a:r>
            <a:r>
              <a:rPr lang="en-US" dirty="0">
                <a:effectLst/>
                <a:latin typeface="Times New Roman" panose="02020603050405020304" pitchFamily="18" charset="0"/>
                <a:ea typeface="PMingLiU" panose="02020500000000000000" pitchFamily="18" charset="-120"/>
              </a:rPr>
              <a:t>135° diagonal</a:t>
            </a:r>
            <a:r>
              <a:rPr lang="en-CA" dirty="0">
                <a:effectLst/>
                <a:latin typeface="Times New Roman" panose="02020603050405020304" pitchFamily="18" charset="0"/>
                <a:ea typeface="PMingLiU" panose="02020500000000000000" pitchFamily="18" charset="-120"/>
              </a:rPr>
              <a:t> and </a:t>
            </a:r>
            <a:r>
              <a:rPr lang="en-US" dirty="0">
                <a:effectLst/>
                <a:latin typeface="Times-Roman"/>
                <a:ea typeface="PMingLiU" panose="02020500000000000000" pitchFamily="18" charset="-120"/>
                <a:cs typeface="Times-Roman"/>
              </a:rPr>
              <a:t>45° </a:t>
            </a:r>
            <a:r>
              <a:rPr lang="en-US" dirty="0">
                <a:effectLst/>
                <a:latin typeface="Times New Roman" panose="02020603050405020304" pitchFamily="18" charset="0"/>
                <a:ea typeface="PMingLiU" panose="02020500000000000000" pitchFamily="18" charset="-120"/>
              </a:rPr>
              <a:t>diagonal)</a:t>
            </a:r>
            <a:r>
              <a:rPr lang="en-US" dirty="0"/>
              <a:t> is used to compute the sample differences </a:t>
            </a:r>
          </a:p>
          <a:p>
            <a:pPr marL="342900" marR="0" lvl="0" indent="-342900">
              <a:lnSpc>
                <a:spcPct val="107000"/>
              </a:lnSpc>
              <a:spcBef>
                <a:spcPts val="0"/>
              </a:spcBef>
              <a:spcAft>
                <a:spcPts val="800"/>
              </a:spcAft>
              <a:buFont typeface="Arial" panose="020B0604020202020204" pitchFamily="34" charset="0"/>
              <a:buChar char="•"/>
              <a:tabLst>
                <a:tab pos="457200" algn="l"/>
              </a:tabLs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Arial" panose="020B0604020202020204" pitchFamily="34" charset="0"/>
              <a:buChar char="•"/>
              <a:tabLst>
                <a:tab pos="457200" algn="l"/>
              </a:tabLst>
            </a:pPr>
            <a:r>
              <a:rPr lang="en-US" dirty="0"/>
              <a:t>Based on sample differences classifier variables “</a:t>
            </a:r>
            <a:r>
              <a:rPr lang="en-US" dirty="0" err="1"/>
              <a:t>Ea</a:t>
            </a:r>
            <a:r>
              <a:rPr lang="en-US" dirty="0"/>
              <a:t>” and “Eb” are computed</a:t>
            </a:r>
            <a:endParaRPr lang="en-US" dirty="0">
              <a:latin typeface="Calibri" panose="020F0502020204030204" pitchFamily="34" charset="0"/>
              <a:ea typeface="Calibri" panose="020F0502020204030204" pitchFamily="34" charset="0"/>
              <a:cs typeface="Times New Roman" panose="02020603050405020304" pitchFamily="18" charset="0"/>
            </a:endParaRPr>
          </a:p>
          <a:p>
            <a:pPr marL="562356" lvl="1" indent="-342900">
              <a:spcAft>
                <a:spcPts val="800"/>
              </a:spcAft>
              <a:tabLst>
                <a:tab pos="457200" algn="l"/>
              </a:tabLst>
            </a:pPr>
            <a:r>
              <a:rPr lang="en-US" sz="1800" dirty="0" err="1">
                <a:latin typeface="Calibri" panose="020F0502020204030204" pitchFamily="34" charset="0"/>
                <a:ea typeface="Calibri" panose="020F0502020204030204" pitchFamily="34" charset="0"/>
                <a:cs typeface="Times New Roman" panose="02020603050405020304" pitchFamily="18" charset="0"/>
              </a:rPr>
              <a:t>E</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a</a:t>
            </a:r>
            <a:r>
              <a:rPr lang="en-US" sz="1800" dirty="0">
                <a:effectLst/>
                <a:latin typeface="Calibri" panose="020F0502020204030204" pitchFamily="34" charset="0"/>
                <a:ea typeface="Calibri" panose="020F0502020204030204" pitchFamily="34" charset="0"/>
                <a:cs typeface="Times New Roman" panose="02020603050405020304" pitchFamily="18" charset="0"/>
              </a:rPr>
              <a:t>=(a-c&lt;0)?(a-c&lt;(-Th)?0:1):(a-c&lt;(Th)?2:3) 				– (1)</a:t>
            </a:r>
          </a:p>
          <a:p>
            <a:pPr marL="562356" lvl="1" indent="-342900">
              <a:spcAft>
                <a:spcPts val="800"/>
              </a:spcAft>
              <a:tabLst>
                <a:tab pos="457200" algn="l"/>
              </a:tabLst>
            </a:pPr>
            <a:r>
              <a:rPr lang="en-US" sz="1800" dirty="0">
                <a:latin typeface="Calibri" panose="020F0502020204030204" pitchFamily="34" charset="0"/>
                <a:ea typeface="Calibri" panose="020F0502020204030204" pitchFamily="34" charset="0"/>
                <a:cs typeface="Times New Roman" panose="02020603050405020304" pitchFamily="18" charset="0"/>
              </a:rPr>
              <a:t>E</a:t>
            </a:r>
            <a:r>
              <a:rPr lang="en-US" sz="1800" dirty="0">
                <a:effectLst/>
                <a:latin typeface="Calibri" panose="020F0502020204030204" pitchFamily="34" charset="0"/>
                <a:ea typeface="Calibri" panose="020F0502020204030204" pitchFamily="34" charset="0"/>
                <a:cs typeface="Times New Roman" panose="02020603050405020304" pitchFamily="18" charset="0"/>
              </a:rPr>
              <a:t>b=(b-c&lt;0)?(b-c&lt;(-Th)?0:1):(b-c&lt;(Th)?2:3) 				– (2)</a:t>
            </a:r>
          </a:p>
          <a:p>
            <a:pPr marL="562356" lvl="1" indent="-342900">
              <a:spcAft>
                <a:spcPts val="800"/>
              </a:spcAft>
              <a:tabLst>
                <a:tab pos="457200" algn="l"/>
              </a:tabLst>
            </a:pPr>
            <a:r>
              <a:rPr lang="en-US" sz="1800" dirty="0">
                <a:effectLst/>
                <a:latin typeface="Calibri" panose="020F0502020204030204" pitchFamily="34" charset="0"/>
                <a:ea typeface="Calibri" panose="020F0502020204030204" pitchFamily="34" charset="0"/>
                <a:cs typeface="Times New Roman" panose="02020603050405020304" pitchFamily="18" charset="0"/>
              </a:rPr>
              <a:t>Variable “Th” </a:t>
            </a:r>
            <a:r>
              <a:rPr lang="en-US" sz="1800" dirty="0">
                <a:latin typeface="Calibri" panose="020F0502020204030204" pitchFamily="34" charset="0"/>
                <a:ea typeface="Calibri" panose="020F0502020204030204" pitchFamily="34" charset="0"/>
                <a:cs typeface="Times New Roman" panose="02020603050405020304" pitchFamily="18" charset="0"/>
              </a:rPr>
              <a:t>is the threshold value which is pre-defined</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r>
              <a:rPr lang="en-US" dirty="0"/>
              <a:t>Final classification index is derived as follows:</a:t>
            </a:r>
          </a:p>
          <a:p>
            <a:pPr lvl="1"/>
            <a:r>
              <a:rPr lang="en-US" sz="1800" dirty="0" err="1">
                <a:effectLst/>
                <a:latin typeface="Calibri" panose="020F0502020204030204" pitchFamily="34" charset="0"/>
                <a:ea typeface="Calibri" panose="020F0502020204030204" pitchFamily="34" charset="0"/>
                <a:cs typeface="Times New Roman" panose="02020603050405020304" pitchFamily="18" charset="0"/>
              </a:rPr>
              <a:t>class_idx</a:t>
            </a:r>
            <a:r>
              <a:rPr lang="en-US" sz="1800" dirty="0">
                <a:effectLst/>
                <a:latin typeface="Calibri" panose="020F0502020204030204" pitchFamily="34" charset="0"/>
                <a:ea typeface="Calibri" panose="020F0502020204030204" pitchFamily="34" charset="0"/>
                <a:cs typeface="Times New Roman" panose="02020603050405020304" pitchFamily="18" charset="0"/>
              </a:rPr>
              <a:t> = band * 16 +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Ea</a:t>
            </a:r>
            <a:r>
              <a:rPr lang="en-US" sz="1800" dirty="0">
                <a:effectLst/>
                <a:latin typeface="Calibri" panose="020F0502020204030204" pitchFamily="34" charset="0"/>
                <a:ea typeface="Calibri" panose="020F0502020204030204" pitchFamily="34" charset="0"/>
                <a:cs typeface="Times New Roman" panose="02020603050405020304" pitchFamily="18" charset="0"/>
              </a:rPr>
              <a:t> * 4 + Eb                                                                         – (3)</a:t>
            </a:r>
          </a:p>
          <a:p>
            <a:pPr lvl="1"/>
            <a:r>
              <a:rPr lang="en-US" sz="1800" dirty="0">
                <a:latin typeface="Calibri" panose="020F0502020204030204" pitchFamily="34" charset="0"/>
                <a:cs typeface="Times New Roman" panose="02020603050405020304" pitchFamily="18" charset="0"/>
              </a:rPr>
              <a:t>Variable “band” in Eq. 3 above is derived based on the sample value of either the Luma or Chroma sample. </a:t>
            </a:r>
          </a:p>
          <a:p>
            <a:pPr lvl="1"/>
            <a:endParaRPr lang="en-US" sz="1800" dirty="0">
              <a:latin typeface="Calibri" panose="020F0502020204030204" pitchFamily="34" charset="0"/>
              <a:cs typeface="Times New Roman" panose="02020603050405020304" pitchFamily="18" charset="0"/>
            </a:endParaRPr>
          </a:p>
          <a:p>
            <a:r>
              <a:rPr lang="en-US" dirty="0"/>
              <a:t>Each CTU can either select the new “Edge based” classifier or “Band” classifier.</a:t>
            </a:r>
          </a:p>
        </p:txBody>
      </p:sp>
      <p:sp>
        <p:nvSpPr>
          <p:cNvPr id="15" name="Subtitle 3">
            <a:extLst>
              <a:ext uri="{FF2B5EF4-FFF2-40B4-BE49-F238E27FC236}">
                <a16:creationId xmlns:a16="http://schemas.microsoft.com/office/drawing/2014/main" id="{9C1301C1-15BB-4A18-84CB-8DBB7E928B1F}"/>
              </a:ext>
            </a:extLst>
          </p:cNvPr>
          <p:cNvSpPr>
            <a:spLocks noGrp="1"/>
          </p:cNvSpPr>
          <p:nvPr>
            <p:ph type="subTitle" idx="1"/>
          </p:nvPr>
        </p:nvSpPr>
        <p:spPr>
          <a:xfrm>
            <a:off x="494189" y="1088135"/>
            <a:ext cx="11188223" cy="274320"/>
          </a:xfrm>
        </p:spPr>
        <p:txBody>
          <a:bodyPr/>
          <a:lstStyle/>
          <a:p>
            <a:endParaRPr lang="en-US"/>
          </a:p>
        </p:txBody>
      </p:sp>
      <p:pic>
        <p:nvPicPr>
          <p:cNvPr id="12" name="Picture 11">
            <a:extLst>
              <a:ext uri="{FF2B5EF4-FFF2-40B4-BE49-F238E27FC236}">
                <a16:creationId xmlns:a16="http://schemas.microsoft.com/office/drawing/2014/main" id="{FF7FB0F6-F7BA-48C8-854D-52EDBD8BB1F5}"/>
              </a:ext>
            </a:extLst>
          </p:cNvPr>
          <p:cNvPicPr>
            <a:picLocks noChangeAspect="1"/>
          </p:cNvPicPr>
          <p:nvPr/>
        </p:nvPicPr>
        <p:blipFill>
          <a:blip r:embed="rId2"/>
          <a:stretch>
            <a:fillRect/>
          </a:stretch>
        </p:blipFill>
        <p:spPr>
          <a:xfrm>
            <a:off x="7448301" y="2046607"/>
            <a:ext cx="3048926" cy="701124"/>
          </a:xfrm>
          <a:prstGeom prst="rect">
            <a:avLst/>
          </a:prstGeom>
        </p:spPr>
      </p:pic>
    </p:spTree>
    <p:extLst>
      <p:ext uri="{BB962C8B-B14F-4D97-AF65-F5344CB8AC3E}">
        <p14:creationId xmlns:p14="http://schemas.microsoft.com/office/powerpoint/2010/main" val="29461910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7D966B-BF0D-4D9D-A1DE-2D18436020C7}"/>
              </a:ext>
            </a:extLst>
          </p:cNvPr>
          <p:cNvSpPr>
            <a:spLocks noGrp="1"/>
          </p:cNvSpPr>
          <p:nvPr>
            <p:ph type="title"/>
          </p:nvPr>
        </p:nvSpPr>
        <p:spPr>
          <a:xfrm>
            <a:off x="269452" y="145214"/>
            <a:ext cx="11427526" cy="878959"/>
          </a:xfrm>
        </p:spPr>
        <p:txBody>
          <a:bodyPr/>
          <a:lstStyle/>
          <a:p>
            <a:r>
              <a:rPr lang="en-US" dirty="0"/>
              <a:t>“Edge based” classifier applied only to Chroma components</a:t>
            </a:r>
          </a:p>
        </p:txBody>
      </p:sp>
      <p:graphicFrame>
        <p:nvGraphicFramePr>
          <p:cNvPr id="6" name="Content Placeholder 5">
            <a:extLst>
              <a:ext uri="{FF2B5EF4-FFF2-40B4-BE49-F238E27FC236}">
                <a16:creationId xmlns:a16="http://schemas.microsoft.com/office/drawing/2014/main" id="{CBABFDA8-546F-40A0-B490-0B8E96402860}"/>
              </a:ext>
            </a:extLst>
          </p:cNvPr>
          <p:cNvGraphicFramePr>
            <a:graphicFrameLocks noGrp="1"/>
          </p:cNvGraphicFramePr>
          <p:nvPr>
            <p:ph sz="quarter" idx="14"/>
            <p:extLst>
              <p:ext uri="{D42A27DB-BD31-4B8C-83A1-F6EECF244321}">
                <p14:modId xmlns:p14="http://schemas.microsoft.com/office/powerpoint/2010/main" val="4235606895"/>
              </p:ext>
            </p:extLst>
          </p:nvPr>
        </p:nvGraphicFramePr>
        <p:xfrm>
          <a:off x="269452" y="1232230"/>
          <a:ext cx="4038600" cy="1943100"/>
        </p:xfrm>
        <a:graphic>
          <a:graphicData uri="http://schemas.openxmlformats.org/drawingml/2006/table">
            <a:tbl>
              <a:tblPr/>
              <a:tblGrid>
                <a:gridCol w="928615">
                  <a:extLst>
                    <a:ext uri="{9D8B030D-6E8A-4147-A177-3AD203B41FA5}">
                      <a16:colId xmlns:a16="http://schemas.microsoft.com/office/drawing/2014/main" val="1244023230"/>
                    </a:ext>
                  </a:extLst>
                </a:gridCol>
                <a:gridCol w="621997">
                  <a:extLst>
                    <a:ext uri="{9D8B030D-6E8A-4147-A177-3AD203B41FA5}">
                      <a16:colId xmlns:a16="http://schemas.microsoft.com/office/drawing/2014/main" val="3583722734"/>
                    </a:ext>
                  </a:extLst>
                </a:gridCol>
                <a:gridCol w="621997">
                  <a:extLst>
                    <a:ext uri="{9D8B030D-6E8A-4147-A177-3AD203B41FA5}">
                      <a16:colId xmlns:a16="http://schemas.microsoft.com/office/drawing/2014/main" val="1511327704"/>
                    </a:ext>
                  </a:extLst>
                </a:gridCol>
                <a:gridCol w="621997">
                  <a:extLst>
                    <a:ext uri="{9D8B030D-6E8A-4147-A177-3AD203B41FA5}">
                      <a16:colId xmlns:a16="http://schemas.microsoft.com/office/drawing/2014/main" val="1102149952"/>
                    </a:ext>
                  </a:extLst>
                </a:gridCol>
                <a:gridCol w="621997">
                  <a:extLst>
                    <a:ext uri="{9D8B030D-6E8A-4147-A177-3AD203B41FA5}">
                      <a16:colId xmlns:a16="http://schemas.microsoft.com/office/drawing/2014/main" val="2206515301"/>
                    </a:ext>
                  </a:extLst>
                </a:gridCol>
                <a:gridCol w="621997">
                  <a:extLst>
                    <a:ext uri="{9D8B030D-6E8A-4147-A177-3AD203B41FA5}">
                      <a16:colId xmlns:a16="http://schemas.microsoft.com/office/drawing/2014/main" val="4188741102"/>
                    </a:ext>
                  </a:extLst>
                </a:gridCol>
              </a:tblGrid>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All Intra Main10 </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95158605"/>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dirty="0">
                          <a:solidFill>
                            <a:srgbClr val="000000"/>
                          </a:solidFill>
                          <a:effectLst/>
                          <a:latin typeface="Arial" panose="020B0604020202020204" pitchFamily="34" charset="0"/>
                        </a:rPr>
                        <a:t>Over ECM-2.0</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902555577"/>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6350" marR="6350" marT="63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6350" marR="6350" marT="635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49533445"/>
                  </a:ext>
                </a:extLst>
              </a:tr>
              <a:tr h="161925">
                <a:tc>
                  <a:txBody>
                    <a:bodyPr/>
                    <a:lstStyle/>
                    <a:p>
                      <a:pPr algn="ctr" fontAlgn="ctr"/>
                      <a:r>
                        <a:rPr lang="en-US" sz="900" b="0" i="0" u="none" strike="noStrike">
                          <a:solidFill>
                            <a:srgbClr val="000000"/>
                          </a:solidFill>
                          <a:effectLst/>
                          <a:latin typeface="Arial" panose="020B0604020202020204" pitchFamily="34" charset="0"/>
                        </a:rPr>
                        <a:t>Class A1</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0.09%</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-1.25%</a:t>
                      </a:r>
                    </a:p>
                  </a:txBody>
                  <a:tcPr marL="6350" marR="6350" marT="63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-0.87%</a:t>
                      </a: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102%</a:t>
                      </a:r>
                    </a:p>
                  </a:txBody>
                  <a:tcPr marL="6350" marR="6350" marT="63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069596602"/>
                  </a:ext>
                </a:extLst>
              </a:tr>
              <a:tr h="161925">
                <a:tc>
                  <a:txBody>
                    <a:bodyPr/>
                    <a:lstStyle/>
                    <a:p>
                      <a:pPr algn="ctr" fontAlgn="ctr"/>
                      <a:r>
                        <a:rPr lang="en-US" sz="900" b="0" i="0" u="none" strike="noStrike">
                          <a:solidFill>
                            <a:srgbClr val="000000"/>
                          </a:solidFill>
                          <a:effectLst/>
                          <a:latin typeface="Arial" panose="020B0604020202020204" pitchFamily="34" charset="0"/>
                        </a:rPr>
                        <a:t>Class A2</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0.05%</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-1.29%</a:t>
                      </a:r>
                    </a:p>
                  </a:txBody>
                  <a:tcPr marL="6350" marR="6350" marT="635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-4.66%</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99%</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102%</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803136170"/>
                  </a:ext>
                </a:extLst>
              </a:tr>
              <a:tr h="161925">
                <a:tc>
                  <a:txBody>
                    <a:bodyPr/>
                    <a:lstStyle/>
                    <a:p>
                      <a:pPr algn="ctr" fontAlgn="ctr"/>
                      <a:r>
                        <a:rPr lang="en-US" sz="900" b="0" i="0" u="none" strike="noStrike">
                          <a:solidFill>
                            <a:srgbClr val="000000"/>
                          </a:solidFill>
                          <a:effectLst/>
                          <a:latin typeface="Arial" panose="020B0604020202020204" pitchFamily="34" charset="0"/>
                        </a:rPr>
                        <a:t>Class B</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0.08%</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-2.25%</a:t>
                      </a:r>
                    </a:p>
                  </a:txBody>
                  <a:tcPr marL="6350" marR="6350" marT="635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-0.24%</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103%</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733861468"/>
                  </a:ext>
                </a:extLst>
              </a:tr>
              <a:tr h="161925">
                <a:tc>
                  <a:txBody>
                    <a:bodyPr/>
                    <a:lstStyle/>
                    <a:p>
                      <a:pPr algn="ctr" fontAlgn="ctr"/>
                      <a:r>
                        <a:rPr lang="en-US" sz="900" b="0" i="0" u="none" strike="noStrike">
                          <a:solidFill>
                            <a:srgbClr val="000000"/>
                          </a:solidFill>
                          <a:effectLst/>
                          <a:latin typeface="Arial" panose="020B0604020202020204" pitchFamily="34" charset="0"/>
                        </a:rPr>
                        <a:t>Class C</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0.28%</a:t>
                      </a:r>
                    </a:p>
                  </a:txBody>
                  <a:tcPr marL="6350" marR="6350" marT="635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0.20%</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60670581"/>
                  </a:ext>
                </a:extLst>
              </a:tr>
              <a:tr h="161925">
                <a:tc>
                  <a:txBody>
                    <a:bodyPr/>
                    <a:lstStyle/>
                    <a:p>
                      <a:pPr algn="ctr" fontAlgn="ctr"/>
                      <a:r>
                        <a:rPr lang="en-US" sz="900" b="0" i="0" u="none" strike="noStrike">
                          <a:solidFill>
                            <a:srgbClr val="000000"/>
                          </a:solidFill>
                          <a:effectLst/>
                          <a:latin typeface="Arial" panose="020B0604020202020204" pitchFamily="34" charset="0"/>
                        </a:rPr>
                        <a:t>Class E</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-0.93%</a:t>
                      </a: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0.37%</a:t>
                      </a:r>
                    </a:p>
                  </a:txBody>
                  <a:tcPr marL="6350" marR="6350" marT="63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6350" marR="6350" marT="635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102%</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41923462"/>
                  </a:ext>
                </a:extLst>
              </a:tr>
              <a:tr h="161925">
                <a:tc>
                  <a:txBody>
                    <a:bodyPr/>
                    <a:lstStyle/>
                    <a:p>
                      <a:pPr algn="ctr" fontAlgn="ctr"/>
                      <a:r>
                        <a:rPr lang="en-US" sz="900" b="1" i="0" u="none" strike="noStrike">
                          <a:solidFill>
                            <a:srgbClr val="000000"/>
                          </a:solidFill>
                          <a:effectLst/>
                          <a:latin typeface="Arial" panose="020B0604020202020204" pitchFamily="34" charset="0"/>
                        </a:rPr>
                        <a:t>Overall </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0.06%</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-1.14%</a:t>
                      </a:r>
                    </a:p>
                  </a:txBody>
                  <a:tcPr marL="6350" marR="6350" marT="635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-0.88%</a:t>
                      </a: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6350" marR="6350" marT="63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102%</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75976562"/>
                  </a:ext>
                </a:extLst>
              </a:tr>
              <a:tr h="161925">
                <a:tc>
                  <a:txBody>
                    <a:bodyPr/>
                    <a:lstStyle/>
                    <a:p>
                      <a:pPr algn="ctr" fontAlgn="ctr"/>
                      <a:r>
                        <a:rPr lang="en-US" sz="900" b="0" i="0" u="none" strike="noStrike">
                          <a:solidFill>
                            <a:srgbClr val="000000"/>
                          </a:solidFill>
                          <a:effectLst/>
                          <a:latin typeface="Arial" panose="020B0604020202020204" pitchFamily="34" charset="0"/>
                        </a:rPr>
                        <a:t>Class D</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6350" marR="6350" marT="63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6350" marR="6350" marT="63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445485322"/>
                  </a:ext>
                </a:extLst>
              </a:tr>
              <a:tr h="161925">
                <a:tc>
                  <a:txBody>
                    <a:bodyPr/>
                    <a:lstStyle/>
                    <a:p>
                      <a:pPr algn="ctr" fontAlgn="ctr"/>
                      <a:r>
                        <a:rPr lang="en-US" sz="900" b="0" i="0" u="none" strike="noStrike">
                          <a:solidFill>
                            <a:srgbClr val="000000"/>
                          </a:solidFill>
                          <a:effectLst/>
                          <a:latin typeface="Arial" panose="020B0604020202020204" pitchFamily="34" charset="0"/>
                        </a:rPr>
                        <a:t>Class F</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-1.29%</a:t>
                      </a:r>
                    </a:p>
                  </a:txBody>
                  <a:tcPr marL="6350" marR="6350" marT="635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-0.78%</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102%</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378664339"/>
                  </a:ext>
                </a:extLst>
              </a:tr>
              <a:tr h="161925">
                <a:tc>
                  <a:txBody>
                    <a:bodyPr/>
                    <a:lstStyle/>
                    <a:p>
                      <a:pPr algn="ctr" fontAlgn="ctr"/>
                      <a:r>
                        <a:rPr lang="en-US" sz="900" b="0" i="0" u="none" strike="noStrike">
                          <a:solidFill>
                            <a:srgbClr val="000000"/>
                          </a:solidFill>
                          <a:effectLst/>
                          <a:latin typeface="Arial" panose="020B0604020202020204" pitchFamily="34" charset="0"/>
                        </a:rPr>
                        <a:t>Class TGM</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0.05%</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-1.77%</a:t>
                      </a: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-1.54%</a:t>
                      </a:r>
                    </a:p>
                  </a:txBody>
                  <a:tcPr marL="6350" marR="6350" marT="63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6350" marR="6350" marT="635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100%</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64634167"/>
                  </a:ext>
                </a:extLst>
              </a:tr>
            </a:tbl>
          </a:graphicData>
        </a:graphic>
      </p:graphicFrame>
      <p:graphicFrame>
        <p:nvGraphicFramePr>
          <p:cNvPr id="7" name="Table 6">
            <a:extLst>
              <a:ext uri="{FF2B5EF4-FFF2-40B4-BE49-F238E27FC236}">
                <a16:creationId xmlns:a16="http://schemas.microsoft.com/office/drawing/2014/main" id="{FAD7FEB2-FAA7-4FEF-B15A-BDE426720BBD}"/>
              </a:ext>
            </a:extLst>
          </p:cNvPr>
          <p:cNvGraphicFramePr>
            <a:graphicFrameLocks noGrp="1"/>
          </p:cNvGraphicFramePr>
          <p:nvPr>
            <p:extLst>
              <p:ext uri="{D42A27DB-BD31-4B8C-83A1-F6EECF244321}">
                <p14:modId xmlns:p14="http://schemas.microsoft.com/office/powerpoint/2010/main" val="1852012933"/>
              </p:ext>
            </p:extLst>
          </p:nvPr>
        </p:nvGraphicFramePr>
        <p:xfrm>
          <a:off x="4602049" y="1232230"/>
          <a:ext cx="3365500" cy="1943100"/>
        </p:xfrm>
        <a:graphic>
          <a:graphicData uri="http://schemas.openxmlformats.org/drawingml/2006/table">
            <a:tbl>
              <a:tblPr/>
              <a:tblGrid>
                <a:gridCol w="673100">
                  <a:extLst>
                    <a:ext uri="{9D8B030D-6E8A-4147-A177-3AD203B41FA5}">
                      <a16:colId xmlns:a16="http://schemas.microsoft.com/office/drawing/2014/main" val="4146634081"/>
                    </a:ext>
                  </a:extLst>
                </a:gridCol>
                <a:gridCol w="673100">
                  <a:extLst>
                    <a:ext uri="{9D8B030D-6E8A-4147-A177-3AD203B41FA5}">
                      <a16:colId xmlns:a16="http://schemas.microsoft.com/office/drawing/2014/main" val="1722646065"/>
                    </a:ext>
                  </a:extLst>
                </a:gridCol>
                <a:gridCol w="673100">
                  <a:extLst>
                    <a:ext uri="{9D8B030D-6E8A-4147-A177-3AD203B41FA5}">
                      <a16:colId xmlns:a16="http://schemas.microsoft.com/office/drawing/2014/main" val="961692714"/>
                    </a:ext>
                  </a:extLst>
                </a:gridCol>
                <a:gridCol w="673100">
                  <a:extLst>
                    <a:ext uri="{9D8B030D-6E8A-4147-A177-3AD203B41FA5}">
                      <a16:colId xmlns:a16="http://schemas.microsoft.com/office/drawing/2014/main" val="3361329833"/>
                    </a:ext>
                  </a:extLst>
                </a:gridCol>
                <a:gridCol w="673100">
                  <a:extLst>
                    <a:ext uri="{9D8B030D-6E8A-4147-A177-3AD203B41FA5}">
                      <a16:colId xmlns:a16="http://schemas.microsoft.com/office/drawing/2014/main" val="2283895915"/>
                    </a:ext>
                  </a:extLst>
                </a:gridCol>
              </a:tblGrid>
              <a:tr h="161925">
                <a:tc gridSpan="5">
                  <a:txBody>
                    <a:bodyPr/>
                    <a:lstStyle/>
                    <a:p>
                      <a:pPr algn="ctr" fontAlgn="ctr"/>
                      <a:r>
                        <a:rPr lang="en-US" sz="900" b="1" i="0" u="none" strike="noStrike">
                          <a:solidFill>
                            <a:srgbClr val="000000"/>
                          </a:solidFill>
                          <a:effectLst/>
                          <a:latin typeface="Arial" panose="020B0604020202020204" pitchFamily="34" charset="0"/>
                        </a:rPr>
                        <a:t>Random Access Main 10</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907531291"/>
                  </a:ext>
                </a:extLst>
              </a:tr>
              <a:tr h="161925">
                <a:tc gridSpan="5">
                  <a:txBody>
                    <a:bodyPr/>
                    <a:lstStyle/>
                    <a:p>
                      <a:pPr algn="ctr" fontAlgn="ctr"/>
                      <a:r>
                        <a:rPr lang="en-US" sz="900" b="1" i="0" u="none" strike="noStrike">
                          <a:solidFill>
                            <a:srgbClr val="000000"/>
                          </a:solidFill>
                          <a:effectLst/>
                          <a:latin typeface="Arial" panose="020B0604020202020204" pitchFamily="34" charset="0"/>
                        </a:rPr>
                        <a:t>Over ECM-2.0</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080102589"/>
                  </a:ext>
                </a:extLst>
              </a:tr>
              <a:tr h="161925">
                <a:tc>
                  <a:txBody>
                    <a:bodyPr/>
                    <a:lstStyle/>
                    <a:p>
                      <a:pPr algn="ctr" fontAlgn="ctr"/>
                      <a:r>
                        <a:rPr lang="en-US" sz="900" b="0" i="0" u="none" strike="noStrike">
                          <a:solidFill>
                            <a:srgbClr val="000000"/>
                          </a:solidFill>
                          <a:effectLst/>
                          <a:latin typeface="Arial" panose="020B0604020202020204" pitchFamily="34" charset="0"/>
                        </a:rPr>
                        <a:t>Y</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6350" marR="6350" marT="63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6350" marR="6350" marT="635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43500617"/>
                  </a:ext>
                </a:extLst>
              </a:tr>
              <a:tr h="161925">
                <a:tc>
                  <a:txBody>
                    <a:bodyPr/>
                    <a:lstStyle/>
                    <a:p>
                      <a:pPr algn="ctr" fontAlgn="ctr"/>
                      <a:r>
                        <a:rPr lang="en-US" sz="900" b="0" i="0" u="none" strike="noStrike">
                          <a:solidFill>
                            <a:srgbClr val="000000"/>
                          </a:solidFill>
                          <a:effectLst/>
                          <a:latin typeface="Arial" panose="020B0604020202020204" pitchFamily="34" charset="0"/>
                        </a:rPr>
                        <a:t>0.03%</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-0.39%</a:t>
                      </a:r>
                    </a:p>
                  </a:txBody>
                  <a:tcPr marL="6350" marR="6350" marT="63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6350" marR="6350" marT="63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4007539451"/>
                  </a:ext>
                </a:extLst>
              </a:tr>
              <a:tr h="161925">
                <a:tc>
                  <a:txBody>
                    <a:bodyPr/>
                    <a:lstStyle/>
                    <a:p>
                      <a:pPr algn="ctr" fontAlgn="ctr"/>
                      <a:r>
                        <a:rPr lang="en-US" sz="900" b="0" i="0" u="none" strike="noStrike">
                          <a:solidFill>
                            <a:srgbClr val="000000"/>
                          </a:solidFill>
                          <a:effectLst/>
                          <a:latin typeface="Arial" panose="020B0604020202020204" pitchFamily="34" charset="0"/>
                        </a:rPr>
                        <a:t>0.03%</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-1.23%</a:t>
                      </a:r>
                    </a:p>
                  </a:txBody>
                  <a:tcPr marL="6350" marR="6350" marT="635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-3.16%</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97%</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425360656"/>
                  </a:ext>
                </a:extLst>
              </a:tr>
              <a:tr h="161925">
                <a:tc>
                  <a:txBody>
                    <a:bodyPr/>
                    <a:lstStyle/>
                    <a:p>
                      <a:pPr algn="ctr" fontAlgn="ctr"/>
                      <a:r>
                        <a:rPr lang="en-US" sz="900" b="0" i="0" u="none" strike="noStrike">
                          <a:solidFill>
                            <a:srgbClr val="000000"/>
                          </a:solidFill>
                          <a:effectLst/>
                          <a:latin typeface="Arial" panose="020B0604020202020204" pitchFamily="34" charset="0"/>
                        </a:rPr>
                        <a:t>0.06%</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-1.62%</a:t>
                      </a:r>
                    </a:p>
                  </a:txBody>
                  <a:tcPr marL="6350" marR="6350" marT="635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-0.14%</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032258852"/>
                  </a:ext>
                </a:extLst>
              </a:tr>
              <a:tr h="161925">
                <a:tc>
                  <a:txBody>
                    <a:bodyPr/>
                    <a:lstStyle/>
                    <a:p>
                      <a:pPr algn="ctr" fontAlgn="ctr"/>
                      <a:r>
                        <a:rPr lang="en-US" sz="900" b="0" i="0" u="none" strike="noStrike">
                          <a:solidFill>
                            <a:srgbClr val="000000"/>
                          </a:solidFill>
                          <a:effectLst/>
                          <a:latin typeface="Arial" panose="020B0604020202020204" pitchFamily="34" charset="0"/>
                        </a:rPr>
                        <a:t>0.03%</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-0.07%</a:t>
                      </a:r>
                    </a:p>
                  </a:txBody>
                  <a:tcPr marL="6350" marR="6350" marT="635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0.05%</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556789948"/>
                  </a:ext>
                </a:extLst>
              </a:tr>
              <a:tr h="161925">
                <a:tc>
                  <a:txBody>
                    <a:bodyPr/>
                    <a:lstStyle/>
                    <a:p>
                      <a:pPr algn="ctr" fontAlgn="ctr"/>
                      <a:r>
                        <a:rPr lang="en-US" sz="900" b="0" i="0" u="none" strike="noStrike">
                          <a:solidFill>
                            <a:srgbClr val="000000"/>
                          </a:solidFill>
                          <a:effectLst/>
                          <a:latin typeface="Arial" panose="020B0604020202020204" pitchFamily="34" charset="0"/>
                        </a:rPr>
                        <a:t> </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350" marR="6350" marT="63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350" marR="6350" marT="635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66265667"/>
                  </a:ext>
                </a:extLst>
              </a:tr>
              <a:tr h="161925">
                <a:tc>
                  <a:txBody>
                    <a:bodyPr/>
                    <a:lstStyle/>
                    <a:p>
                      <a:pPr algn="ctr" fontAlgn="ctr"/>
                      <a:r>
                        <a:rPr lang="en-US" sz="900" b="0" i="0" u="none" strike="noStrike">
                          <a:solidFill>
                            <a:srgbClr val="000000"/>
                          </a:solidFill>
                          <a:effectLst/>
                          <a:latin typeface="Arial" panose="020B0604020202020204" pitchFamily="34" charset="0"/>
                        </a:rPr>
                        <a:t>0.04%</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-0.88%</a:t>
                      </a:r>
                    </a:p>
                  </a:txBody>
                  <a:tcPr marL="6350" marR="6350" marT="635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-0.67%</a:t>
                      </a: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6350" marR="6350" marT="63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21341233"/>
                  </a:ext>
                </a:extLst>
              </a:tr>
              <a:tr h="161925">
                <a:tc>
                  <a:txBody>
                    <a:bodyPr/>
                    <a:lstStyle/>
                    <a:p>
                      <a:pPr algn="ctr" fontAlgn="ctr"/>
                      <a:r>
                        <a:rPr lang="en-US" sz="900" b="0" i="0" u="none" strike="noStrike">
                          <a:solidFill>
                            <a:srgbClr val="000000"/>
                          </a:solidFill>
                          <a:effectLst/>
                          <a:latin typeface="Arial" panose="020B0604020202020204" pitchFamily="34" charset="0"/>
                        </a:rPr>
                        <a:t>0.01%</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-0.14%</a:t>
                      </a:r>
                    </a:p>
                  </a:txBody>
                  <a:tcPr marL="6350" marR="6350" marT="63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-0.07%</a:t>
                      </a: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6350" marR="6350" marT="63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588094393"/>
                  </a:ext>
                </a:extLst>
              </a:tr>
              <a:tr h="161925">
                <a:tc>
                  <a:txBody>
                    <a:bodyPr/>
                    <a:lstStyle/>
                    <a:p>
                      <a:pPr algn="ctr" fontAlgn="ctr"/>
                      <a:r>
                        <a:rPr lang="en-US" sz="900" b="0" i="0" u="none" strike="noStrike">
                          <a:solidFill>
                            <a:srgbClr val="000000"/>
                          </a:solidFill>
                          <a:effectLst/>
                          <a:latin typeface="Arial" panose="020B0604020202020204" pitchFamily="34" charset="0"/>
                        </a:rPr>
                        <a:t>0.01%</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-0.65%</a:t>
                      </a:r>
                    </a:p>
                  </a:txBody>
                  <a:tcPr marL="6350" marR="6350" marT="635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-0.50%</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102%</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66665406"/>
                  </a:ext>
                </a:extLst>
              </a:tr>
              <a:tr h="161925">
                <a:tc>
                  <a:txBody>
                    <a:bodyPr/>
                    <a:lstStyle/>
                    <a:p>
                      <a:pPr algn="ctr" fontAlgn="ctr"/>
                      <a:r>
                        <a:rPr lang="en-US" sz="900" b="0" i="0" u="none" strike="noStrike">
                          <a:solidFill>
                            <a:srgbClr val="000000"/>
                          </a:solidFill>
                          <a:effectLst/>
                          <a:latin typeface="Arial" panose="020B0604020202020204" pitchFamily="34" charset="0"/>
                        </a:rPr>
                        <a:t>0.00%</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-0.82%</a:t>
                      </a: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-0.63%</a:t>
                      </a:r>
                    </a:p>
                  </a:txBody>
                  <a:tcPr marL="6350" marR="6350" marT="63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6350" marR="6350" marT="635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100%</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66911217"/>
                  </a:ext>
                </a:extLst>
              </a:tr>
            </a:tbl>
          </a:graphicData>
        </a:graphic>
      </p:graphicFrame>
      <p:graphicFrame>
        <p:nvGraphicFramePr>
          <p:cNvPr id="8" name="Table 7">
            <a:extLst>
              <a:ext uri="{FF2B5EF4-FFF2-40B4-BE49-F238E27FC236}">
                <a16:creationId xmlns:a16="http://schemas.microsoft.com/office/drawing/2014/main" id="{2B3DB6BE-979F-4983-8EDA-CC6F07B754CB}"/>
              </a:ext>
            </a:extLst>
          </p:cNvPr>
          <p:cNvGraphicFramePr>
            <a:graphicFrameLocks noGrp="1"/>
          </p:cNvGraphicFramePr>
          <p:nvPr>
            <p:extLst>
              <p:ext uri="{D42A27DB-BD31-4B8C-83A1-F6EECF244321}">
                <p14:modId xmlns:p14="http://schemas.microsoft.com/office/powerpoint/2010/main" val="563453923"/>
              </p:ext>
            </p:extLst>
          </p:nvPr>
        </p:nvGraphicFramePr>
        <p:xfrm>
          <a:off x="8261546" y="1232230"/>
          <a:ext cx="3365500" cy="1943100"/>
        </p:xfrm>
        <a:graphic>
          <a:graphicData uri="http://schemas.openxmlformats.org/drawingml/2006/table">
            <a:tbl>
              <a:tblPr/>
              <a:tblGrid>
                <a:gridCol w="673100">
                  <a:extLst>
                    <a:ext uri="{9D8B030D-6E8A-4147-A177-3AD203B41FA5}">
                      <a16:colId xmlns:a16="http://schemas.microsoft.com/office/drawing/2014/main" val="4006595851"/>
                    </a:ext>
                  </a:extLst>
                </a:gridCol>
                <a:gridCol w="673100">
                  <a:extLst>
                    <a:ext uri="{9D8B030D-6E8A-4147-A177-3AD203B41FA5}">
                      <a16:colId xmlns:a16="http://schemas.microsoft.com/office/drawing/2014/main" val="1096425292"/>
                    </a:ext>
                  </a:extLst>
                </a:gridCol>
                <a:gridCol w="673100">
                  <a:extLst>
                    <a:ext uri="{9D8B030D-6E8A-4147-A177-3AD203B41FA5}">
                      <a16:colId xmlns:a16="http://schemas.microsoft.com/office/drawing/2014/main" val="2499448332"/>
                    </a:ext>
                  </a:extLst>
                </a:gridCol>
                <a:gridCol w="673100">
                  <a:extLst>
                    <a:ext uri="{9D8B030D-6E8A-4147-A177-3AD203B41FA5}">
                      <a16:colId xmlns:a16="http://schemas.microsoft.com/office/drawing/2014/main" val="3620562731"/>
                    </a:ext>
                  </a:extLst>
                </a:gridCol>
                <a:gridCol w="673100">
                  <a:extLst>
                    <a:ext uri="{9D8B030D-6E8A-4147-A177-3AD203B41FA5}">
                      <a16:colId xmlns:a16="http://schemas.microsoft.com/office/drawing/2014/main" val="2718020096"/>
                    </a:ext>
                  </a:extLst>
                </a:gridCol>
              </a:tblGrid>
              <a:tr h="161925">
                <a:tc gridSpan="5">
                  <a:txBody>
                    <a:bodyPr/>
                    <a:lstStyle/>
                    <a:p>
                      <a:pPr algn="ctr" fontAlgn="ctr"/>
                      <a:r>
                        <a:rPr lang="en-US" sz="900" b="1" i="0" u="none" strike="noStrike">
                          <a:solidFill>
                            <a:srgbClr val="000000"/>
                          </a:solidFill>
                          <a:effectLst/>
                          <a:latin typeface="Arial" panose="020B0604020202020204" pitchFamily="34" charset="0"/>
                        </a:rPr>
                        <a:t>Low delay B Main10 </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61347749"/>
                  </a:ext>
                </a:extLst>
              </a:tr>
              <a:tr h="161925">
                <a:tc gridSpan="5">
                  <a:txBody>
                    <a:bodyPr/>
                    <a:lstStyle/>
                    <a:p>
                      <a:pPr algn="ctr" fontAlgn="ctr"/>
                      <a:r>
                        <a:rPr lang="en-US" sz="900" b="1" i="0" u="none" strike="noStrike">
                          <a:solidFill>
                            <a:srgbClr val="000000"/>
                          </a:solidFill>
                          <a:effectLst/>
                          <a:latin typeface="Arial" panose="020B0604020202020204" pitchFamily="34" charset="0"/>
                        </a:rPr>
                        <a:t>Over ECM-2.0</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518317264"/>
                  </a:ext>
                </a:extLst>
              </a:tr>
              <a:tr h="161925">
                <a:tc>
                  <a:txBody>
                    <a:bodyPr/>
                    <a:lstStyle/>
                    <a:p>
                      <a:pPr algn="ctr" fontAlgn="ctr"/>
                      <a:r>
                        <a:rPr lang="en-US" sz="900" b="0" i="0" u="none" strike="noStrike">
                          <a:solidFill>
                            <a:srgbClr val="000000"/>
                          </a:solidFill>
                          <a:effectLst/>
                          <a:latin typeface="Arial" panose="020B0604020202020204" pitchFamily="34" charset="0"/>
                        </a:rPr>
                        <a:t>Y</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6350" marR="6350" marT="63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6350" marR="6350" marT="635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7514936"/>
                  </a:ext>
                </a:extLst>
              </a:tr>
              <a:tr h="161925">
                <a:tc>
                  <a:txBody>
                    <a:bodyPr/>
                    <a:lstStyle/>
                    <a:p>
                      <a:pPr algn="ctr" fontAlgn="ctr"/>
                      <a:r>
                        <a:rPr lang="en-US" sz="900" b="0" i="0" u="none" strike="noStrike">
                          <a:solidFill>
                            <a:srgbClr val="000000"/>
                          </a:solidFill>
                          <a:effectLst/>
                          <a:latin typeface="Arial" panose="020B0604020202020204" pitchFamily="34" charset="0"/>
                        </a:rPr>
                        <a:t> </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350" marR="6350" marT="63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350" marR="6350" marT="63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705969001"/>
                  </a:ext>
                </a:extLst>
              </a:tr>
              <a:tr h="161925">
                <a:tc>
                  <a:txBody>
                    <a:bodyPr/>
                    <a:lstStyle/>
                    <a:p>
                      <a:pPr algn="ctr" fontAlgn="ctr"/>
                      <a:r>
                        <a:rPr lang="en-US" sz="900" b="0" i="0" u="none" strike="noStrike">
                          <a:solidFill>
                            <a:srgbClr val="000000"/>
                          </a:solidFill>
                          <a:effectLst/>
                          <a:latin typeface="Arial" panose="020B0604020202020204" pitchFamily="34" charset="0"/>
                        </a:rPr>
                        <a:t> </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6350" marR="6350" marT="635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114234774"/>
                  </a:ext>
                </a:extLst>
              </a:tr>
              <a:tr h="161925">
                <a:tc>
                  <a:txBody>
                    <a:bodyPr/>
                    <a:lstStyle/>
                    <a:p>
                      <a:pPr algn="ctr" fontAlgn="ctr"/>
                      <a:r>
                        <a:rPr lang="en-US" sz="900" b="0" i="0" u="none" strike="noStrike">
                          <a:solidFill>
                            <a:srgbClr val="000000"/>
                          </a:solidFill>
                          <a:effectLst/>
                          <a:latin typeface="Arial" panose="020B0604020202020204" pitchFamily="34" charset="0"/>
                        </a:rPr>
                        <a:t>0.03%</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-1.29%</a:t>
                      </a:r>
                    </a:p>
                  </a:txBody>
                  <a:tcPr marL="6350" marR="6350" marT="635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-0.61%</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201147311"/>
                  </a:ext>
                </a:extLst>
              </a:tr>
              <a:tr h="161925">
                <a:tc>
                  <a:txBody>
                    <a:bodyPr/>
                    <a:lstStyle/>
                    <a:p>
                      <a:pPr algn="ctr" fontAlgn="ctr"/>
                      <a:r>
                        <a:rPr lang="en-US" sz="900" b="0" i="0" u="none" strike="noStrike">
                          <a:solidFill>
                            <a:srgbClr val="000000"/>
                          </a:solidFill>
                          <a:effectLst/>
                          <a:latin typeface="Arial" panose="020B0604020202020204" pitchFamily="34" charset="0"/>
                        </a:rPr>
                        <a:t>-0.06%</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-0.24%</a:t>
                      </a:r>
                    </a:p>
                  </a:txBody>
                  <a:tcPr marL="6350" marR="6350" marT="635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0.06%</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95%</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96%</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685991169"/>
                  </a:ext>
                </a:extLst>
              </a:tr>
              <a:tr h="161925">
                <a:tc>
                  <a:txBody>
                    <a:bodyPr/>
                    <a:lstStyle/>
                    <a:p>
                      <a:pPr algn="ctr" fontAlgn="ctr"/>
                      <a:r>
                        <a:rPr lang="en-US" sz="900" b="0" i="0" u="none" strike="noStrike">
                          <a:solidFill>
                            <a:srgbClr val="000000"/>
                          </a:solidFill>
                          <a:effectLst/>
                          <a:latin typeface="Arial" panose="020B0604020202020204" pitchFamily="34" charset="0"/>
                        </a:rPr>
                        <a:t>-0.06%</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-1.23%</a:t>
                      </a: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-1.18%</a:t>
                      </a:r>
                    </a:p>
                  </a:txBody>
                  <a:tcPr marL="6350" marR="6350" marT="63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98%</a:t>
                      </a:r>
                    </a:p>
                  </a:txBody>
                  <a:tcPr marL="6350" marR="6350" marT="635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97%</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21812274"/>
                  </a:ext>
                </a:extLst>
              </a:tr>
              <a:tr h="161925">
                <a:tc>
                  <a:txBody>
                    <a:bodyPr/>
                    <a:lstStyle/>
                    <a:p>
                      <a:pPr algn="ctr" fontAlgn="ctr"/>
                      <a:r>
                        <a:rPr lang="en-US" sz="900" b="0" i="0" u="none" strike="noStrike">
                          <a:solidFill>
                            <a:srgbClr val="000000"/>
                          </a:solidFill>
                          <a:effectLst/>
                          <a:latin typeface="Arial" panose="020B0604020202020204" pitchFamily="34" charset="0"/>
                        </a:rPr>
                        <a:t>-0.02%</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-0.93%</a:t>
                      </a:r>
                    </a:p>
                  </a:txBody>
                  <a:tcPr marL="6350" marR="6350" marT="635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-0.53%</a:t>
                      </a: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98%</a:t>
                      </a:r>
                    </a:p>
                  </a:txBody>
                  <a:tcPr marL="6350" marR="6350" marT="63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98%</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22418679"/>
                  </a:ext>
                </a:extLst>
              </a:tr>
              <a:tr h="161925">
                <a:tc>
                  <a:txBody>
                    <a:bodyPr/>
                    <a:lstStyle/>
                    <a:p>
                      <a:pPr algn="ctr" fontAlgn="ctr"/>
                      <a:r>
                        <a:rPr lang="en-US" sz="900" b="0" i="0" u="none" strike="noStrike">
                          <a:solidFill>
                            <a:srgbClr val="000000"/>
                          </a:solidFill>
                          <a:effectLst/>
                          <a:latin typeface="Arial" panose="020B0604020202020204" pitchFamily="34" charset="0"/>
                        </a:rPr>
                        <a:t>0.05%</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-0.32%</a:t>
                      </a:r>
                    </a:p>
                  </a:txBody>
                  <a:tcPr marL="6350" marR="6350" marT="63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0.19%</a:t>
                      </a: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98%</a:t>
                      </a:r>
                    </a:p>
                  </a:txBody>
                  <a:tcPr marL="6350" marR="6350" marT="63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4132389792"/>
                  </a:ext>
                </a:extLst>
              </a:tr>
              <a:tr h="161925">
                <a:tc>
                  <a:txBody>
                    <a:bodyPr/>
                    <a:lstStyle/>
                    <a:p>
                      <a:pPr algn="ctr" fontAlgn="ctr"/>
                      <a:r>
                        <a:rPr lang="en-US" sz="900" b="0" i="0" u="none" strike="noStrike">
                          <a:solidFill>
                            <a:srgbClr val="000000"/>
                          </a:solidFill>
                          <a:effectLst/>
                          <a:latin typeface="Arial" panose="020B0604020202020204" pitchFamily="34" charset="0"/>
                        </a:rPr>
                        <a:t>-0.08%</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-0.53%</a:t>
                      </a:r>
                    </a:p>
                  </a:txBody>
                  <a:tcPr marL="6350" marR="6350" marT="635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-0.59%</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98%</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97%</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825463057"/>
                  </a:ext>
                </a:extLst>
              </a:tr>
              <a:tr h="161925">
                <a:tc>
                  <a:txBody>
                    <a:bodyPr/>
                    <a:lstStyle/>
                    <a:p>
                      <a:pPr algn="ctr" fontAlgn="ctr"/>
                      <a:r>
                        <a:rPr lang="en-US" sz="900" b="0" i="0" u="none" strike="noStrike">
                          <a:solidFill>
                            <a:srgbClr val="000000"/>
                          </a:solidFill>
                          <a:effectLst/>
                          <a:latin typeface="Arial" panose="020B0604020202020204" pitchFamily="34" charset="0"/>
                        </a:rPr>
                        <a:t>0.07%</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-0.65%</a:t>
                      </a: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-0.46%</a:t>
                      </a:r>
                    </a:p>
                  </a:txBody>
                  <a:tcPr marL="6350" marR="6350" marT="63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6350" marR="6350" marT="635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99%</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32842213"/>
                  </a:ext>
                </a:extLst>
              </a:tr>
            </a:tbl>
          </a:graphicData>
        </a:graphic>
      </p:graphicFrame>
      <p:sp>
        <p:nvSpPr>
          <p:cNvPr id="9" name="Title 1">
            <a:extLst>
              <a:ext uri="{FF2B5EF4-FFF2-40B4-BE49-F238E27FC236}">
                <a16:creationId xmlns:a16="http://schemas.microsoft.com/office/drawing/2014/main" id="{88CD796E-74CD-4825-8882-2BC355063F53}"/>
              </a:ext>
            </a:extLst>
          </p:cNvPr>
          <p:cNvSpPr txBox="1">
            <a:spLocks/>
          </p:cNvSpPr>
          <p:nvPr/>
        </p:nvSpPr>
        <p:spPr>
          <a:xfrm>
            <a:off x="269452" y="3591443"/>
            <a:ext cx="11427526" cy="878959"/>
          </a:xfrm>
          <a:prstGeom prst="rect">
            <a:avLst/>
          </a:prstGeom>
        </p:spPr>
        <p:txBody>
          <a:bodyPr vert="horz" wrap="square" lIns="0" tIns="0" rIns="0" bIns="0" rtlCol="0" anchor="b">
            <a:spAutoFit/>
          </a:bodyPr>
          <a:lst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a:lstStyle>
          <a:p>
            <a:r>
              <a:rPr lang="en-US" dirty="0"/>
              <a:t>“Edge based” classifier applied to both Luma and  Chroma components</a:t>
            </a:r>
          </a:p>
        </p:txBody>
      </p:sp>
      <p:graphicFrame>
        <p:nvGraphicFramePr>
          <p:cNvPr id="4" name="Table 3">
            <a:extLst>
              <a:ext uri="{FF2B5EF4-FFF2-40B4-BE49-F238E27FC236}">
                <a16:creationId xmlns:a16="http://schemas.microsoft.com/office/drawing/2014/main" id="{84087F74-0E16-4346-B180-780E94800E09}"/>
              </a:ext>
            </a:extLst>
          </p:cNvPr>
          <p:cNvGraphicFramePr>
            <a:graphicFrameLocks noGrp="1"/>
          </p:cNvGraphicFramePr>
          <p:nvPr>
            <p:extLst>
              <p:ext uri="{D42A27DB-BD31-4B8C-83A1-F6EECF244321}">
                <p14:modId xmlns:p14="http://schemas.microsoft.com/office/powerpoint/2010/main" val="3653064997"/>
              </p:ext>
            </p:extLst>
          </p:nvPr>
        </p:nvGraphicFramePr>
        <p:xfrm>
          <a:off x="269452" y="4588576"/>
          <a:ext cx="4038600" cy="1943100"/>
        </p:xfrm>
        <a:graphic>
          <a:graphicData uri="http://schemas.openxmlformats.org/drawingml/2006/table">
            <a:tbl>
              <a:tblPr/>
              <a:tblGrid>
                <a:gridCol w="928615">
                  <a:extLst>
                    <a:ext uri="{9D8B030D-6E8A-4147-A177-3AD203B41FA5}">
                      <a16:colId xmlns:a16="http://schemas.microsoft.com/office/drawing/2014/main" val="4245835160"/>
                    </a:ext>
                  </a:extLst>
                </a:gridCol>
                <a:gridCol w="621997">
                  <a:extLst>
                    <a:ext uri="{9D8B030D-6E8A-4147-A177-3AD203B41FA5}">
                      <a16:colId xmlns:a16="http://schemas.microsoft.com/office/drawing/2014/main" val="3173592219"/>
                    </a:ext>
                  </a:extLst>
                </a:gridCol>
                <a:gridCol w="621997">
                  <a:extLst>
                    <a:ext uri="{9D8B030D-6E8A-4147-A177-3AD203B41FA5}">
                      <a16:colId xmlns:a16="http://schemas.microsoft.com/office/drawing/2014/main" val="2581776382"/>
                    </a:ext>
                  </a:extLst>
                </a:gridCol>
                <a:gridCol w="621997">
                  <a:extLst>
                    <a:ext uri="{9D8B030D-6E8A-4147-A177-3AD203B41FA5}">
                      <a16:colId xmlns:a16="http://schemas.microsoft.com/office/drawing/2014/main" val="1285083067"/>
                    </a:ext>
                  </a:extLst>
                </a:gridCol>
                <a:gridCol w="621997">
                  <a:extLst>
                    <a:ext uri="{9D8B030D-6E8A-4147-A177-3AD203B41FA5}">
                      <a16:colId xmlns:a16="http://schemas.microsoft.com/office/drawing/2014/main" val="136651180"/>
                    </a:ext>
                  </a:extLst>
                </a:gridCol>
                <a:gridCol w="621997">
                  <a:extLst>
                    <a:ext uri="{9D8B030D-6E8A-4147-A177-3AD203B41FA5}">
                      <a16:colId xmlns:a16="http://schemas.microsoft.com/office/drawing/2014/main" val="244328427"/>
                    </a:ext>
                  </a:extLst>
                </a:gridCol>
              </a:tblGrid>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All Intra Main10 </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43537034"/>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Over ECM-2.0</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246278126"/>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6350" marR="6350" marT="63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6350" marR="6350" marT="635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06469946"/>
                  </a:ext>
                </a:extLst>
              </a:tr>
              <a:tr h="161925">
                <a:tc>
                  <a:txBody>
                    <a:bodyPr/>
                    <a:lstStyle/>
                    <a:p>
                      <a:pPr algn="ctr" fontAlgn="ctr"/>
                      <a:r>
                        <a:rPr lang="en-US" sz="900" b="0" i="0" u="none" strike="noStrike">
                          <a:solidFill>
                            <a:srgbClr val="000000"/>
                          </a:solidFill>
                          <a:effectLst/>
                          <a:latin typeface="Arial" panose="020B0604020202020204" pitchFamily="34" charset="0"/>
                        </a:rPr>
                        <a:t>Class A1</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-1.14%</a:t>
                      </a:r>
                    </a:p>
                  </a:txBody>
                  <a:tcPr marL="6350" marR="6350" marT="63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-0.83%</a:t>
                      </a: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102%</a:t>
                      </a:r>
                    </a:p>
                  </a:txBody>
                  <a:tcPr marL="6350" marR="6350" marT="63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103%</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43030968"/>
                  </a:ext>
                </a:extLst>
              </a:tr>
              <a:tr h="161925">
                <a:tc>
                  <a:txBody>
                    <a:bodyPr/>
                    <a:lstStyle/>
                    <a:p>
                      <a:pPr algn="ctr" fontAlgn="ctr"/>
                      <a:r>
                        <a:rPr lang="en-US" sz="900" b="0" i="0" u="none" strike="noStrike">
                          <a:solidFill>
                            <a:srgbClr val="000000"/>
                          </a:solidFill>
                          <a:effectLst/>
                          <a:latin typeface="Arial" panose="020B0604020202020204" pitchFamily="34" charset="0"/>
                        </a:rPr>
                        <a:t>Class A2</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-0.05%</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-1.26%</a:t>
                      </a:r>
                    </a:p>
                  </a:txBody>
                  <a:tcPr marL="6350" marR="6350" marT="635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-4.66%</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99%</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106%</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356477872"/>
                  </a:ext>
                </a:extLst>
              </a:tr>
              <a:tr h="161925">
                <a:tc>
                  <a:txBody>
                    <a:bodyPr/>
                    <a:lstStyle/>
                    <a:p>
                      <a:pPr algn="ctr" fontAlgn="ctr"/>
                      <a:r>
                        <a:rPr lang="en-US" sz="900" b="0" i="0" u="none" strike="noStrike">
                          <a:solidFill>
                            <a:srgbClr val="000000"/>
                          </a:solidFill>
                          <a:effectLst/>
                          <a:latin typeface="Arial" panose="020B0604020202020204" pitchFamily="34" charset="0"/>
                        </a:rPr>
                        <a:t>Class B</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-2.13%</a:t>
                      </a:r>
                    </a:p>
                  </a:txBody>
                  <a:tcPr marL="6350" marR="6350" marT="635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-0.13%</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103%</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912182975"/>
                  </a:ext>
                </a:extLst>
              </a:tr>
              <a:tr h="161925">
                <a:tc>
                  <a:txBody>
                    <a:bodyPr/>
                    <a:lstStyle/>
                    <a:p>
                      <a:pPr algn="ctr" fontAlgn="ctr"/>
                      <a:r>
                        <a:rPr lang="en-US" sz="900" b="0" i="0" u="none" strike="noStrike">
                          <a:solidFill>
                            <a:srgbClr val="000000"/>
                          </a:solidFill>
                          <a:effectLst/>
                          <a:latin typeface="Arial" panose="020B0604020202020204" pitchFamily="34" charset="0"/>
                        </a:rPr>
                        <a:t>Class C</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0.42%</a:t>
                      </a:r>
                    </a:p>
                  </a:txBody>
                  <a:tcPr marL="6350" marR="6350" marT="635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0.30%</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936007439"/>
                  </a:ext>
                </a:extLst>
              </a:tr>
              <a:tr h="161925">
                <a:tc>
                  <a:txBody>
                    <a:bodyPr/>
                    <a:lstStyle/>
                    <a:p>
                      <a:pPr algn="ctr" fontAlgn="ctr"/>
                      <a:r>
                        <a:rPr lang="en-US" sz="900" b="0" i="0" u="none" strike="noStrike">
                          <a:solidFill>
                            <a:srgbClr val="000000"/>
                          </a:solidFill>
                          <a:effectLst/>
                          <a:latin typeface="Arial" panose="020B0604020202020204" pitchFamily="34" charset="0"/>
                        </a:rPr>
                        <a:t>Class E</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-0.07%</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-0.77%</a:t>
                      </a: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0.39%</a:t>
                      </a:r>
                    </a:p>
                  </a:txBody>
                  <a:tcPr marL="6350" marR="6350" marT="63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102%</a:t>
                      </a:r>
                    </a:p>
                  </a:txBody>
                  <a:tcPr marL="6350" marR="6350" marT="635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102%</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50248247"/>
                  </a:ext>
                </a:extLst>
              </a:tr>
              <a:tr h="161925">
                <a:tc>
                  <a:txBody>
                    <a:bodyPr/>
                    <a:lstStyle/>
                    <a:p>
                      <a:pPr algn="ctr" fontAlgn="ctr"/>
                      <a:r>
                        <a:rPr lang="en-US" sz="900" b="1" i="0" u="none" strike="noStrike">
                          <a:solidFill>
                            <a:srgbClr val="000000"/>
                          </a:solidFill>
                          <a:effectLst/>
                          <a:latin typeface="Arial" panose="020B0604020202020204" pitchFamily="34" charset="0"/>
                        </a:rPr>
                        <a:t>Overall </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-1.03%</a:t>
                      </a:r>
                    </a:p>
                  </a:txBody>
                  <a:tcPr marL="6350" marR="6350" marT="635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-0.82%</a:t>
                      </a: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6350" marR="6350" marT="63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103%</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58782931"/>
                  </a:ext>
                </a:extLst>
              </a:tr>
              <a:tr h="161925">
                <a:tc>
                  <a:txBody>
                    <a:bodyPr/>
                    <a:lstStyle/>
                    <a:p>
                      <a:pPr algn="ctr" fontAlgn="ctr"/>
                      <a:r>
                        <a:rPr lang="en-US" sz="900" b="0" i="0" u="none" strike="noStrike">
                          <a:solidFill>
                            <a:srgbClr val="000000"/>
                          </a:solidFill>
                          <a:effectLst/>
                          <a:latin typeface="Arial" panose="020B0604020202020204" pitchFamily="34" charset="0"/>
                        </a:rPr>
                        <a:t>Class D</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6350" marR="6350" marT="63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6350" marR="6350" marT="63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869935311"/>
                  </a:ext>
                </a:extLst>
              </a:tr>
              <a:tr h="161925">
                <a:tc>
                  <a:txBody>
                    <a:bodyPr/>
                    <a:lstStyle/>
                    <a:p>
                      <a:pPr algn="ctr" fontAlgn="ctr"/>
                      <a:r>
                        <a:rPr lang="en-US" sz="900" b="0" i="0" u="none" strike="noStrike">
                          <a:solidFill>
                            <a:srgbClr val="000000"/>
                          </a:solidFill>
                          <a:effectLst/>
                          <a:latin typeface="Arial" panose="020B0604020202020204" pitchFamily="34" charset="0"/>
                        </a:rPr>
                        <a:t>Class F</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-0.12%</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-1.06%</a:t>
                      </a:r>
                    </a:p>
                  </a:txBody>
                  <a:tcPr marL="6350" marR="6350" marT="635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-0.60%</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103%</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411494701"/>
                  </a:ext>
                </a:extLst>
              </a:tr>
              <a:tr h="161925">
                <a:tc>
                  <a:txBody>
                    <a:bodyPr/>
                    <a:lstStyle/>
                    <a:p>
                      <a:pPr algn="ctr" fontAlgn="ctr"/>
                      <a:r>
                        <a:rPr lang="en-US" sz="900" b="0" i="0" u="none" strike="noStrike">
                          <a:solidFill>
                            <a:srgbClr val="000000"/>
                          </a:solidFill>
                          <a:effectLst/>
                          <a:latin typeface="Arial" panose="020B0604020202020204" pitchFamily="34" charset="0"/>
                        </a:rPr>
                        <a:t>Class TGM</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-0.29%</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-1.70%</a:t>
                      </a: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-1.45%</a:t>
                      </a:r>
                    </a:p>
                  </a:txBody>
                  <a:tcPr marL="6350" marR="6350" marT="63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6350" marR="6350" marT="635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101%</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38128634"/>
                  </a:ext>
                </a:extLst>
              </a:tr>
            </a:tbl>
          </a:graphicData>
        </a:graphic>
      </p:graphicFrame>
      <p:graphicFrame>
        <p:nvGraphicFramePr>
          <p:cNvPr id="10" name="Table 9">
            <a:extLst>
              <a:ext uri="{FF2B5EF4-FFF2-40B4-BE49-F238E27FC236}">
                <a16:creationId xmlns:a16="http://schemas.microsoft.com/office/drawing/2014/main" id="{80A85B58-BAB4-46B1-8225-4B66EA43CE7B}"/>
              </a:ext>
            </a:extLst>
          </p:cNvPr>
          <p:cNvGraphicFramePr>
            <a:graphicFrameLocks noGrp="1"/>
          </p:cNvGraphicFramePr>
          <p:nvPr>
            <p:extLst>
              <p:ext uri="{D42A27DB-BD31-4B8C-83A1-F6EECF244321}">
                <p14:modId xmlns:p14="http://schemas.microsoft.com/office/powerpoint/2010/main" val="2930875065"/>
              </p:ext>
            </p:extLst>
          </p:nvPr>
        </p:nvGraphicFramePr>
        <p:xfrm>
          <a:off x="4602049" y="4588576"/>
          <a:ext cx="3365500" cy="1943100"/>
        </p:xfrm>
        <a:graphic>
          <a:graphicData uri="http://schemas.openxmlformats.org/drawingml/2006/table">
            <a:tbl>
              <a:tblPr/>
              <a:tblGrid>
                <a:gridCol w="673100">
                  <a:extLst>
                    <a:ext uri="{9D8B030D-6E8A-4147-A177-3AD203B41FA5}">
                      <a16:colId xmlns:a16="http://schemas.microsoft.com/office/drawing/2014/main" val="1218313394"/>
                    </a:ext>
                  </a:extLst>
                </a:gridCol>
                <a:gridCol w="673100">
                  <a:extLst>
                    <a:ext uri="{9D8B030D-6E8A-4147-A177-3AD203B41FA5}">
                      <a16:colId xmlns:a16="http://schemas.microsoft.com/office/drawing/2014/main" val="1709143680"/>
                    </a:ext>
                  </a:extLst>
                </a:gridCol>
                <a:gridCol w="673100">
                  <a:extLst>
                    <a:ext uri="{9D8B030D-6E8A-4147-A177-3AD203B41FA5}">
                      <a16:colId xmlns:a16="http://schemas.microsoft.com/office/drawing/2014/main" val="1695737169"/>
                    </a:ext>
                  </a:extLst>
                </a:gridCol>
                <a:gridCol w="673100">
                  <a:extLst>
                    <a:ext uri="{9D8B030D-6E8A-4147-A177-3AD203B41FA5}">
                      <a16:colId xmlns:a16="http://schemas.microsoft.com/office/drawing/2014/main" val="3075243658"/>
                    </a:ext>
                  </a:extLst>
                </a:gridCol>
                <a:gridCol w="673100">
                  <a:extLst>
                    <a:ext uri="{9D8B030D-6E8A-4147-A177-3AD203B41FA5}">
                      <a16:colId xmlns:a16="http://schemas.microsoft.com/office/drawing/2014/main" val="3674730970"/>
                    </a:ext>
                  </a:extLst>
                </a:gridCol>
              </a:tblGrid>
              <a:tr h="161925">
                <a:tc gridSpan="5">
                  <a:txBody>
                    <a:bodyPr/>
                    <a:lstStyle/>
                    <a:p>
                      <a:pPr algn="ctr" fontAlgn="ctr"/>
                      <a:r>
                        <a:rPr lang="en-US" sz="900" b="1" i="0" u="none" strike="noStrike">
                          <a:solidFill>
                            <a:srgbClr val="000000"/>
                          </a:solidFill>
                          <a:effectLst/>
                          <a:latin typeface="Arial" panose="020B0604020202020204" pitchFamily="34" charset="0"/>
                        </a:rPr>
                        <a:t>Random Access Main 10</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225535059"/>
                  </a:ext>
                </a:extLst>
              </a:tr>
              <a:tr h="161925">
                <a:tc gridSpan="5">
                  <a:txBody>
                    <a:bodyPr/>
                    <a:lstStyle/>
                    <a:p>
                      <a:pPr algn="ctr" fontAlgn="ctr"/>
                      <a:r>
                        <a:rPr lang="en-US" sz="900" b="1" i="0" u="none" strike="noStrike">
                          <a:solidFill>
                            <a:srgbClr val="000000"/>
                          </a:solidFill>
                          <a:effectLst/>
                          <a:latin typeface="Arial" panose="020B0604020202020204" pitchFamily="34" charset="0"/>
                        </a:rPr>
                        <a:t>Over ECM-2.0</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263790840"/>
                  </a:ext>
                </a:extLst>
              </a:tr>
              <a:tr h="161925">
                <a:tc>
                  <a:txBody>
                    <a:bodyPr/>
                    <a:lstStyle/>
                    <a:p>
                      <a:pPr algn="ctr" fontAlgn="ctr"/>
                      <a:r>
                        <a:rPr lang="en-US" sz="900" b="0" i="0" u="none" strike="noStrike">
                          <a:solidFill>
                            <a:srgbClr val="000000"/>
                          </a:solidFill>
                          <a:effectLst/>
                          <a:latin typeface="Arial" panose="020B0604020202020204" pitchFamily="34" charset="0"/>
                        </a:rPr>
                        <a:t>Y</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6350" marR="6350" marT="63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6350" marR="6350" marT="635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90292918"/>
                  </a:ext>
                </a:extLst>
              </a:tr>
              <a:tr h="161925">
                <a:tc>
                  <a:txBody>
                    <a:bodyPr/>
                    <a:lstStyle/>
                    <a:p>
                      <a:pPr algn="ctr" fontAlgn="ctr"/>
                      <a:r>
                        <a:rPr lang="en-US" sz="900" b="0" i="0" u="none" strike="noStrike">
                          <a:solidFill>
                            <a:srgbClr val="000000"/>
                          </a:solidFill>
                          <a:effectLst/>
                          <a:latin typeface="Arial" panose="020B0604020202020204" pitchFamily="34" charset="0"/>
                        </a:rPr>
                        <a:t>-0.04%</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-0.40%</a:t>
                      </a:r>
                    </a:p>
                  </a:txBody>
                  <a:tcPr marL="6350" marR="6350" marT="63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0.16%</a:t>
                      </a: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6350" marR="6350" marT="63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079612830"/>
                  </a:ext>
                </a:extLst>
              </a:tr>
              <a:tr h="161925">
                <a:tc>
                  <a:txBody>
                    <a:bodyPr/>
                    <a:lstStyle/>
                    <a:p>
                      <a:pPr algn="ctr" fontAlgn="ctr"/>
                      <a:r>
                        <a:rPr lang="en-US" sz="900" b="0" i="0" u="none" strike="noStrike">
                          <a:solidFill>
                            <a:srgbClr val="000000"/>
                          </a:solidFill>
                          <a:effectLst/>
                          <a:latin typeface="Arial" panose="020B0604020202020204" pitchFamily="34" charset="0"/>
                        </a:rPr>
                        <a:t>-0.21%</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-1.19%</a:t>
                      </a:r>
                    </a:p>
                  </a:txBody>
                  <a:tcPr marL="6350" marR="6350" marT="635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-3.03%</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101%</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330442204"/>
                  </a:ext>
                </a:extLst>
              </a:tr>
              <a:tr h="161925">
                <a:tc>
                  <a:txBody>
                    <a:bodyPr/>
                    <a:lstStyle/>
                    <a:p>
                      <a:pPr algn="ctr" fontAlgn="ctr"/>
                      <a:r>
                        <a:rPr lang="en-US" sz="900" b="0" i="0" u="none" strike="noStrike">
                          <a:solidFill>
                            <a:srgbClr val="000000"/>
                          </a:solidFill>
                          <a:effectLst/>
                          <a:latin typeface="Arial" panose="020B0604020202020204" pitchFamily="34" charset="0"/>
                        </a:rPr>
                        <a:t>-0.24%</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-1.36%</a:t>
                      </a:r>
                    </a:p>
                  </a:txBody>
                  <a:tcPr marL="6350" marR="6350" marT="635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0.06%</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657244645"/>
                  </a:ext>
                </a:extLst>
              </a:tr>
              <a:tr h="161925">
                <a:tc>
                  <a:txBody>
                    <a:bodyPr/>
                    <a:lstStyle/>
                    <a:p>
                      <a:pPr algn="ctr" fontAlgn="ctr"/>
                      <a:r>
                        <a:rPr lang="en-US" sz="900" b="0" i="0" u="none" strike="noStrike">
                          <a:solidFill>
                            <a:srgbClr val="000000"/>
                          </a:solidFill>
                          <a:effectLst/>
                          <a:latin typeface="Arial" panose="020B0604020202020204" pitchFamily="34" charset="0"/>
                        </a:rPr>
                        <a:t>-0.03%</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0.15%</a:t>
                      </a:r>
                    </a:p>
                  </a:txBody>
                  <a:tcPr marL="6350" marR="6350" marT="635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0.28%</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743670898"/>
                  </a:ext>
                </a:extLst>
              </a:tr>
              <a:tr h="161925">
                <a:tc>
                  <a:txBody>
                    <a:bodyPr/>
                    <a:lstStyle/>
                    <a:p>
                      <a:pPr algn="ctr" fontAlgn="ctr"/>
                      <a:r>
                        <a:rPr lang="en-US" sz="900" b="0" i="0" u="none" strike="noStrike">
                          <a:solidFill>
                            <a:srgbClr val="000000"/>
                          </a:solidFill>
                          <a:effectLst/>
                          <a:latin typeface="Arial" panose="020B0604020202020204" pitchFamily="34" charset="0"/>
                        </a:rPr>
                        <a:t> </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350" marR="6350" marT="63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350" marR="6350" marT="635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26563609"/>
                  </a:ext>
                </a:extLst>
              </a:tr>
              <a:tr h="161925">
                <a:tc>
                  <a:txBody>
                    <a:bodyPr/>
                    <a:lstStyle/>
                    <a:p>
                      <a:pPr algn="ctr" fontAlgn="ctr"/>
                      <a:r>
                        <a:rPr lang="en-US" sz="900" b="0" i="0" u="none" strike="noStrike">
                          <a:solidFill>
                            <a:srgbClr val="000000"/>
                          </a:solidFill>
                          <a:effectLst/>
                          <a:latin typeface="Arial" panose="020B0604020202020204" pitchFamily="34" charset="0"/>
                        </a:rPr>
                        <a:t>-0.14%</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-0.73%</a:t>
                      </a:r>
                    </a:p>
                  </a:txBody>
                  <a:tcPr marL="6350" marR="6350" marT="635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-0.48%</a:t>
                      </a: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6350" marR="6350" marT="63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8743443"/>
                  </a:ext>
                </a:extLst>
              </a:tr>
              <a:tr h="161925">
                <a:tc>
                  <a:txBody>
                    <a:bodyPr/>
                    <a:lstStyle/>
                    <a:p>
                      <a:pPr algn="ctr" fontAlgn="ctr"/>
                      <a:r>
                        <a:rPr lang="en-US" sz="900" b="0" i="0" u="none" strike="noStrike">
                          <a:solidFill>
                            <a:srgbClr val="000000"/>
                          </a:solidFill>
                          <a:effectLst/>
                          <a:latin typeface="Arial" panose="020B0604020202020204" pitchFamily="34" charset="0"/>
                        </a:rPr>
                        <a:t>-0.01%</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-0.13%</a:t>
                      </a:r>
                    </a:p>
                  </a:txBody>
                  <a:tcPr marL="6350" marR="6350" marT="63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6350" marR="6350" marT="63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97%</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884476345"/>
                  </a:ext>
                </a:extLst>
              </a:tr>
              <a:tr h="161925">
                <a:tc>
                  <a:txBody>
                    <a:bodyPr/>
                    <a:lstStyle/>
                    <a:p>
                      <a:pPr algn="ctr" fontAlgn="ctr"/>
                      <a:r>
                        <a:rPr lang="en-US" sz="900" b="0" i="0" u="none" strike="noStrike">
                          <a:solidFill>
                            <a:srgbClr val="000000"/>
                          </a:solidFill>
                          <a:effectLst/>
                          <a:latin typeface="Arial" panose="020B0604020202020204" pitchFamily="34" charset="0"/>
                        </a:rPr>
                        <a:t>-0.19%</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-0.30%</a:t>
                      </a:r>
                    </a:p>
                  </a:txBody>
                  <a:tcPr marL="6350" marR="6350" marT="635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-0.19%</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102%</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791369042"/>
                  </a:ext>
                </a:extLst>
              </a:tr>
              <a:tr h="161925">
                <a:tc>
                  <a:txBody>
                    <a:bodyPr/>
                    <a:lstStyle/>
                    <a:p>
                      <a:pPr algn="ctr" fontAlgn="ctr"/>
                      <a:r>
                        <a:rPr lang="en-US" sz="900" b="0" i="0" u="none" strike="noStrike">
                          <a:solidFill>
                            <a:srgbClr val="000000"/>
                          </a:solidFill>
                          <a:effectLst/>
                          <a:latin typeface="Arial" panose="020B0604020202020204" pitchFamily="34" charset="0"/>
                        </a:rPr>
                        <a:t>-0.44%</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-0.62%</a:t>
                      </a: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-0.59%</a:t>
                      </a:r>
                    </a:p>
                  </a:txBody>
                  <a:tcPr marL="6350" marR="6350" marT="63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6350" marR="6350" marT="635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100%</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77441422"/>
                  </a:ext>
                </a:extLst>
              </a:tr>
            </a:tbl>
          </a:graphicData>
        </a:graphic>
      </p:graphicFrame>
      <p:graphicFrame>
        <p:nvGraphicFramePr>
          <p:cNvPr id="11" name="Table 10">
            <a:extLst>
              <a:ext uri="{FF2B5EF4-FFF2-40B4-BE49-F238E27FC236}">
                <a16:creationId xmlns:a16="http://schemas.microsoft.com/office/drawing/2014/main" id="{4D5E20D8-AA46-49D3-97EB-C8A864D8A9CB}"/>
              </a:ext>
            </a:extLst>
          </p:cNvPr>
          <p:cNvGraphicFramePr>
            <a:graphicFrameLocks noGrp="1"/>
          </p:cNvGraphicFramePr>
          <p:nvPr>
            <p:extLst>
              <p:ext uri="{D42A27DB-BD31-4B8C-83A1-F6EECF244321}">
                <p14:modId xmlns:p14="http://schemas.microsoft.com/office/powerpoint/2010/main" val="4086859863"/>
              </p:ext>
            </p:extLst>
          </p:nvPr>
        </p:nvGraphicFramePr>
        <p:xfrm>
          <a:off x="8261546" y="4588576"/>
          <a:ext cx="3365500" cy="1943100"/>
        </p:xfrm>
        <a:graphic>
          <a:graphicData uri="http://schemas.openxmlformats.org/drawingml/2006/table">
            <a:tbl>
              <a:tblPr/>
              <a:tblGrid>
                <a:gridCol w="673100">
                  <a:extLst>
                    <a:ext uri="{9D8B030D-6E8A-4147-A177-3AD203B41FA5}">
                      <a16:colId xmlns:a16="http://schemas.microsoft.com/office/drawing/2014/main" val="1449266432"/>
                    </a:ext>
                  </a:extLst>
                </a:gridCol>
                <a:gridCol w="673100">
                  <a:extLst>
                    <a:ext uri="{9D8B030D-6E8A-4147-A177-3AD203B41FA5}">
                      <a16:colId xmlns:a16="http://schemas.microsoft.com/office/drawing/2014/main" val="2155776358"/>
                    </a:ext>
                  </a:extLst>
                </a:gridCol>
                <a:gridCol w="673100">
                  <a:extLst>
                    <a:ext uri="{9D8B030D-6E8A-4147-A177-3AD203B41FA5}">
                      <a16:colId xmlns:a16="http://schemas.microsoft.com/office/drawing/2014/main" val="1130414940"/>
                    </a:ext>
                  </a:extLst>
                </a:gridCol>
                <a:gridCol w="673100">
                  <a:extLst>
                    <a:ext uri="{9D8B030D-6E8A-4147-A177-3AD203B41FA5}">
                      <a16:colId xmlns:a16="http://schemas.microsoft.com/office/drawing/2014/main" val="2295377140"/>
                    </a:ext>
                  </a:extLst>
                </a:gridCol>
                <a:gridCol w="673100">
                  <a:extLst>
                    <a:ext uri="{9D8B030D-6E8A-4147-A177-3AD203B41FA5}">
                      <a16:colId xmlns:a16="http://schemas.microsoft.com/office/drawing/2014/main" val="2099710577"/>
                    </a:ext>
                  </a:extLst>
                </a:gridCol>
              </a:tblGrid>
              <a:tr h="161925">
                <a:tc gridSpan="5">
                  <a:txBody>
                    <a:bodyPr/>
                    <a:lstStyle/>
                    <a:p>
                      <a:pPr algn="ctr" fontAlgn="ctr"/>
                      <a:r>
                        <a:rPr lang="en-US" sz="900" b="1" i="0" u="none" strike="noStrike">
                          <a:solidFill>
                            <a:srgbClr val="000000"/>
                          </a:solidFill>
                          <a:effectLst/>
                          <a:latin typeface="Arial" panose="020B0604020202020204" pitchFamily="34" charset="0"/>
                        </a:rPr>
                        <a:t>Low delay B Main10 </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789665193"/>
                  </a:ext>
                </a:extLst>
              </a:tr>
              <a:tr h="161925">
                <a:tc gridSpan="5">
                  <a:txBody>
                    <a:bodyPr/>
                    <a:lstStyle/>
                    <a:p>
                      <a:pPr algn="ctr" fontAlgn="ctr"/>
                      <a:r>
                        <a:rPr lang="en-US" sz="900" b="1" i="0" u="none" strike="noStrike" dirty="0">
                          <a:solidFill>
                            <a:srgbClr val="000000"/>
                          </a:solidFill>
                          <a:effectLst/>
                          <a:latin typeface="Arial" panose="020B0604020202020204" pitchFamily="34" charset="0"/>
                        </a:rPr>
                        <a:t>Over ECM-2.0</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845154626"/>
                  </a:ext>
                </a:extLst>
              </a:tr>
              <a:tr h="161925">
                <a:tc>
                  <a:txBody>
                    <a:bodyPr/>
                    <a:lstStyle/>
                    <a:p>
                      <a:pPr algn="ctr" fontAlgn="ctr"/>
                      <a:r>
                        <a:rPr lang="en-US" sz="900" b="0" i="0" u="none" strike="noStrike">
                          <a:solidFill>
                            <a:srgbClr val="000000"/>
                          </a:solidFill>
                          <a:effectLst/>
                          <a:latin typeface="Arial" panose="020B0604020202020204" pitchFamily="34" charset="0"/>
                        </a:rPr>
                        <a:t>Y</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6350" marR="6350" marT="63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6350" marR="6350" marT="635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42133545"/>
                  </a:ext>
                </a:extLst>
              </a:tr>
              <a:tr h="161925">
                <a:tc>
                  <a:txBody>
                    <a:bodyPr/>
                    <a:lstStyle/>
                    <a:p>
                      <a:pPr algn="ctr" fontAlgn="ctr"/>
                      <a:r>
                        <a:rPr lang="en-US" sz="900" b="0" i="0" u="none" strike="noStrike">
                          <a:solidFill>
                            <a:srgbClr val="000000"/>
                          </a:solidFill>
                          <a:effectLst/>
                          <a:latin typeface="Arial" panose="020B0604020202020204" pitchFamily="34" charset="0"/>
                        </a:rPr>
                        <a:t> </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350" marR="6350" marT="63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350" marR="6350" marT="63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870073346"/>
                  </a:ext>
                </a:extLst>
              </a:tr>
              <a:tr h="161925">
                <a:tc>
                  <a:txBody>
                    <a:bodyPr/>
                    <a:lstStyle/>
                    <a:p>
                      <a:pPr algn="ctr" fontAlgn="ctr"/>
                      <a:r>
                        <a:rPr lang="en-US" sz="900" b="0" i="0" u="none" strike="noStrike">
                          <a:solidFill>
                            <a:srgbClr val="000000"/>
                          </a:solidFill>
                          <a:effectLst/>
                          <a:latin typeface="Arial" panose="020B0604020202020204" pitchFamily="34" charset="0"/>
                        </a:rPr>
                        <a:t> </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6350" marR="6350" marT="635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184467407"/>
                  </a:ext>
                </a:extLst>
              </a:tr>
              <a:tr h="161925">
                <a:tc>
                  <a:txBody>
                    <a:bodyPr/>
                    <a:lstStyle/>
                    <a:p>
                      <a:pPr algn="ctr" fontAlgn="ctr"/>
                      <a:r>
                        <a:rPr lang="en-US" sz="900" b="0" i="0" u="none" strike="noStrike">
                          <a:solidFill>
                            <a:srgbClr val="000000"/>
                          </a:solidFill>
                          <a:effectLst/>
                          <a:latin typeface="Arial" panose="020B0604020202020204" pitchFamily="34" charset="0"/>
                        </a:rPr>
                        <a:t>-0.54%</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-1.24%</a:t>
                      </a:r>
                    </a:p>
                  </a:txBody>
                  <a:tcPr marL="6350" marR="6350" marT="635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-0.48%</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102%</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127055934"/>
                  </a:ext>
                </a:extLst>
              </a:tr>
              <a:tr h="161925">
                <a:tc>
                  <a:txBody>
                    <a:bodyPr/>
                    <a:lstStyle/>
                    <a:p>
                      <a:pPr algn="ctr" fontAlgn="ctr"/>
                      <a:r>
                        <a:rPr lang="en-US" sz="900" b="0" i="0" u="none" strike="noStrike">
                          <a:solidFill>
                            <a:srgbClr val="000000"/>
                          </a:solidFill>
                          <a:effectLst/>
                          <a:latin typeface="Arial" panose="020B0604020202020204" pitchFamily="34" charset="0"/>
                        </a:rPr>
                        <a:t>-0.19%</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0.05%</a:t>
                      </a:r>
                    </a:p>
                  </a:txBody>
                  <a:tcPr marL="6350" marR="6350" marT="635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0.33%</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870635320"/>
                  </a:ext>
                </a:extLst>
              </a:tr>
              <a:tr h="161925">
                <a:tc>
                  <a:txBody>
                    <a:bodyPr/>
                    <a:lstStyle/>
                    <a:p>
                      <a:pPr algn="ctr" fontAlgn="ctr"/>
                      <a:r>
                        <a:rPr lang="en-US" sz="900" b="0" i="0" u="none" strike="noStrike">
                          <a:solidFill>
                            <a:srgbClr val="000000"/>
                          </a:solidFill>
                          <a:effectLst/>
                          <a:latin typeface="Arial" panose="020B0604020202020204" pitchFamily="34" charset="0"/>
                        </a:rPr>
                        <a:t>-0.42%</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-0.55%</a:t>
                      </a: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0.14%</a:t>
                      </a:r>
                    </a:p>
                  </a:txBody>
                  <a:tcPr marL="6350" marR="6350" marT="63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104%</a:t>
                      </a:r>
                    </a:p>
                  </a:txBody>
                  <a:tcPr marL="6350" marR="6350" marT="635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76028004"/>
                  </a:ext>
                </a:extLst>
              </a:tr>
              <a:tr h="161925">
                <a:tc>
                  <a:txBody>
                    <a:bodyPr/>
                    <a:lstStyle/>
                    <a:p>
                      <a:pPr algn="ctr" fontAlgn="ctr"/>
                      <a:r>
                        <a:rPr lang="en-US" sz="900" b="0" i="0" u="none" strike="noStrike">
                          <a:solidFill>
                            <a:srgbClr val="000000"/>
                          </a:solidFill>
                          <a:effectLst/>
                          <a:latin typeface="Arial" panose="020B0604020202020204" pitchFamily="34" charset="0"/>
                        </a:rPr>
                        <a:t>-0.39%</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-0.64%</a:t>
                      </a:r>
                    </a:p>
                  </a:txBody>
                  <a:tcPr marL="6350" marR="6350" marT="635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-0.06%</a:t>
                      </a: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6350" marR="6350" marT="63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51268834"/>
                  </a:ext>
                </a:extLst>
              </a:tr>
              <a:tr h="161925">
                <a:tc>
                  <a:txBody>
                    <a:bodyPr/>
                    <a:lstStyle/>
                    <a:p>
                      <a:pPr algn="ctr" fontAlgn="ctr"/>
                      <a:r>
                        <a:rPr lang="en-US" sz="900" b="0" i="0" u="none" strike="noStrike">
                          <a:solidFill>
                            <a:srgbClr val="000000"/>
                          </a:solidFill>
                          <a:effectLst/>
                          <a:latin typeface="Arial" panose="020B0604020202020204" pitchFamily="34" charset="0"/>
                        </a:rPr>
                        <a:t>-0.07%</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-0.99%</a:t>
                      </a:r>
                    </a:p>
                  </a:txBody>
                  <a:tcPr marL="6350" marR="6350" marT="63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-0.12%</a:t>
                      </a: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6350" marR="6350" marT="63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201899716"/>
                  </a:ext>
                </a:extLst>
              </a:tr>
              <a:tr h="161925">
                <a:tc>
                  <a:txBody>
                    <a:bodyPr/>
                    <a:lstStyle/>
                    <a:p>
                      <a:pPr algn="ctr" fontAlgn="ctr"/>
                      <a:r>
                        <a:rPr lang="en-US" sz="900" b="0" i="0" u="none" strike="noStrike">
                          <a:solidFill>
                            <a:srgbClr val="000000"/>
                          </a:solidFill>
                          <a:effectLst/>
                          <a:latin typeface="Arial" panose="020B0604020202020204" pitchFamily="34" charset="0"/>
                        </a:rPr>
                        <a:t>-0.52%</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-1.14%</a:t>
                      </a:r>
                    </a:p>
                  </a:txBody>
                  <a:tcPr marL="6350" marR="6350" marT="635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-0.84%</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797296823"/>
                  </a:ext>
                </a:extLst>
              </a:tr>
              <a:tr h="161925">
                <a:tc>
                  <a:txBody>
                    <a:bodyPr/>
                    <a:lstStyle/>
                    <a:p>
                      <a:pPr algn="ctr" fontAlgn="ctr"/>
                      <a:r>
                        <a:rPr lang="en-US" sz="900" b="0" i="0" u="none" strike="noStrike">
                          <a:solidFill>
                            <a:srgbClr val="000000"/>
                          </a:solidFill>
                          <a:effectLst/>
                          <a:latin typeface="Arial" panose="020B0604020202020204" pitchFamily="34" charset="0"/>
                        </a:rPr>
                        <a:t>-0.74%</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-0.66%</a:t>
                      </a: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-0.52%</a:t>
                      </a:r>
                    </a:p>
                  </a:txBody>
                  <a:tcPr marL="6350" marR="6350" marT="63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6350" marR="6350" marT="635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100%</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79633012"/>
                  </a:ext>
                </a:extLst>
              </a:tr>
            </a:tbl>
          </a:graphicData>
        </a:graphic>
      </p:graphicFrame>
    </p:spTree>
    <p:extLst>
      <p:ext uri="{BB962C8B-B14F-4D97-AF65-F5344CB8AC3E}">
        <p14:creationId xmlns:p14="http://schemas.microsoft.com/office/powerpoint/2010/main" val="1797408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8AE258-EACF-4DC6-892F-CD49EECD7773}"/>
              </a:ext>
            </a:extLst>
          </p:cNvPr>
          <p:cNvSpPr>
            <a:spLocks noGrp="1"/>
          </p:cNvSpPr>
          <p:nvPr>
            <p:ph type="title"/>
          </p:nvPr>
        </p:nvSpPr>
        <p:spPr>
          <a:xfrm>
            <a:off x="456874" y="388712"/>
            <a:ext cx="11187112" cy="439479"/>
          </a:xfrm>
        </p:spPr>
        <p:txBody>
          <a:bodyPr/>
          <a:lstStyle/>
          <a:p>
            <a:r>
              <a:rPr lang="en-US" dirty="0"/>
              <a:t>Conclusion</a:t>
            </a:r>
          </a:p>
        </p:txBody>
      </p:sp>
      <p:sp>
        <p:nvSpPr>
          <p:cNvPr id="3" name="Content Placeholder 2">
            <a:extLst>
              <a:ext uri="{FF2B5EF4-FFF2-40B4-BE49-F238E27FC236}">
                <a16:creationId xmlns:a16="http://schemas.microsoft.com/office/drawing/2014/main" id="{04F07337-CCF8-4572-BAA4-65068897BDB2}"/>
              </a:ext>
            </a:extLst>
          </p:cNvPr>
          <p:cNvSpPr>
            <a:spLocks noGrp="1"/>
          </p:cNvSpPr>
          <p:nvPr>
            <p:ph sz="quarter" idx="14"/>
          </p:nvPr>
        </p:nvSpPr>
        <p:spPr>
          <a:xfrm>
            <a:off x="356165" y="841928"/>
            <a:ext cx="11388529" cy="5627360"/>
          </a:xfrm>
        </p:spPr>
        <p:txBody>
          <a:bodyPr/>
          <a:lstStyle/>
          <a:p>
            <a:r>
              <a:rPr lang="en-US" dirty="0"/>
              <a:t>“Edge” based classifier for CCSAO is proposed</a:t>
            </a:r>
          </a:p>
          <a:p>
            <a:r>
              <a:rPr lang="en-US" dirty="0"/>
              <a:t>When applied only to Chroma components, BD-Rate changes  in RA condition are as follows (Y/U/V): 0.04%, -0.88%, -0.67% without substantial </a:t>
            </a:r>
            <a:r>
              <a:rPr lang="en-US" dirty="0" err="1"/>
              <a:t>EncT</a:t>
            </a:r>
            <a:r>
              <a:rPr lang="en-US" dirty="0"/>
              <a:t> and </a:t>
            </a:r>
            <a:r>
              <a:rPr lang="en-US" dirty="0" err="1"/>
              <a:t>DecT</a:t>
            </a:r>
            <a:r>
              <a:rPr lang="en-US" dirty="0"/>
              <a:t> increase</a:t>
            </a:r>
          </a:p>
          <a:p>
            <a:r>
              <a:rPr lang="en-US" dirty="0"/>
              <a:t>When applied to both Luma and Chroma components, BD-Rate changes  in RA condition are as follows (Y/U/V): -0.14%%, -0.73%, -0.48% without substantial </a:t>
            </a:r>
            <a:r>
              <a:rPr lang="en-US" dirty="0" err="1"/>
              <a:t>EncT</a:t>
            </a:r>
            <a:r>
              <a:rPr lang="en-US" dirty="0"/>
              <a:t> and </a:t>
            </a:r>
            <a:r>
              <a:rPr lang="en-US" dirty="0" err="1"/>
              <a:t>DecT</a:t>
            </a:r>
            <a:r>
              <a:rPr lang="en-US" dirty="0"/>
              <a:t> increase</a:t>
            </a:r>
          </a:p>
          <a:p>
            <a:r>
              <a:rPr lang="en-US" dirty="0"/>
              <a:t>Suggested to further study the “Edge” based classifier in next round of EE.</a:t>
            </a:r>
          </a:p>
          <a:p>
            <a:r>
              <a:rPr lang="en-US" dirty="0"/>
              <a:t>We would like to thank Alibaba for cross checking </a:t>
            </a:r>
            <a:r>
              <a:rPr lang="en-US" b="0" i="0" dirty="0">
                <a:effectLst/>
                <a:latin typeface="Arial" panose="020B0604020202020204" pitchFamily="34" charset="0"/>
                <a:hlinkClick r:id="rId2"/>
              </a:rPr>
              <a:t>JVET-X0191</a:t>
            </a:r>
            <a:endParaRPr lang="en-US" b="0" i="0" dirty="0">
              <a:effectLst/>
              <a:latin typeface="Arial" panose="020B0604020202020204" pitchFamily="34" charset="0"/>
            </a:endParaRPr>
          </a:p>
          <a:p>
            <a:endParaRPr lang="en-US" b="0" i="0" dirty="0">
              <a:effectLst/>
              <a:latin typeface="Arial" panose="020B0604020202020204" pitchFamily="34" charset="0"/>
            </a:endParaRPr>
          </a:p>
          <a:p>
            <a:endParaRPr lang="en-US" dirty="0"/>
          </a:p>
          <a:p>
            <a:endParaRPr lang="en-US" dirty="0"/>
          </a:p>
          <a:p>
            <a:endParaRPr lang="en-US" dirty="0"/>
          </a:p>
        </p:txBody>
      </p:sp>
    </p:spTree>
    <p:extLst>
      <p:ext uri="{BB962C8B-B14F-4D97-AF65-F5344CB8AC3E}">
        <p14:creationId xmlns:p14="http://schemas.microsoft.com/office/powerpoint/2010/main" val="38658721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Presentation1" id="{D5B2BF39-0BF7-4F83-BBF1-50B848E77B2F}" vid="{AA9820B9-250A-4E56-982C-97FFF33944F9}"/>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918543D9C4FE114FAFCBFA230888884C" ma:contentTypeVersion="12" ma:contentTypeDescription="Create a new document." ma:contentTypeScope="" ma:versionID="c3de851ddf5ff93a42b09b30f2f38ead">
  <xsd:schema xmlns:xsd="http://www.w3.org/2001/XMLSchema" xmlns:xs="http://www.w3.org/2001/XMLSchema" xmlns:p="http://schemas.microsoft.com/office/2006/metadata/properties" xmlns:ns3="02b16b80-d540-4673-aaaf-c5047c677702" xmlns:ns4="6a474587-8407-4729-ba4e-aac43d7f1652" targetNamespace="http://schemas.microsoft.com/office/2006/metadata/properties" ma:root="true" ma:fieldsID="eebf0fa9086b58118981334b469ef9e0" ns3:_="" ns4:_="">
    <xsd:import namespace="02b16b80-d540-4673-aaaf-c5047c677702"/>
    <xsd:import namespace="6a474587-8407-4729-ba4e-aac43d7f1652"/>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GenerationTime" minOccurs="0"/>
                <xsd:element ref="ns3:MediaServiceEventHashCode" minOccurs="0"/>
                <xsd:element ref="ns3:MediaServiceOCR" minOccurs="0"/>
                <xsd:element ref="ns3:MediaServiceAutoKeyPoints" minOccurs="0"/>
                <xsd:element ref="ns3:MediaServiceKeyPoints" minOccurs="0"/>
                <xsd:element ref="ns4:SharedWithUsers" minOccurs="0"/>
                <xsd:element ref="ns4:SharedWithDetails" minOccurs="0"/>
                <xsd:element ref="ns4:SharingHintHash" minOccurs="0"/>
                <xsd:element ref="ns3: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2b16b80-d540-4673-aaaf-c5047c67770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a474587-8407-4729-ba4e-aac43d7f1652"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SharingHintHash" ma:index="18"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CADC57D-D1CB-471F-A964-A6304F1C889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2b16b80-d540-4673-aaaf-c5047c677702"/>
    <ds:schemaRef ds:uri="6a474587-8407-4729-ba4e-aac43d7f165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8334A8F-8550-454A-9D82-6B0C3C97CFB9}">
  <ds:schemaRefs>
    <ds:schemaRef ds:uri="http://schemas.microsoft.com/sharepoint/v3/contenttype/forms"/>
  </ds:schemaRefs>
</ds:datastoreItem>
</file>

<file path=customXml/itemProps3.xml><?xml version="1.0" encoding="utf-8"?>
<ds:datastoreItem xmlns:ds="http://schemas.openxmlformats.org/officeDocument/2006/customXml" ds:itemID="{D3E2D850-C731-4DB1-9C6E-CA1521D214DC}">
  <ds:schemaRefs>
    <ds:schemaRef ds:uri="02b16b80-d540-4673-aaaf-c5047c677702"/>
    <ds:schemaRef ds:uri="6a474587-8407-4729-ba4e-aac43d7f1652"/>
    <ds:schemaRef ds:uri="http://schemas.microsoft.com/office/2006/documentManagement/types"/>
    <ds:schemaRef ds:uri="http://schemas.microsoft.com/office/2006/metadata/properties"/>
    <ds:schemaRef ds:uri="http://purl.org/dc/terms/"/>
    <ds:schemaRef ds:uri="http://schemas.openxmlformats.org/package/2006/metadata/core-properties"/>
    <ds:schemaRef ds:uri="http://purl.org/dc/dcmitype/"/>
    <ds:schemaRef ds:uri="http://schemas.microsoft.com/office/infopath/2007/PartnerControls"/>
    <ds:schemaRef ds:uri="http://www.w3.org/XML/1998/namespace"/>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16x9_Nov2019</Template>
  <TotalTime>132701</TotalTime>
  <Words>1165</Words>
  <Application>Microsoft Office PowerPoint</Application>
  <PresentationFormat>Widescreen</PresentationFormat>
  <Paragraphs>369</Paragraphs>
  <Slides>5</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vt:i4>
      </vt:variant>
    </vt:vector>
  </HeadingPairs>
  <TitlesOfParts>
    <vt:vector size="12" baseType="lpstr">
      <vt:lpstr>Arial</vt:lpstr>
      <vt:lpstr>Calibri</vt:lpstr>
      <vt:lpstr>Century Gothic</vt:lpstr>
      <vt:lpstr>Microsoft Sans Serif</vt:lpstr>
      <vt:lpstr>Times New Roman</vt:lpstr>
      <vt:lpstr>Times-Roman</vt:lpstr>
      <vt:lpstr>Qualcomm Executive External</vt:lpstr>
      <vt:lpstr>JVET-X0105: AHG12: Edge classifier for Cross-component Sample Adaptive Offset (CCSAO)</vt:lpstr>
      <vt:lpstr>SAO and CCSAO in ECM-2.0</vt:lpstr>
      <vt:lpstr>Edge based classifier for CCSAO</vt:lpstr>
      <vt:lpstr>“Edge based” classifier applied only to Chroma components</vt:lpstr>
      <vt:lpstr>Conclusion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16x9 Confidential Template</dc:title>
  <dc:creator>Anand Meher Kotra</dc:creator>
  <cp:lastModifiedBy>Anand Meher Kotra</cp:lastModifiedBy>
  <cp:revision>531</cp:revision>
  <dcterms:created xsi:type="dcterms:W3CDTF">2020-06-02T21:16:41Z</dcterms:created>
  <dcterms:modified xsi:type="dcterms:W3CDTF">2021-10-17T10:51:48Z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0x010100918543D9C4FE114FAFCBFA230888884C</vt:lpwstr>
  </property>
</Properties>
</file>