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94" r:id="rId2"/>
    <p:sldId id="308" r:id="rId3"/>
    <p:sldId id="309" r:id="rId4"/>
    <p:sldId id="310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7" autoAdjust="0"/>
    <p:restoredTop sz="93927" autoAdjust="0"/>
  </p:normalViewPr>
  <p:slideViewPr>
    <p:cSldViewPr>
      <p:cViewPr varScale="1">
        <p:scale>
          <a:sx n="115" d="100"/>
          <a:sy n="115" d="100"/>
        </p:scale>
        <p:origin x="2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57150" cy="5715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41980D-5ED3-487F-B3E9-943BB45F7B97}" type="datetimeFigureOut">
              <a:rPr kumimoji="1" lang="ja-JP" altLang="en-US" smtClean="0"/>
              <a:t>2021/7/8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E6ED6B-3F85-40A1-9484-0C501FDC6FE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7040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線コネクタ 11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kumimoji="1" lang="ja-JP" altLang="en-US" sz="2400"/>
          </a:p>
        </p:txBody>
      </p:sp>
      <p:sp>
        <p:nvSpPr>
          <p:cNvPr id="14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4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6" name="図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6858000" cy="1443852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4416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コンテンツ プレースホルダー 2"/>
          <p:cNvSpPr>
            <a:spLocks noGrp="1"/>
          </p:cNvSpPr>
          <p:nvPr>
            <p:ph idx="1"/>
          </p:nvPr>
        </p:nvSpPr>
        <p:spPr bwMode="gray">
          <a:xfrm>
            <a:off x="336629" y="1048121"/>
            <a:ext cx="11520011" cy="527648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n"/>
              <a:defRPr sz="2267" b="1">
                <a:solidFill>
                  <a:schemeClr val="tx1"/>
                </a:solidFill>
              </a:defRPr>
            </a:lvl1pPr>
            <a:lvl2pPr marL="613255" indent="-310235">
              <a:buClr>
                <a:schemeClr val="tx1"/>
              </a:buClr>
              <a:buFont typeface="Wingdings" panose="05000000000000000000" pitchFamily="2" charset="2"/>
              <a:buChar char="l"/>
              <a:defRPr sz="2000" b="1">
                <a:solidFill>
                  <a:schemeClr val="tx1"/>
                </a:solidFill>
              </a:defRPr>
            </a:lvl2pPr>
            <a:lvl3pPr marL="817072" indent="-203818">
              <a:buClr>
                <a:schemeClr val="tx1"/>
              </a:buClr>
              <a:defRPr sz="1867">
                <a:solidFill>
                  <a:schemeClr val="tx1"/>
                </a:solidFill>
              </a:defRPr>
            </a:lvl3pPr>
            <a:lvl4pPr marL="1019085" indent="-202014">
              <a:buClr>
                <a:schemeClr val="tx1"/>
              </a:buClr>
              <a:defRPr sz="1600">
                <a:solidFill>
                  <a:schemeClr val="tx1"/>
                </a:solidFill>
              </a:defRPr>
            </a:lvl4pPr>
            <a:lvl5pPr marL="1221097" indent="-202014">
              <a:defRPr sz="1600"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kumimoji="1" lang="ja-JP" altLang="en-US" sz="2400"/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205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6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kumimoji="1" lang="ja-JP" altLang="en-US" sz="2400"/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1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2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0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620504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kumimoji="1" lang="ja-JP" altLang="en-US" sz="2400"/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6152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17559-BB6D-4C96-94D1-43E03D71EB93}" type="datetime1">
              <a:rPr kumimoji="1" lang="ja-JP" altLang="en-US" smtClean="0"/>
              <a:t>2021/7/8</a:t>
            </a:fld>
            <a:endParaRPr kumimoji="1" lang="ja-JP" altLang="en-US" dirty="0"/>
          </a:p>
        </p:txBody>
      </p:sp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kumimoji="1" lang="ja-JP" altLang="en-US" sz="2400"/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584837141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kumimoji="1" lang="ja-JP" altLang="en-US" sz="2400"/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1" name="テキスト プレースホルダー 2"/>
          <p:cNvSpPr>
            <a:spLocks noGrp="1"/>
          </p:cNvSpPr>
          <p:nvPr>
            <p:ph type="body" idx="11"/>
          </p:nvPr>
        </p:nvSpPr>
        <p:spPr>
          <a:xfrm>
            <a:off x="336629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16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204765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7" name="Text Box 49"/>
          <p:cNvSpPr txBox="1">
            <a:spLocks noChangeArrowheads="1"/>
          </p:cNvSpPr>
          <p:nvPr userDrawn="1"/>
        </p:nvSpPr>
        <p:spPr bwMode="ltGray">
          <a:xfrm>
            <a:off x="336629" y="6562081"/>
            <a:ext cx="1027723" cy="209551"/>
          </a:xfrm>
          <a:prstGeom prst="roundRect">
            <a:avLst>
              <a:gd name="adj" fmla="val 0"/>
            </a:avLst>
          </a:prstGeom>
          <a:solidFill>
            <a:schemeClr val="tx1">
              <a:lumMod val="50000"/>
              <a:lumOff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03900" tIns="51951" rIns="103900" bIns="51951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067" dirty="0">
                <a:solidFill>
                  <a:schemeClr val="bg1"/>
                </a:solidFill>
                <a:ea typeface="HGPｺﾞｼｯｸM" pitchFamily="50" charset="-128"/>
              </a:rPr>
              <a:t>関係社外秘</a:t>
            </a:r>
          </a:p>
        </p:txBody>
      </p:sp>
    </p:spTree>
    <p:extLst>
      <p:ext uri="{BB962C8B-B14F-4D97-AF65-F5344CB8AC3E}">
        <p14:creationId xmlns:p14="http://schemas.microsoft.com/office/powerpoint/2010/main" val="116392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線コネクタ 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3120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99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最終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256" y="1676400"/>
            <a:ext cx="5861488" cy="298386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8143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37929" y="365125"/>
            <a:ext cx="115095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37929" y="1825624"/>
            <a:ext cx="11509513" cy="4486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Rectangle 71"/>
          <p:cNvSpPr>
            <a:spLocks noChangeArrowheads="1"/>
          </p:cNvSpPr>
          <p:nvPr userDrawn="1"/>
        </p:nvSpPr>
        <p:spPr bwMode="auto">
          <a:xfrm>
            <a:off x="1" y="6480863"/>
            <a:ext cx="12191999" cy="376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rmAutofit/>
          </a:bodyPr>
          <a:lstStyle/>
          <a:p>
            <a:pPr algn="ctr">
              <a:defRPr/>
            </a:pPr>
            <a:r>
              <a:rPr kumimoji="0" lang="en-US" altLang="en-US" sz="800" b="1" dirty="0">
                <a:solidFill>
                  <a:schemeClr val="tx1"/>
                </a:solidFill>
                <a:latin typeface="+mn-ea"/>
                <a:ea typeface="+mn-ea"/>
              </a:rPr>
              <a:t>Copyright(C) 20</a:t>
            </a:r>
            <a:r>
              <a:rPr kumimoji="0" lang="en-US" altLang="ja-JP" sz="800" b="1" dirty="0">
                <a:solidFill>
                  <a:schemeClr val="tx1"/>
                </a:solidFill>
                <a:latin typeface="+mn-ea"/>
                <a:ea typeface="+mn-ea"/>
              </a:rPr>
              <a:t>21</a:t>
            </a:r>
            <a:r>
              <a:rPr kumimoji="0" lang="en-US" altLang="en-US" sz="800" b="1" dirty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kumimoji="0" lang="en-US" altLang="ja-JP" sz="800" b="1" dirty="0">
                <a:solidFill>
                  <a:schemeClr val="tx1"/>
                </a:solidFill>
                <a:latin typeface="+mn-ea"/>
                <a:ea typeface="+mn-ea"/>
              </a:rPr>
              <a:t>KDDI Research, Inc</a:t>
            </a:r>
            <a:r>
              <a:rPr kumimoji="0" lang="en-US" altLang="en-US" sz="800" b="1" dirty="0">
                <a:solidFill>
                  <a:schemeClr val="tx1"/>
                </a:solidFill>
                <a:latin typeface="+mn-ea"/>
                <a:ea typeface="+mn-ea"/>
              </a:rPr>
              <a:t>. All Rights Reserved.</a:t>
            </a:r>
            <a:endParaRPr kumimoji="0" lang="ja-JP" altLang="en-US" sz="8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22099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66" r:id="rId5"/>
    <p:sldLayoutId id="2147483667" r:id="rId6"/>
    <p:sldLayoutId id="2147483663" r:id="rId7"/>
    <p:sldLayoutId id="2147483668" r:id="rId8"/>
    <p:sldLayoutId id="2147483664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n"/>
        <a:defRPr kumimoji="1"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l"/>
        <a:defRPr kumimoji="1" sz="24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メイリオ" panose="020B0604030504040204" pitchFamily="50" charset="-128"/>
        <a:buChar char="–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On conformance point of </a:t>
            </a:r>
            <a:br>
              <a:rPr kumimoji="1" lang="en-US" altLang="ja-JP" dirty="0"/>
            </a:br>
            <a:r>
              <a:rPr kumimoji="1" lang="en-US" altLang="ja-JP" dirty="0"/>
              <a:t>high throughput profile</a:t>
            </a:r>
            <a:endParaRPr kumimoji="1" lang="ja-JP" altLang="en-US" dirty="0"/>
          </a:p>
        </p:txBody>
      </p:sp>
      <p:sp>
        <p:nvSpPr>
          <p:cNvPr id="4" name="フッター プレースホルダー 3"/>
          <p:cNvSpPr txBox="1">
            <a:spLocks/>
          </p:cNvSpPr>
          <p:nvPr/>
        </p:nvSpPr>
        <p:spPr>
          <a:xfrm>
            <a:off x="7867650" y="3909007"/>
            <a:ext cx="3986705" cy="717857"/>
          </a:xfrm>
          <a:prstGeom prst="rect">
            <a:avLst/>
          </a:prstGeom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dirty="0"/>
              <a:t>Kei Kawamura and K. Unno</a:t>
            </a:r>
          </a:p>
          <a:p>
            <a:pPr algn="r"/>
            <a:r>
              <a:rPr lang="en-US" altLang="ja-JP" dirty="0"/>
              <a:t>KDDI Corp. (KDDI Research, Inc.)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06819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3F482E0-7929-4848-917A-8C2A56DD68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CE3E355-F503-4F5E-9AF3-FEDE38B769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The current conformance is realized by the buffer model with the hypothetical reference decoder.</a:t>
            </a:r>
          </a:p>
          <a:p>
            <a:endParaRPr kumimoji="1" lang="en-US" altLang="ja-JP" dirty="0"/>
          </a:p>
          <a:p>
            <a:r>
              <a:rPr kumimoji="1" lang="en-US" altLang="ja-JP" dirty="0"/>
              <a:t>For </a:t>
            </a:r>
            <a:r>
              <a:rPr lang="en-US" altLang="ja-JP" dirty="0"/>
              <a:t>professional use cases like mezzanine compression or video editing, decoding delay is dominated by CABAC throughput (incl. by-pass coding).</a:t>
            </a:r>
          </a:p>
          <a:p>
            <a:pPr lvl="1"/>
            <a:r>
              <a:rPr kumimoji="1" lang="en-US" altLang="ja-JP" dirty="0"/>
              <a:t>A varying bit amount of each frame causes an unstable decoding delay.</a:t>
            </a:r>
          </a:p>
          <a:p>
            <a:pPr lvl="1"/>
            <a:r>
              <a:rPr kumimoji="1" lang="en-US" altLang="ja-JP" dirty="0"/>
              <a:t>A hierarchical-B structure </a:t>
            </a:r>
            <a:r>
              <a:rPr lang="en-US" altLang="ja-JP" dirty="0"/>
              <a:t>also causes picture re-ordering.</a:t>
            </a:r>
          </a:p>
          <a:p>
            <a:pPr lvl="1"/>
            <a:endParaRPr kumimoji="1" lang="en-US" altLang="ja-JP" dirty="0"/>
          </a:p>
          <a:p>
            <a:r>
              <a:rPr lang="en-US" altLang="ja-JP" dirty="0"/>
              <a:t>To reduce and/or maintain the decoding delay, an additional bitstream restriction mechanism is helpful to develop a decoder development.</a:t>
            </a:r>
            <a:endParaRPr kumimoji="1" lang="en-US" altLang="ja-JP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57D537F-C8C6-47E3-B2BE-41B7DF7A8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Motivation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19147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0CD9118-DAD9-4EFA-AA2B-25A434AFBB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kumimoji="1" lang="ja-JP" altLang="en-US" smtClean="0"/>
              <a:t>3</a:t>
            </a:fld>
            <a:endParaRPr kumimoji="1" lang="ja-JP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F57C6791-0AA6-4A08-8734-DB22A0EE830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36630" y="1048121"/>
                <a:ext cx="7588168" cy="5276480"/>
              </a:xfrm>
            </p:spPr>
            <p:txBody>
              <a:bodyPr/>
              <a:lstStyle/>
              <a:p>
                <a:r>
                  <a:rPr kumimoji="1" lang="en-US" altLang="ja-JP" dirty="0"/>
                  <a:t>The total bit amount of several frames is restricted by the predefined level.</a:t>
                </a:r>
              </a:p>
              <a:p>
                <a:pPr lvl="1"/>
                <a:r>
                  <a:rPr lang="en-US" altLang="ja-JP" dirty="0"/>
                  <a:t>The average bit amount of several frames is controlled.</a:t>
                </a:r>
                <a:endParaRPr kumimoji="1" lang="en-US" altLang="ja-JP" dirty="0"/>
              </a:p>
              <a:p>
                <a:endParaRPr lang="en-US" altLang="ja-JP" dirty="0"/>
              </a:p>
              <a:p>
                <a:r>
                  <a:rPr lang="en-US" altLang="ja-JP" dirty="0"/>
                  <a:t>To harmonize with the current buffer model, a difference of buffer level, </a:t>
                </a:r>
                <a:r>
                  <a:rPr lang="en-US" altLang="ja-JP" b="0" i="1" dirty="0"/>
                  <a:t>d</a:t>
                </a:r>
                <a:r>
                  <a:rPr lang="en-US" altLang="ja-JP" dirty="0"/>
                  <a:t>, between n frames is an additional conformance point.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b="0" i="1" smtClean="0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sSub>
                            <m:sSubPr>
                              <m:ctrlP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sub>
                      </m:sSub>
                      <m:r>
                        <a:rPr lang="en-US" altLang="ja-JP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sSub>
                            <m:sSubPr>
                              <m:ctrlP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en-US" altLang="ja-JP" b="0" dirty="0"/>
              </a:p>
              <a:p>
                <a:endParaRPr kumimoji="1" lang="en-US" altLang="ja-JP" dirty="0"/>
              </a:p>
              <a:p>
                <a:r>
                  <a:rPr lang="en-US" altLang="ja-JP" dirty="0"/>
                  <a:t>Note: This restriction is applied only for the high throughput cases with level definition.</a:t>
                </a:r>
                <a:endParaRPr kumimoji="1" lang="ja-JP" altLang="en-US" dirty="0"/>
              </a:p>
            </p:txBody>
          </p:sp>
        </mc:Choice>
        <mc:Fallback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F57C6791-0AA6-4A08-8734-DB22A0EE830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36630" y="1048121"/>
                <a:ext cx="7588168" cy="5276480"/>
              </a:xfrm>
              <a:blipFill>
                <a:blip r:embed="rId2"/>
                <a:stretch>
                  <a:fillRect l="-884" t="-1386" r="-64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タイトル 3">
            <a:extLst>
              <a:ext uri="{FF2B5EF4-FFF2-40B4-BE49-F238E27FC236}">
                <a16:creationId xmlns:a16="http://schemas.microsoft.com/office/drawing/2014/main" id="{5A94ECDF-9355-408B-88DE-84D0878E0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grpSp>
        <p:nvGrpSpPr>
          <p:cNvPr id="97" name="グループ化 96">
            <a:extLst>
              <a:ext uri="{FF2B5EF4-FFF2-40B4-BE49-F238E27FC236}">
                <a16:creationId xmlns:a16="http://schemas.microsoft.com/office/drawing/2014/main" id="{127DE4A2-46EF-4B0C-9753-E556ED925B40}"/>
              </a:ext>
            </a:extLst>
          </p:cNvPr>
          <p:cNvGrpSpPr/>
          <p:nvPr/>
        </p:nvGrpSpPr>
        <p:grpSpPr>
          <a:xfrm>
            <a:off x="8361813" y="2286000"/>
            <a:ext cx="3003492" cy="2885090"/>
            <a:chOff x="8361813" y="2286000"/>
            <a:chExt cx="3003492" cy="2885090"/>
          </a:xfrm>
        </p:grpSpPr>
        <p:cxnSp>
          <p:nvCxnSpPr>
            <p:cNvPr id="7" name="直線コネクタ 6">
              <a:extLst>
                <a:ext uri="{FF2B5EF4-FFF2-40B4-BE49-F238E27FC236}">
                  <a16:creationId xmlns:a16="http://schemas.microsoft.com/office/drawing/2014/main" id="{E0F7D361-4341-42FC-B925-90D152E83B11}"/>
                </a:ext>
              </a:extLst>
            </p:cNvPr>
            <p:cNvCxnSpPr/>
            <p:nvPr/>
          </p:nvCxnSpPr>
          <p:spPr>
            <a:xfrm>
              <a:off x="8953500" y="2852741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3867920B-2F0C-48EB-B7CB-E215A2EC7DAD}"/>
                </a:ext>
              </a:extLst>
            </p:cNvPr>
            <p:cNvCxnSpPr>
              <a:cxnSpLocks/>
            </p:cNvCxnSpPr>
            <p:nvPr/>
          </p:nvCxnSpPr>
          <p:spPr>
            <a:xfrm>
              <a:off x="9124950" y="2658431"/>
              <a:ext cx="0" cy="164592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直線コネクタ 9">
              <a:extLst>
                <a:ext uri="{FF2B5EF4-FFF2-40B4-BE49-F238E27FC236}">
                  <a16:creationId xmlns:a16="http://schemas.microsoft.com/office/drawing/2014/main" id="{638BB2D9-F933-4052-9668-12F41D3A3A6C}"/>
                </a:ext>
              </a:extLst>
            </p:cNvPr>
            <p:cNvCxnSpPr>
              <a:cxnSpLocks/>
            </p:cNvCxnSpPr>
            <p:nvPr/>
          </p:nvCxnSpPr>
          <p:spPr>
            <a:xfrm>
              <a:off x="9582149" y="3155838"/>
              <a:ext cx="0" cy="73152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直線コネクタ 10">
              <a:extLst>
                <a:ext uri="{FF2B5EF4-FFF2-40B4-BE49-F238E27FC236}">
                  <a16:creationId xmlns:a16="http://schemas.microsoft.com/office/drawing/2014/main" id="{651D304C-A689-4883-9DB4-1DB7253786D3}"/>
                </a:ext>
              </a:extLst>
            </p:cNvPr>
            <p:cNvCxnSpPr>
              <a:cxnSpLocks/>
            </p:cNvCxnSpPr>
            <p:nvPr/>
          </p:nvCxnSpPr>
          <p:spPr>
            <a:xfrm>
              <a:off x="10039350" y="2756950"/>
              <a:ext cx="0" cy="79777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線コネクタ 11">
              <a:extLst>
                <a:ext uri="{FF2B5EF4-FFF2-40B4-BE49-F238E27FC236}">
                  <a16:creationId xmlns:a16="http://schemas.microsoft.com/office/drawing/2014/main" id="{E809ECCA-1C96-404B-88EB-A24834811AA6}"/>
                </a:ext>
              </a:extLst>
            </p:cNvPr>
            <p:cNvCxnSpPr>
              <a:cxnSpLocks/>
            </p:cNvCxnSpPr>
            <p:nvPr/>
          </p:nvCxnSpPr>
          <p:spPr>
            <a:xfrm>
              <a:off x="10496550" y="2457450"/>
              <a:ext cx="0" cy="118872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線コネクタ 14">
              <a:extLst>
                <a:ext uri="{FF2B5EF4-FFF2-40B4-BE49-F238E27FC236}">
                  <a16:creationId xmlns:a16="http://schemas.microsoft.com/office/drawing/2014/main" id="{A6C006DC-D331-489E-9355-B48EDB434EE0}"/>
                </a:ext>
              </a:extLst>
            </p:cNvPr>
            <p:cNvCxnSpPr>
              <a:cxnSpLocks/>
            </p:cNvCxnSpPr>
            <p:nvPr/>
          </p:nvCxnSpPr>
          <p:spPr>
            <a:xfrm>
              <a:off x="10953750" y="2548894"/>
              <a:ext cx="0" cy="207549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236DCEA1-30F6-4055-8C34-1B69C48FC4F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13395" y="2658431"/>
              <a:ext cx="411555" cy="98773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直線コネクタ 54">
              <a:extLst>
                <a:ext uri="{FF2B5EF4-FFF2-40B4-BE49-F238E27FC236}">
                  <a16:creationId xmlns:a16="http://schemas.microsoft.com/office/drawing/2014/main" id="{A68DB4EA-CA68-445A-97B2-8B5E65C368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24950" y="3155838"/>
              <a:ext cx="457199" cy="114851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直線コネクタ 58">
              <a:extLst>
                <a:ext uri="{FF2B5EF4-FFF2-40B4-BE49-F238E27FC236}">
                  <a16:creationId xmlns:a16="http://schemas.microsoft.com/office/drawing/2014/main" id="{2B798656-9625-404C-A8AE-5E749D134D2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82150" y="2790082"/>
              <a:ext cx="457197" cy="109727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直線コネクタ 61">
              <a:extLst>
                <a:ext uri="{FF2B5EF4-FFF2-40B4-BE49-F238E27FC236}">
                  <a16:creationId xmlns:a16="http://schemas.microsoft.com/office/drawing/2014/main" id="{49E7764E-01BE-4DC1-87E0-15F97DA35F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039351" y="2457450"/>
              <a:ext cx="457197" cy="109727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直線コネクタ 62">
              <a:extLst>
                <a:ext uri="{FF2B5EF4-FFF2-40B4-BE49-F238E27FC236}">
                  <a16:creationId xmlns:a16="http://schemas.microsoft.com/office/drawing/2014/main" id="{771B1242-CC2D-4D73-ACAC-250F399DAA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96550" y="2548894"/>
              <a:ext cx="457197" cy="109727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直線コネクタ 64">
              <a:extLst>
                <a:ext uri="{FF2B5EF4-FFF2-40B4-BE49-F238E27FC236}">
                  <a16:creationId xmlns:a16="http://schemas.microsoft.com/office/drawing/2014/main" id="{49CDF850-8334-4E0B-B7DC-6C43DFEFCB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10600" y="4852991"/>
              <a:ext cx="27432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直線コネクタ 67">
              <a:extLst>
                <a:ext uri="{FF2B5EF4-FFF2-40B4-BE49-F238E27FC236}">
                  <a16:creationId xmlns:a16="http://schemas.microsoft.com/office/drawing/2014/main" id="{5DA129B1-0E7C-41C4-948C-5FA0FF933D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10600" y="2457450"/>
              <a:ext cx="27432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9" name="テキスト ボックス 68">
              <a:extLst>
                <a:ext uri="{FF2B5EF4-FFF2-40B4-BE49-F238E27FC236}">
                  <a16:creationId xmlns:a16="http://schemas.microsoft.com/office/drawing/2014/main" id="{5C96E9E1-C5BD-4184-A42A-B1B22C5B9809}"/>
                </a:ext>
              </a:extLst>
            </p:cNvPr>
            <p:cNvSpPr txBox="1"/>
            <p:nvPr/>
          </p:nvSpPr>
          <p:spPr>
            <a:xfrm>
              <a:off x="9000557" y="4801758"/>
              <a:ext cx="2487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/>
                <a:t>I</a:t>
              </a:r>
              <a:endParaRPr kumimoji="1" lang="ja-JP" altLang="en-US" dirty="0"/>
            </a:p>
          </p:txBody>
        </p:sp>
        <p:sp>
          <p:nvSpPr>
            <p:cNvPr id="70" name="テキスト ボックス 69">
              <a:extLst>
                <a:ext uri="{FF2B5EF4-FFF2-40B4-BE49-F238E27FC236}">
                  <a16:creationId xmlns:a16="http://schemas.microsoft.com/office/drawing/2014/main" id="{13CF9AE0-072B-48DD-AD2A-315179163D09}"/>
                </a:ext>
              </a:extLst>
            </p:cNvPr>
            <p:cNvSpPr txBox="1"/>
            <p:nvPr/>
          </p:nvSpPr>
          <p:spPr>
            <a:xfrm>
              <a:off x="9457756" y="4801758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/>
                <a:t>B</a:t>
              </a:r>
              <a:endParaRPr kumimoji="1" lang="ja-JP" altLang="en-US" dirty="0"/>
            </a:p>
          </p:txBody>
        </p:sp>
        <p:sp>
          <p:nvSpPr>
            <p:cNvPr id="71" name="テキスト ボックス 70">
              <a:extLst>
                <a:ext uri="{FF2B5EF4-FFF2-40B4-BE49-F238E27FC236}">
                  <a16:creationId xmlns:a16="http://schemas.microsoft.com/office/drawing/2014/main" id="{7ACC7D1D-E221-488E-9156-BDB087A20674}"/>
                </a:ext>
              </a:extLst>
            </p:cNvPr>
            <p:cNvSpPr txBox="1"/>
            <p:nvPr/>
          </p:nvSpPr>
          <p:spPr>
            <a:xfrm>
              <a:off x="9914955" y="4801758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/>
                <a:t>P</a:t>
              </a:r>
              <a:endParaRPr kumimoji="1" lang="ja-JP" altLang="en-US" dirty="0"/>
            </a:p>
          </p:txBody>
        </p:sp>
        <p:sp>
          <p:nvSpPr>
            <p:cNvPr id="72" name="テキスト ボックス 71">
              <a:extLst>
                <a:ext uri="{FF2B5EF4-FFF2-40B4-BE49-F238E27FC236}">
                  <a16:creationId xmlns:a16="http://schemas.microsoft.com/office/drawing/2014/main" id="{FD51FC80-17ED-4CFA-936C-940805A2BBE3}"/>
                </a:ext>
              </a:extLst>
            </p:cNvPr>
            <p:cNvSpPr txBox="1"/>
            <p:nvPr/>
          </p:nvSpPr>
          <p:spPr>
            <a:xfrm>
              <a:off x="10372155" y="4801758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/>
                <a:t>B</a:t>
              </a:r>
              <a:endParaRPr kumimoji="1" lang="ja-JP" altLang="en-US" dirty="0"/>
            </a:p>
          </p:txBody>
        </p:sp>
        <p:sp>
          <p:nvSpPr>
            <p:cNvPr id="73" name="テキスト ボックス 72">
              <a:extLst>
                <a:ext uri="{FF2B5EF4-FFF2-40B4-BE49-F238E27FC236}">
                  <a16:creationId xmlns:a16="http://schemas.microsoft.com/office/drawing/2014/main" id="{0EEB5203-7C09-4D93-82E4-D1D9CEF339F7}"/>
                </a:ext>
              </a:extLst>
            </p:cNvPr>
            <p:cNvSpPr txBox="1"/>
            <p:nvPr/>
          </p:nvSpPr>
          <p:spPr>
            <a:xfrm>
              <a:off x="10829355" y="4801758"/>
              <a:ext cx="2487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/>
                <a:t>I</a:t>
              </a:r>
              <a:endParaRPr kumimoji="1" lang="ja-JP" altLang="en-US" dirty="0"/>
            </a:p>
          </p:txBody>
        </p:sp>
        <p:cxnSp>
          <p:nvCxnSpPr>
            <p:cNvPr id="76" name="直線コネクタ 75">
              <a:extLst>
                <a:ext uri="{FF2B5EF4-FFF2-40B4-BE49-F238E27FC236}">
                  <a16:creationId xmlns:a16="http://schemas.microsoft.com/office/drawing/2014/main" id="{17242CBC-3F20-480F-8AD4-CB1E426694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53750" y="3636660"/>
              <a:ext cx="411555" cy="98773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直線コネクタ 82">
              <a:extLst>
                <a:ext uri="{FF2B5EF4-FFF2-40B4-BE49-F238E27FC236}">
                  <a16:creationId xmlns:a16="http://schemas.microsoft.com/office/drawing/2014/main" id="{C40A8748-D08C-468E-959B-CB00B2190DEF}"/>
                </a:ext>
              </a:extLst>
            </p:cNvPr>
            <p:cNvCxnSpPr>
              <a:cxnSpLocks/>
            </p:cNvCxnSpPr>
            <p:nvPr/>
          </p:nvCxnSpPr>
          <p:spPr>
            <a:xfrm>
              <a:off x="8610600" y="2658431"/>
              <a:ext cx="153078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8" name="直線コネクタ 87">
              <a:extLst>
                <a:ext uri="{FF2B5EF4-FFF2-40B4-BE49-F238E27FC236}">
                  <a16:creationId xmlns:a16="http://schemas.microsoft.com/office/drawing/2014/main" id="{C43A9DCA-531F-4D67-BB96-DE17626276EE}"/>
                </a:ext>
              </a:extLst>
            </p:cNvPr>
            <p:cNvCxnSpPr>
              <a:cxnSpLocks/>
            </p:cNvCxnSpPr>
            <p:nvPr/>
          </p:nvCxnSpPr>
          <p:spPr>
            <a:xfrm>
              <a:off x="8610600" y="2771815"/>
              <a:ext cx="153078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0" name="直線矢印コネクタ 89">
              <a:extLst>
                <a:ext uri="{FF2B5EF4-FFF2-40B4-BE49-F238E27FC236}">
                  <a16:creationId xmlns:a16="http://schemas.microsoft.com/office/drawing/2014/main" id="{8AE9276C-1DE7-44AF-8683-0472EB2099F9}"/>
                </a:ext>
              </a:extLst>
            </p:cNvPr>
            <p:cNvCxnSpPr>
              <a:cxnSpLocks/>
            </p:cNvCxnSpPr>
            <p:nvPr/>
          </p:nvCxnSpPr>
          <p:spPr>
            <a:xfrm>
              <a:off x="8713395" y="2286000"/>
              <a:ext cx="0" cy="36576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1" name="直線矢印コネクタ 90">
              <a:extLst>
                <a:ext uri="{FF2B5EF4-FFF2-40B4-BE49-F238E27FC236}">
                  <a16:creationId xmlns:a16="http://schemas.microsoft.com/office/drawing/2014/main" id="{1A56A5EC-8E14-4343-A88F-E3E4A2E6FC3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13395" y="2771815"/>
              <a:ext cx="0" cy="36576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92" name="テキスト ボックス 91">
              <a:extLst>
                <a:ext uri="{FF2B5EF4-FFF2-40B4-BE49-F238E27FC236}">
                  <a16:creationId xmlns:a16="http://schemas.microsoft.com/office/drawing/2014/main" id="{2DB7F77D-668F-4554-8B80-E23E132C348A}"/>
                </a:ext>
              </a:extLst>
            </p:cNvPr>
            <p:cNvSpPr txBox="1"/>
            <p:nvPr/>
          </p:nvSpPr>
          <p:spPr>
            <a:xfrm>
              <a:off x="8361813" y="2533143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i="1" dirty="0"/>
                <a:t>d</a:t>
              </a:r>
              <a:endParaRPr kumimoji="1" lang="ja-JP" altLang="en-US" i="1" dirty="0"/>
            </a:p>
          </p:txBody>
        </p:sp>
        <p:sp>
          <p:nvSpPr>
            <p:cNvPr id="95" name="テキスト ボックス 94">
              <a:extLst>
                <a:ext uri="{FF2B5EF4-FFF2-40B4-BE49-F238E27FC236}">
                  <a16:creationId xmlns:a16="http://schemas.microsoft.com/office/drawing/2014/main" id="{4BBDE77E-D9BD-4F4E-91F8-D24E8162E0D9}"/>
                </a:ext>
              </a:extLst>
            </p:cNvPr>
            <p:cNvSpPr txBox="1"/>
            <p:nvPr/>
          </p:nvSpPr>
          <p:spPr>
            <a:xfrm>
              <a:off x="9946661" y="2665103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i="1" dirty="0"/>
                <a:t>B</a:t>
              </a:r>
              <a:r>
                <a:rPr lang="en-US" altLang="ja-JP" i="1" baseline="-25000" dirty="0"/>
                <a:t>t0</a:t>
              </a:r>
              <a:endParaRPr kumimoji="1" lang="ja-JP" altLang="en-US" i="1" baseline="-25000" dirty="0"/>
            </a:p>
          </p:txBody>
        </p:sp>
        <p:sp>
          <p:nvSpPr>
            <p:cNvPr id="96" name="テキスト ボックス 95">
              <a:extLst>
                <a:ext uri="{FF2B5EF4-FFF2-40B4-BE49-F238E27FC236}">
                  <a16:creationId xmlns:a16="http://schemas.microsoft.com/office/drawing/2014/main" id="{1B47F7B8-7F69-4EB9-84C5-9B147940824B}"/>
                </a:ext>
              </a:extLst>
            </p:cNvPr>
            <p:cNvSpPr txBox="1"/>
            <p:nvPr/>
          </p:nvSpPr>
          <p:spPr>
            <a:xfrm>
              <a:off x="8893727" y="2327520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i="1" dirty="0" err="1"/>
                <a:t>B</a:t>
              </a:r>
              <a:r>
                <a:rPr lang="en-US" altLang="ja-JP" i="1" baseline="-25000" dirty="0" err="1"/>
                <a:t>tn</a:t>
              </a:r>
              <a:endParaRPr kumimoji="1" lang="ja-JP" altLang="en-US" i="1" baseline="-25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13860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AB6DD48-D98B-4BD0-B9DF-B4D5D08D86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CDBF071-5125-4DA6-98C0-5BF8EC434A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We propose the additional conformance point for the high throughput cases.</a:t>
            </a:r>
          </a:p>
          <a:p>
            <a:endParaRPr lang="en-US" altLang="ja-JP" dirty="0"/>
          </a:p>
          <a:p>
            <a:r>
              <a:rPr lang="en-US" altLang="ja-JP" dirty="0"/>
              <a:t>The difference of buffer level between several frames was introduced.</a:t>
            </a:r>
          </a:p>
          <a:p>
            <a:endParaRPr lang="en-US" altLang="ja-JP" dirty="0"/>
          </a:p>
          <a:p>
            <a:r>
              <a:rPr kumimoji="1" lang="en-US" altLang="ja-JP" dirty="0"/>
              <a:t>We recommend studying such restrictions in the future profile/level.</a:t>
            </a:r>
            <a:endParaRPr kumimoji="1"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1F64FCB6-2426-414D-983B-8FD21FCDA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503144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ysClr val="windowText" lastClr="000000"/>
      </a:dk1>
      <a:lt1>
        <a:srgbClr val="FFFFFF"/>
      </a:lt1>
      <a:dk2>
        <a:srgbClr val="FFFFFF"/>
      </a:dk2>
      <a:lt2>
        <a:srgbClr val="EEECE1"/>
      </a:lt2>
      <a:accent1>
        <a:srgbClr val="9B9B9B"/>
      </a:accent1>
      <a:accent2>
        <a:srgbClr val="0A287F"/>
      </a:accent2>
      <a:accent3>
        <a:srgbClr val="B9CAF9"/>
      </a:accent3>
      <a:accent4>
        <a:srgbClr val="AE1E36"/>
      </a:accent4>
      <a:accent5>
        <a:srgbClr val="F6CAD2"/>
      </a:accent5>
      <a:accent6>
        <a:srgbClr val="595959"/>
      </a:accent6>
      <a:hlink>
        <a:srgbClr val="0070C0"/>
      </a:hlink>
      <a:folHlink>
        <a:srgbClr val="B9CAF9"/>
      </a:folHlink>
    </a:clrScheme>
    <a:fontScheme name="ユーザー定義 1">
      <a:majorFont>
        <a:latin typeface="Arial"/>
        <a:ea typeface="メイリオ"/>
        <a:cs typeface=""/>
      </a:majorFont>
      <a:minorFont>
        <a:latin typeface="Arial"/>
        <a:ea typeface="メイリオ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</TotalTime>
  <Words>225</Words>
  <Application>Microsoft Office PowerPoint</Application>
  <PresentationFormat>ワイド画面</PresentationFormat>
  <Paragraphs>36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0" baseType="lpstr">
      <vt:lpstr>メイリオ</vt:lpstr>
      <vt:lpstr>Arial</vt:lpstr>
      <vt:lpstr>Calibri</vt:lpstr>
      <vt:lpstr>Cambria Math</vt:lpstr>
      <vt:lpstr>Wingdings</vt:lpstr>
      <vt:lpstr>Office テーマ</vt:lpstr>
      <vt:lpstr>On conformance point of  high throughput profile</vt:lpstr>
      <vt:lpstr>Motivation</vt:lpstr>
      <vt:lpstr>Proposal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eigyou</dc:creator>
  <cp:lastModifiedBy>kei</cp:lastModifiedBy>
  <cp:revision>168</cp:revision>
  <dcterms:created xsi:type="dcterms:W3CDTF">2016-10-11T02:24:06Z</dcterms:created>
  <dcterms:modified xsi:type="dcterms:W3CDTF">2021-07-07T20:03:17Z</dcterms:modified>
</cp:coreProperties>
</file>