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B097B24-B037-4F8A-A029-8BCB9F1A08D5}">
          <p14:sldIdLst>
            <p14:sldId id="256"/>
            <p14:sldId id="257"/>
            <p14:sldId id="258"/>
            <p14:sldId id="262"/>
            <p14:sldId id="263"/>
            <p14:sldId id="264"/>
          </p14:sldIdLst>
        </p14:section>
        <p14:section name="Back up (detailed results)" id="{16193584-6C90-4D62-A79A-989522DFBAF9}">
          <p14:sldIdLst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0178D2-C374-4813-A7A4-649752CDE44B}" v="21" dt="2021-07-11T05:10:26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4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B70178D2-C374-4813-A7A4-649752CDE44B}"/>
    <pc:docChg chg="undo custSel modSld">
      <pc:chgData name="Nan Hu" userId="3618843d-2054-4bcf-ad49-76f523b6d2da" providerId="ADAL" clId="{B70178D2-C374-4813-A7A4-649752CDE44B}" dt="2021-07-11T05:10:43.077" v="564" actId="20577"/>
      <pc:docMkLst>
        <pc:docMk/>
      </pc:docMkLst>
      <pc:sldChg chg="modSp mod">
        <pc:chgData name="Nan Hu" userId="3618843d-2054-4bcf-ad49-76f523b6d2da" providerId="ADAL" clId="{B70178D2-C374-4813-A7A4-649752CDE44B}" dt="2021-07-09T20:55:27.620" v="546" actId="20577"/>
        <pc:sldMkLst>
          <pc:docMk/>
          <pc:sldMk cId="2027241632" sldId="257"/>
        </pc:sldMkLst>
        <pc:spChg chg="mod">
          <ac:chgData name="Nan Hu" userId="3618843d-2054-4bcf-ad49-76f523b6d2da" providerId="ADAL" clId="{B70178D2-C374-4813-A7A4-649752CDE44B}" dt="2021-07-09T20:55:27.620" v="546" actId="20577"/>
          <ac:spMkLst>
            <pc:docMk/>
            <pc:sldMk cId="2027241632" sldId="257"/>
            <ac:spMk id="3" creationId="{0C2B04DD-E56D-46B5-8697-9AB6A51684AD}"/>
          </ac:spMkLst>
        </pc:spChg>
      </pc:sldChg>
      <pc:sldChg chg="modSp mod">
        <pc:chgData name="Nan Hu" userId="3618843d-2054-4bcf-ad49-76f523b6d2da" providerId="ADAL" clId="{B70178D2-C374-4813-A7A4-649752CDE44B}" dt="2021-07-11T05:10:43.077" v="564" actId="20577"/>
        <pc:sldMkLst>
          <pc:docMk/>
          <pc:sldMk cId="3151810959" sldId="258"/>
        </pc:sldMkLst>
        <pc:spChg chg="mod">
          <ac:chgData name="Nan Hu" userId="3618843d-2054-4bcf-ad49-76f523b6d2da" providerId="ADAL" clId="{B70178D2-C374-4813-A7A4-649752CDE44B}" dt="2021-07-11T05:02:57.386" v="547" actId="20577"/>
          <ac:spMkLst>
            <pc:docMk/>
            <pc:sldMk cId="3151810959" sldId="258"/>
            <ac:spMk id="3" creationId="{F10397A1-7EE0-4F8E-B460-31EBDA958470}"/>
          </ac:spMkLst>
        </pc:spChg>
        <pc:graphicFrameChg chg="mod modGraphic">
          <ac:chgData name="Nan Hu" userId="3618843d-2054-4bcf-ad49-76f523b6d2da" providerId="ADAL" clId="{B70178D2-C374-4813-A7A4-649752CDE44B}" dt="2021-07-11T05:10:43.077" v="564" actId="20577"/>
          <ac:graphicFrameMkLst>
            <pc:docMk/>
            <pc:sldMk cId="3151810959" sldId="258"/>
            <ac:graphicFrameMk id="4" creationId="{B8C9E239-3F99-414E-958F-D19A85999C64}"/>
          </ac:graphicFrameMkLst>
        </pc:graphicFrameChg>
      </pc:sldChg>
      <pc:sldChg chg="modSp mod">
        <pc:chgData name="Nan Hu" userId="3618843d-2054-4bcf-ad49-76f523b6d2da" providerId="ADAL" clId="{B70178D2-C374-4813-A7A4-649752CDE44B}" dt="2021-07-08T22:05:04.802" v="241"/>
        <pc:sldMkLst>
          <pc:docMk/>
          <pc:sldMk cId="3230067568" sldId="262"/>
        </pc:sldMkLst>
        <pc:spChg chg="mod">
          <ac:chgData name="Nan Hu" userId="3618843d-2054-4bcf-ad49-76f523b6d2da" providerId="ADAL" clId="{B70178D2-C374-4813-A7A4-649752CDE44B}" dt="2021-07-08T22:05:04.802" v="241"/>
          <ac:spMkLst>
            <pc:docMk/>
            <pc:sldMk cId="3230067568" sldId="262"/>
            <ac:spMk id="3" creationId="{7BEBA28C-705E-455D-91BA-1E4696AA44C9}"/>
          </ac:spMkLst>
        </pc:spChg>
      </pc:sldChg>
      <pc:sldChg chg="modSp mod">
        <pc:chgData name="Nan Hu" userId="3618843d-2054-4bcf-ad49-76f523b6d2da" providerId="ADAL" clId="{B70178D2-C374-4813-A7A4-649752CDE44B}" dt="2021-07-09T06:23:30.264" v="448" actId="255"/>
        <pc:sldMkLst>
          <pc:docMk/>
          <pc:sldMk cId="1881879944" sldId="263"/>
        </pc:sldMkLst>
        <pc:graphicFrameChg chg="mod modGraphic">
          <ac:chgData name="Nan Hu" userId="3618843d-2054-4bcf-ad49-76f523b6d2da" providerId="ADAL" clId="{B70178D2-C374-4813-A7A4-649752CDE44B}" dt="2021-07-09T06:23:30.264" v="448" actId="255"/>
          <ac:graphicFrameMkLst>
            <pc:docMk/>
            <pc:sldMk cId="1881879944" sldId="263"/>
            <ac:graphicFrameMk id="9" creationId="{ED045874-C632-402C-A26A-70768EF70983}"/>
          </ac:graphicFrameMkLst>
        </pc:graphicFrameChg>
      </pc:sldChg>
      <pc:sldChg chg="modSp mod">
        <pc:chgData name="Nan Hu" userId="3618843d-2054-4bcf-ad49-76f523b6d2da" providerId="ADAL" clId="{B70178D2-C374-4813-A7A4-649752CDE44B}" dt="2021-07-11T05:05:55.607" v="556" actId="207"/>
        <pc:sldMkLst>
          <pc:docMk/>
          <pc:sldMk cId="3093922984" sldId="264"/>
        </pc:sldMkLst>
        <pc:spChg chg="mod">
          <ac:chgData name="Nan Hu" userId="3618843d-2054-4bcf-ad49-76f523b6d2da" providerId="ADAL" clId="{B70178D2-C374-4813-A7A4-649752CDE44B}" dt="2021-07-11T05:05:31.619" v="549" actId="20577"/>
          <ac:spMkLst>
            <pc:docMk/>
            <pc:sldMk cId="3093922984" sldId="264"/>
            <ac:spMk id="3" creationId="{7BEBA28C-705E-455D-91BA-1E4696AA44C9}"/>
          </ac:spMkLst>
        </pc:spChg>
        <pc:graphicFrameChg chg="mod modGraphic">
          <ac:chgData name="Nan Hu" userId="3618843d-2054-4bcf-ad49-76f523b6d2da" providerId="ADAL" clId="{B70178D2-C374-4813-A7A4-649752CDE44B}" dt="2021-07-11T05:05:55.607" v="556" actId="207"/>
          <ac:graphicFrameMkLst>
            <pc:docMk/>
            <pc:sldMk cId="3093922984" sldId="264"/>
            <ac:graphicFrameMk id="6" creationId="{EEE79DAC-DDDF-43D8-8E2F-26A4433201B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F13C6-F024-4A13-87C6-2A6CC58FA7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480C17-3DC3-4B8B-8870-AABEFBCF9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88970-8E0C-48D3-AB71-B1A7D278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D97B9-63F0-4A6F-B774-4D29355E1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499E7-BBF9-4717-9A7D-D21CEC7F6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31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33A05-3AE7-43CF-9285-6AC570E9D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6733BB-FF03-45CB-A80F-215718890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73351-E241-4690-9FCE-31D180EC5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F6BA0F-A1DF-4F7E-97F6-DBBB8C0D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CB8E2-07F1-43A2-A893-0DAFF9FC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62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3770-43A8-4C3B-896C-126C5694D6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D8B1C8-E6F4-41A2-9185-E7A0AA243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C15B7-E3AB-4FC1-B59F-B8F7FD10B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CBD43-5A6A-4286-AF41-4C71950F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981D0-76F6-4C0B-8A38-2A3A94FFB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33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563B1-EEB2-4A9F-9159-3CB2F27ED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F0C0C-604F-48EA-9AB4-3A9CD5789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2E488-0363-41FE-9324-12D9C6F9B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9841C-EB90-4E65-8F4D-33E24F124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DCF4A-BCB8-44C9-B40F-C98D8CC3F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825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77F7D-9C65-4284-A16B-57F2D3436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4BFF4-C3CF-4998-9351-6BD21435A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704A4-1158-44B2-839A-C751D412A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C1984-9919-4DDE-9935-5364F35DD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64FF4-F283-4975-9997-8EAFB550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3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5EEA6-084E-4732-AC7D-4A9610D4C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87081-6263-45FA-ABE1-5913E6EA69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C2DC4-405E-4B7E-8609-710B9FDC6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FA244-8172-445A-B4FE-66467A879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9B657F-E312-44E1-9CF2-43E5AFEDB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3F56E-823F-490B-8857-824F9ADD1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689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719D7-6A25-4F8D-ACDC-F662D83A6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B066EA-968D-4822-A2BC-FD72A97B6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67DC6B-2EA0-46CB-9A46-81587B63BF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4AF7DB-32F9-410E-9362-3EB04B0008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124FB-E33E-499E-AA83-CF68D45036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9AC838-E09B-4B1C-AC4C-1422871C5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FDDE80-2508-4F88-8A4D-043D8AD78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00813C-6417-4718-9FE5-D6BD5713D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255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E223D-677E-47D9-B776-3FBAC1109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813205-5E00-4CD5-8B04-1B692C3A0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DFB36B-B303-43A3-B67B-36C6F123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A10E96-9EAA-4362-B45A-6D1928AD5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73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596A6C-B978-40C1-BE9A-4EBF1ACF8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40EDE-3F9C-411D-ACCA-6717EE8C3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1C05-90AB-4467-A644-B745218DA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32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F7437-AEEF-4CDA-B0E7-83D675EFF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AD217-270E-4240-AD5B-54FA0DA42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3230A-273C-4B2D-B1E8-9724A717C5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00F01-6FCC-42BF-AC11-7BB51157A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9C035F-7D9F-4928-A5DE-71205902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12561B-90C1-48CC-A234-8DDA89723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02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579E1-3EA7-48B1-8804-35ED45BA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BB4D0-B3F5-4A68-A4A2-FE3EB3BA1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DC81E-2883-490A-9AAF-217D7ACB0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8FDEC9-743C-4006-8371-F62AE4C12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17690D-03E2-4E7E-8CE9-7ADC64F9D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ACEDC-D9D8-4265-9158-F273CAEF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7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159609-6288-4F58-9678-EC7FB19F5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10BE5-C8E2-4A35-9DB0-C57448391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50985-E4DF-4D51-83AC-49ECD7DA4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5A821-2689-4D57-8580-515C72AF6DA0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9FA27-45EC-4106-BFA0-EA240E46F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A326B-F2B5-4C9A-87FD-80782506B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11F27-0076-41E4-97CD-5237AA822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89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C7BD6-734A-4226-903C-0119A921A3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JVET-W0128: AHG12: Alternative classifiers for ALF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C1487B-F385-4606-B511-BB8BE15A32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Vadim Seregin, Marta Karczewicz</a:t>
            </a:r>
          </a:p>
        </p:txBody>
      </p:sp>
    </p:spTree>
    <p:extLst>
      <p:ext uri="{BB962C8B-B14F-4D97-AF65-F5344CB8AC3E}">
        <p14:creationId xmlns:p14="http://schemas.microsoft.com/office/powerpoint/2010/main" val="275180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14CDB-DB24-415B-92DC-C3DE781F9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584" y="298894"/>
            <a:ext cx="10515600" cy="1325563"/>
          </a:xfrm>
        </p:spPr>
        <p:txBody>
          <a:bodyPr/>
          <a:lstStyle/>
          <a:p>
            <a:r>
              <a:rPr lang="en-US" dirty="0"/>
              <a:t>Luma ALF in ECM-1.0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B04DD-E56D-46B5-8697-9AB6A5168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584" y="1624457"/>
            <a:ext cx="10515600" cy="4351338"/>
          </a:xfrm>
        </p:spPr>
        <p:txBody>
          <a:bodyPr/>
          <a:lstStyle/>
          <a:p>
            <a:r>
              <a:rPr lang="en-US" dirty="0"/>
              <a:t>Filter sets are signaled in ALF_APSs</a:t>
            </a:r>
          </a:p>
          <a:p>
            <a:r>
              <a:rPr lang="en-US" dirty="0"/>
              <a:t>A signaled filter set can contain up to 25 luma filters</a:t>
            </a:r>
          </a:p>
          <a:p>
            <a:r>
              <a:rPr lang="en-US" dirty="0"/>
              <a:t>For each </a:t>
            </a:r>
            <a:r>
              <a:rPr lang="en-US"/>
              <a:t>luma CTB, </a:t>
            </a:r>
            <a:r>
              <a:rPr lang="en-US" dirty="0"/>
              <a:t>a filter set is selected</a:t>
            </a:r>
          </a:p>
          <a:p>
            <a:r>
              <a:rPr lang="en-US" dirty="0"/>
              <a:t>Laplacian based classifier is applied 2x2 block level to determine: </a:t>
            </a:r>
          </a:p>
          <a:p>
            <a:pPr lvl="1"/>
            <a:r>
              <a:rPr lang="en-US" dirty="0"/>
              <a:t>filter index </a:t>
            </a:r>
          </a:p>
          <a:p>
            <a:pPr lvl="1"/>
            <a:r>
              <a:rPr lang="en-US" dirty="0"/>
              <a:t>geometric transformation of filter coefficients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41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1794A-8848-4109-BFC8-30BC20EBD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133" y="89204"/>
            <a:ext cx="10515600" cy="1325563"/>
          </a:xfrm>
        </p:spPr>
        <p:txBody>
          <a:bodyPr/>
          <a:lstStyle/>
          <a:p>
            <a:r>
              <a:rPr lang="en-US" dirty="0"/>
              <a:t>Proposed two-classifier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397A1-7EE0-4F8E-B460-31EBDA958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140" y="1253330"/>
            <a:ext cx="11527720" cy="5441667"/>
          </a:xfrm>
        </p:spPr>
        <p:txBody>
          <a:bodyPr/>
          <a:lstStyle/>
          <a:p>
            <a:r>
              <a:rPr lang="en-US" dirty="0"/>
              <a:t>One out of 2 classifiers can be selected - one bit is signaled per filter set</a:t>
            </a:r>
          </a:p>
          <a:p>
            <a:r>
              <a:rPr lang="en-US" dirty="0"/>
              <a:t>First classifier is identical to ECM-1.0 classifier </a:t>
            </a:r>
          </a:p>
          <a:p>
            <a:r>
              <a:rPr lang="en-US" dirty="0"/>
              <a:t>Second classifier does not apply geometric transformation of filter coefficients</a:t>
            </a:r>
          </a:p>
          <a:p>
            <a:pPr lvl="1"/>
            <a:r>
              <a:rPr lang="en-US" dirty="0"/>
              <a:t>5 options are tested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C9E239-3F99-414E-958F-D19A85999C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197618"/>
              </p:ext>
            </p:extLst>
          </p:nvPr>
        </p:nvGraphicFramePr>
        <p:xfrm>
          <a:off x="242315" y="3696845"/>
          <a:ext cx="11707370" cy="2377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6050">
                  <a:extLst>
                    <a:ext uri="{9D8B030D-6E8A-4147-A177-3AD203B41FA5}">
                      <a16:colId xmlns:a16="http://schemas.microsoft.com/office/drawing/2014/main" val="2310558152"/>
                    </a:ext>
                  </a:extLst>
                </a:gridCol>
                <a:gridCol w="3154680">
                  <a:extLst>
                    <a:ext uri="{9D8B030D-6E8A-4147-A177-3AD203B41FA5}">
                      <a16:colId xmlns:a16="http://schemas.microsoft.com/office/drawing/2014/main" val="2138904724"/>
                    </a:ext>
                  </a:extLst>
                </a:gridCol>
                <a:gridCol w="934646">
                  <a:extLst>
                    <a:ext uri="{9D8B030D-6E8A-4147-A177-3AD203B41FA5}">
                      <a16:colId xmlns:a16="http://schemas.microsoft.com/office/drawing/2014/main" val="3964568120"/>
                    </a:ext>
                  </a:extLst>
                </a:gridCol>
                <a:gridCol w="711274">
                  <a:extLst>
                    <a:ext uri="{9D8B030D-6E8A-4147-A177-3AD203B41FA5}">
                      <a16:colId xmlns:a16="http://schemas.microsoft.com/office/drawing/2014/main" val="890654219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055923207"/>
                    </a:ext>
                  </a:extLst>
                </a:gridCol>
                <a:gridCol w="930292">
                  <a:extLst>
                    <a:ext uri="{9D8B030D-6E8A-4147-A177-3AD203B41FA5}">
                      <a16:colId xmlns:a16="http://schemas.microsoft.com/office/drawing/2014/main" val="2913813331"/>
                    </a:ext>
                  </a:extLst>
                </a:gridCol>
                <a:gridCol w="715628">
                  <a:extLst>
                    <a:ext uri="{9D8B030D-6E8A-4147-A177-3AD203B41FA5}">
                      <a16:colId xmlns:a16="http://schemas.microsoft.com/office/drawing/2014/main" val="2174204196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093985873"/>
                    </a:ext>
                  </a:extLst>
                </a:gridCol>
                <a:gridCol w="925938">
                  <a:extLst>
                    <a:ext uri="{9D8B030D-6E8A-4147-A177-3AD203B41FA5}">
                      <a16:colId xmlns:a16="http://schemas.microsoft.com/office/drawing/2014/main" val="4216376932"/>
                    </a:ext>
                  </a:extLst>
                </a:gridCol>
                <a:gridCol w="719982">
                  <a:extLst>
                    <a:ext uri="{9D8B030D-6E8A-4147-A177-3AD203B41FA5}">
                      <a16:colId xmlns:a16="http://schemas.microsoft.com/office/drawing/2014/main" val="135396582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9772601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 </a:t>
                      </a:r>
                      <a:endParaRPr lang="en-US" sz="16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All intra</a:t>
                      </a:r>
                      <a:endParaRPr lang="en-US" sz="16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Random access</a:t>
                      </a:r>
                      <a:endParaRPr lang="en-US" sz="16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Low delay B</a:t>
                      </a:r>
                      <a:endParaRPr lang="en-US" sz="16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627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Second classifier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Y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EncT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DecT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Y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EncT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DecT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Y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EncT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DecT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92384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1)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filter (no classification)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-0.05%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97%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-0.18%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99%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99%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-0.29%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102%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98%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2)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ECM-1.0 classifier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-0.09%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105%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96%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-0.30%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103%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99%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-0.44%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110%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101%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01882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3)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(sum of 2x2 block * 8) &gt;&gt; (bit depth + 2)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-0.11%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97%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-0.26%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99%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-0.44%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100%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99%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5774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4)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(sum of 2x2 block * 25) &gt;&gt; (bit depth + 2)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-0.14%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106%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97%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-0.36%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104%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-0.60%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110%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98%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9868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enc.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-0.14%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102%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97%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-0.35%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-0.61% 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102% 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100%  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6410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5)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(sample value* 25) &gt;&gt; (bit depth)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-0.22%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96%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-0.43%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100%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99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 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-0.73% 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101% 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96%  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6296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810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2CCBD-F3D7-467F-8201-CCCCCFF9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423" y="163957"/>
            <a:ext cx="10515600" cy="1325563"/>
          </a:xfrm>
        </p:spPr>
        <p:txBody>
          <a:bodyPr/>
          <a:lstStyle/>
          <a:p>
            <a:r>
              <a:rPr lang="en-US" dirty="0"/>
              <a:t>Test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BA28C-705E-455D-91BA-1E4696AA4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423" y="1366088"/>
            <a:ext cx="6156960" cy="4351338"/>
          </a:xfrm>
        </p:spPr>
        <p:txBody>
          <a:bodyPr/>
          <a:lstStyle/>
          <a:p>
            <a:r>
              <a:rPr lang="en-US" dirty="0"/>
              <a:t>Second classifier:</a:t>
            </a:r>
          </a:p>
          <a:p>
            <a:pPr lvl="1"/>
            <a:r>
              <a:rPr lang="en-US" dirty="0"/>
              <a:t>(sum * 25) &gt;&gt; (sample bit depth + 2)</a:t>
            </a:r>
          </a:p>
          <a:p>
            <a:pPr lvl="1"/>
            <a:r>
              <a:rPr lang="en-US" dirty="0"/>
              <a:t>sum: sum of samples for 2x2 block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D5EC694-8899-405B-9E19-176379E5BA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172333"/>
              </p:ext>
            </p:extLst>
          </p:nvPr>
        </p:nvGraphicFramePr>
        <p:xfrm>
          <a:off x="7201971" y="432580"/>
          <a:ext cx="4621606" cy="5867400"/>
        </p:xfrm>
        <a:graphic>
          <a:graphicData uri="http://schemas.openxmlformats.org/drawingml/2006/table">
            <a:tbl>
              <a:tblPr/>
              <a:tblGrid>
                <a:gridCol w="964006">
                  <a:extLst>
                    <a:ext uri="{9D8B030D-6E8A-4147-A177-3AD203B41FA5}">
                      <a16:colId xmlns:a16="http://schemas.microsoft.com/office/drawing/2014/main" val="177019632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77030077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422773758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18175630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85249141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596965399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43935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87755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55000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89418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90715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58672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0839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43145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04130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01164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91437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70135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86927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27658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93674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81366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7119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5929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08742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76793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73774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73338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9965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86300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926680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00578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8176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39056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4570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01087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83578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87719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6678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79653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02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067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2CCBD-F3D7-467F-8201-CCCCCFF9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848" y="403860"/>
            <a:ext cx="6362918" cy="1325563"/>
          </a:xfrm>
        </p:spPr>
        <p:txBody>
          <a:bodyPr/>
          <a:lstStyle/>
          <a:p>
            <a:r>
              <a:rPr lang="en-US" dirty="0"/>
              <a:t>Test 4 – with encoder optimization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D045874-C632-402C-A26A-70768EF70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783883"/>
              </p:ext>
            </p:extLst>
          </p:nvPr>
        </p:nvGraphicFramePr>
        <p:xfrm>
          <a:off x="6799466" y="449580"/>
          <a:ext cx="5005234" cy="5922926"/>
        </p:xfrm>
        <a:graphic>
          <a:graphicData uri="http://schemas.openxmlformats.org/drawingml/2006/table">
            <a:tbl>
              <a:tblPr/>
              <a:tblGrid>
                <a:gridCol w="1347634">
                  <a:extLst>
                    <a:ext uri="{9D8B030D-6E8A-4147-A177-3AD203B41FA5}">
                      <a16:colId xmlns:a16="http://schemas.microsoft.com/office/drawing/2014/main" val="400222971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67127644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95891879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68332493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97693776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957567407"/>
                    </a:ext>
                  </a:extLst>
                </a:gridCol>
              </a:tblGrid>
              <a:tr h="149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941363"/>
                  </a:ext>
                </a:extLst>
              </a:tr>
              <a:tr h="149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2887632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703851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328403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894266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565366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635393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8277979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437864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870223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13246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156190"/>
                  </a:ext>
                </a:extLst>
              </a:tr>
              <a:tr h="149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774258"/>
                  </a:ext>
                </a:extLst>
              </a:tr>
              <a:tr h="149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989277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828700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381138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024214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658899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19741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295794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136511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81049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657211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941358"/>
                  </a:ext>
                </a:extLst>
              </a:tr>
              <a:tr h="14655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14035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00692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553324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247128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251807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726168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094185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8131336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964389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089278"/>
                  </a:ext>
                </a:extLst>
              </a:tr>
              <a:tr h="1148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851" marR="48851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8984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F7EEA68-3200-45E8-B555-044299CC4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848" y="1872356"/>
            <a:ext cx="5954673" cy="4351338"/>
          </a:xfrm>
        </p:spPr>
        <p:txBody>
          <a:bodyPr/>
          <a:lstStyle/>
          <a:p>
            <a:r>
              <a:rPr lang="en-US" dirty="0"/>
              <a:t>Second classifier:</a:t>
            </a:r>
          </a:p>
          <a:p>
            <a:pPr lvl="1"/>
            <a:r>
              <a:rPr lang="en-US" dirty="0"/>
              <a:t>(sum * 25) &gt;&gt; (sample bit depth + 2)</a:t>
            </a:r>
          </a:p>
          <a:p>
            <a:pPr lvl="1"/>
            <a:r>
              <a:rPr lang="en-US" dirty="0"/>
              <a:t>sum: sum of samples for 2x2 block</a:t>
            </a:r>
          </a:p>
        </p:txBody>
      </p:sp>
    </p:spTree>
    <p:extLst>
      <p:ext uri="{BB962C8B-B14F-4D97-AF65-F5344CB8AC3E}">
        <p14:creationId xmlns:p14="http://schemas.microsoft.com/office/powerpoint/2010/main" val="188187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2CCBD-F3D7-467F-8201-CCCCCFF9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32" y="225303"/>
            <a:ext cx="10515600" cy="1325563"/>
          </a:xfrm>
        </p:spPr>
        <p:txBody>
          <a:bodyPr/>
          <a:lstStyle/>
          <a:p>
            <a:r>
              <a:rPr lang="en-US" dirty="0"/>
              <a:t>Test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BA28C-705E-455D-91BA-1E4696AA4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553" y="1388170"/>
            <a:ext cx="6229322" cy="4351338"/>
          </a:xfrm>
        </p:spPr>
        <p:txBody>
          <a:bodyPr/>
          <a:lstStyle/>
          <a:p>
            <a:r>
              <a:rPr lang="en-US" dirty="0"/>
              <a:t>Second classifier:</a:t>
            </a:r>
          </a:p>
          <a:p>
            <a:pPr lvl="1"/>
            <a:r>
              <a:rPr lang="en-US" dirty="0"/>
              <a:t>Sample-based</a:t>
            </a:r>
          </a:p>
          <a:p>
            <a:pPr lvl="1"/>
            <a:r>
              <a:rPr lang="en-US" dirty="0"/>
              <a:t>(sample value * 25) &gt;&gt; (sample bit depth)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EE79DAC-DDDF-43D8-8E2F-26A443320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030402"/>
              </p:ext>
            </p:extLst>
          </p:nvPr>
        </p:nvGraphicFramePr>
        <p:xfrm>
          <a:off x="6788515" y="586421"/>
          <a:ext cx="4995053" cy="5954835"/>
        </p:xfrm>
        <a:graphic>
          <a:graphicData uri="http://schemas.openxmlformats.org/drawingml/2006/table">
            <a:tbl>
              <a:tblPr/>
              <a:tblGrid>
                <a:gridCol w="1337453">
                  <a:extLst>
                    <a:ext uri="{9D8B030D-6E8A-4147-A177-3AD203B41FA5}">
                      <a16:colId xmlns:a16="http://schemas.microsoft.com/office/drawing/2014/main" val="242807318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405468221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82671106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62030188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73305095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827015748"/>
                    </a:ext>
                  </a:extLst>
                </a:gridCol>
              </a:tblGrid>
              <a:tr h="14141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487024"/>
                  </a:ext>
                </a:extLst>
              </a:tr>
              <a:tr h="14141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7271525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101699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785502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236520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320303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352691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046848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31593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915814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197522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543770"/>
                  </a:ext>
                </a:extLst>
              </a:tr>
              <a:tr h="14141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552047"/>
                  </a:ext>
                </a:extLst>
              </a:tr>
              <a:tr h="14141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235987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275162"/>
                  </a:ext>
                </a:extLst>
              </a:tr>
              <a:tr h="1851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0996655"/>
                  </a:ext>
                </a:extLst>
              </a:tr>
              <a:tr h="1851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941988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07076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523855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991557"/>
                  </a:ext>
                </a:extLst>
              </a:tr>
              <a:tr h="1851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556364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421885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693897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429296"/>
                  </a:ext>
                </a:extLst>
              </a:tr>
              <a:tr h="13884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6617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085984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755997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226169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911904"/>
                  </a:ext>
                </a:extLst>
              </a:tr>
              <a:tr h="1851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17332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307926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420730"/>
                  </a:ext>
                </a:extLst>
              </a:tr>
              <a:tr h="1851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548326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6897470"/>
                  </a:ext>
                </a:extLst>
              </a:tr>
              <a:tr h="1088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6282" marR="4628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4525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922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2CCBD-F3D7-467F-8201-CCCCCFF9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234" y="217080"/>
            <a:ext cx="10515600" cy="1325563"/>
          </a:xfrm>
        </p:spPr>
        <p:txBody>
          <a:bodyPr/>
          <a:lstStyle/>
          <a:p>
            <a:r>
              <a:rPr lang="en-US" dirty="0"/>
              <a:t>Test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BA28C-705E-455D-91BA-1E4696AA4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234" y="1542643"/>
            <a:ext cx="10515600" cy="4351338"/>
          </a:xfrm>
        </p:spPr>
        <p:txBody>
          <a:bodyPr/>
          <a:lstStyle/>
          <a:p>
            <a:r>
              <a:rPr lang="en-US" dirty="0"/>
              <a:t>Second classifier </a:t>
            </a:r>
          </a:p>
          <a:p>
            <a:pPr lvl="1"/>
            <a:r>
              <a:rPr lang="en-US" dirty="0"/>
              <a:t>Only one filter is signaled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1DE961-8BA4-499F-86C5-08C2F50AB3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175781"/>
              </p:ext>
            </p:extLst>
          </p:nvPr>
        </p:nvGraphicFramePr>
        <p:xfrm>
          <a:off x="7018569" y="495300"/>
          <a:ext cx="4525975" cy="5867400"/>
        </p:xfrm>
        <a:graphic>
          <a:graphicData uri="http://schemas.openxmlformats.org/drawingml/2006/table">
            <a:tbl>
              <a:tblPr/>
              <a:tblGrid>
                <a:gridCol w="868375">
                  <a:extLst>
                    <a:ext uri="{9D8B030D-6E8A-4147-A177-3AD203B41FA5}">
                      <a16:colId xmlns:a16="http://schemas.microsoft.com/office/drawing/2014/main" val="253037819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48280256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65678343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76253665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2269081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161602673"/>
                    </a:ext>
                  </a:extLst>
                </a:gridCol>
              </a:tblGrid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847444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09985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453870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85286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441182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039371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799729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32755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68619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06526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9470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50439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472243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696000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16429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64167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7156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76551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39612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88395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109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04803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67268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96411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617863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630480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61133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187818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334797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60515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76600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27361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716118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50559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6874" marR="56874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25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166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2CCBD-F3D7-467F-8201-CCCCCFF9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102" y="174377"/>
            <a:ext cx="10515600" cy="1325563"/>
          </a:xfrm>
        </p:spPr>
        <p:txBody>
          <a:bodyPr/>
          <a:lstStyle/>
          <a:p>
            <a:r>
              <a:rPr lang="en-US" dirty="0"/>
              <a:t>Test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BA28C-705E-455D-91BA-1E4696AA4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32" y="1253331"/>
            <a:ext cx="10515600" cy="4351338"/>
          </a:xfrm>
        </p:spPr>
        <p:txBody>
          <a:bodyPr/>
          <a:lstStyle/>
          <a:p>
            <a:r>
              <a:rPr lang="en-US" dirty="0"/>
              <a:t>Second classifier </a:t>
            </a:r>
          </a:p>
          <a:p>
            <a:pPr lvl="1"/>
            <a:r>
              <a:rPr lang="en-US" dirty="0"/>
              <a:t>Same as the classifier in ECM-1.0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8FEB399-4FE5-4908-9E64-54E3FAAF41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70857"/>
              </p:ext>
            </p:extLst>
          </p:nvPr>
        </p:nvGraphicFramePr>
        <p:xfrm>
          <a:off x="6692886" y="357257"/>
          <a:ext cx="4669824" cy="5867400"/>
        </p:xfrm>
        <a:graphic>
          <a:graphicData uri="http://schemas.openxmlformats.org/drawingml/2006/table">
            <a:tbl>
              <a:tblPr/>
              <a:tblGrid>
                <a:gridCol w="1012224">
                  <a:extLst>
                    <a:ext uri="{9D8B030D-6E8A-4147-A177-3AD203B41FA5}">
                      <a16:colId xmlns:a16="http://schemas.microsoft.com/office/drawing/2014/main" val="142759158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96469071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66503273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86371420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8741202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4027177452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226222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10478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87371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11156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70989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93080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40364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27441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01082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16217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82495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80473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0909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009835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13952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72763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0560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07900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43192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98800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89858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72562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66593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4159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81801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70467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98387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39409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34668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05549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70860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04827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03338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2106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968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033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2CCBD-F3D7-467F-8201-CCCCCFF9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6" y="314325"/>
            <a:ext cx="10515600" cy="1325563"/>
          </a:xfrm>
        </p:spPr>
        <p:txBody>
          <a:bodyPr/>
          <a:lstStyle/>
          <a:p>
            <a:r>
              <a:rPr lang="en-US" dirty="0"/>
              <a:t>Test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BA28C-705E-455D-91BA-1E4696AA4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9" y="1555660"/>
            <a:ext cx="10515600" cy="4351338"/>
          </a:xfrm>
        </p:spPr>
        <p:txBody>
          <a:bodyPr/>
          <a:lstStyle/>
          <a:p>
            <a:r>
              <a:rPr lang="en-US" dirty="0"/>
              <a:t>Second classifier </a:t>
            </a:r>
          </a:p>
          <a:p>
            <a:pPr lvl="1"/>
            <a:r>
              <a:rPr lang="en-US" dirty="0"/>
              <a:t>(sum * 8) &gt;&gt; (sample bit depth + 2)</a:t>
            </a:r>
          </a:p>
          <a:p>
            <a:pPr lvl="1"/>
            <a:r>
              <a:rPr lang="en-US" dirty="0"/>
              <a:t>s</a:t>
            </a:r>
            <a:r>
              <a:rPr lang="en-US" sz="2400" dirty="0"/>
              <a:t>um: sum of samples for 2x2 block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4776138-9672-4CFA-9B58-E27980A47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508405"/>
              </p:ext>
            </p:extLst>
          </p:nvPr>
        </p:nvGraphicFramePr>
        <p:xfrm>
          <a:off x="6695229" y="495300"/>
          <a:ext cx="4684499" cy="5867400"/>
        </p:xfrm>
        <a:graphic>
          <a:graphicData uri="http://schemas.openxmlformats.org/drawingml/2006/table">
            <a:tbl>
              <a:tblPr/>
              <a:tblGrid>
                <a:gridCol w="1026899">
                  <a:extLst>
                    <a:ext uri="{9D8B030D-6E8A-4147-A177-3AD203B41FA5}">
                      <a16:colId xmlns:a16="http://schemas.microsoft.com/office/drawing/2014/main" val="357860569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87852761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65696238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0029119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07399155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263794035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74175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68254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40697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3815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09836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46016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97135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88687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2466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34246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89246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62317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10706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82000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0266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6679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69588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58265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34242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55057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9107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4975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1182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2776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13807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51960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62642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9913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19229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83691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17231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99374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63725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13777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862" marR="52862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543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946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2607</Words>
  <Application>Microsoft Office PowerPoint</Application>
  <PresentationFormat>Widescreen</PresentationFormat>
  <Paragraphs>1238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JVET-W0128: AHG12: Alternative classifiers for ALF</vt:lpstr>
      <vt:lpstr>Luma ALF in ECM-1.0</vt:lpstr>
      <vt:lpstr>Proposed two-classifier method</vt:lpstr>
      <vt:lpstr>Test 4</vt:lpstr>
      <vt:lpstr>Test 4 – with encoder optimization</vt:lpstr>
      <vt:lpstr>Test 5</vt:lpstr>
      <vt:lpstr>Test 1</vt:lpstr>
      <vt:lpstr>Test 2</vt:lpstr>
      <vt:lpstr>Test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Nan Hu</dc:creator>
  <cp:lastModifiedBy>Nan Hu</cp:lastModifiedBy>
  <cp:revision>19</cp:revision>
  <dcterms:created xsi:type="dcterms:W3CDTF">2021-07-08T07:24:06Z</dcterms:created>
  <dcterms:modified xsi:type="dcterms:W3CDTF">2021-07-11T05:10:44Z</dcterms:modified>
</cp:coreProperties>
</file>