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7" r:id="rId2"/>
  </p:sldMasterIdLst>
  <p:notesMasterIdLst>
    <p:notesMasterId r:id="rId14"/>
  </p:notesMasterIdLst>
  <p:sldIdLst>
    <p:sldId id="256" r:id="rId3"/>
    <p:sldId id="289" r:id="rId4"/>
    <p:sldId id="290" r:id="rId5"/>
    <p:sldId id="288" r:id="rId6"/>
    <p:sldId id="291" r:id="rId7"/>
    <p:sldId id="275" r:id="rId8"/>
    <p:sldId id="292" r:id="rId9"/>
    <p:sldId id="294" r:id="rId10"/>
    <p:sldId id="276" r:id="rId11"/>
    <p:sldId id="280" r:id="rId12"/>
    <p:sldId id="269" r:id="rId13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white 白底" id="{48273BEF-E86D-1E41-894E-82DC393DEF7E}">
          <p14:sldIdLst>
            <p14:sldId id="256"/>
            <p14:sldId id="289"/>
            <p14:sldId id="290"/>
            <p14:sldId id="288"/>
            <p14:sldId id="291"/>
            <p14:sldId id="275"/>
            <p14:sldId id="292"/>
            <p14:sldId id="294"/>
            <p14:sldId id="276"/>
            <p14:sldId id="280"/>
            <p14:sldId id="269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C84D"/>
    <a:srgbClr val="5E5E5E"/>
    <a:srgbClr val="CACAC8"/>
    <a:srgbClr val="046A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7853C-536D-4A76-A0AE-DD22124D55A5}" styleName="主题样式 1 - 个性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35758FB7-9AC5-4552-8A53-C91805E547FA}" styleName="主题样式 1 - 个性色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主题样式 1 - 个性色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80"/>
    <p:restoredTop sz="94541"/>
  </p:normalViewPr>
  <p:slideViewPr>
    <p:cSldViewPr snapToGrid="0" snapToObjects="1">
      <p:cViewPr varScale="1">
        <p:scale>
          <a:sx n="78" d="100"/>
          <a:sy n="78" d="100"/>
        </p:scale>
        <p:origin x="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 userDrawn="1"/>
        </p:nvSpPr>
        <p:spPr>
          <a:xfrm>
            <a:off x="776601" y="10844531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046A38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2021/7/7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046A38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336038233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  <p:extLst>
      <p:ext uri="{BB962C8B-B14F-4D97-AF65-F5344CB8AC3E}">
        <p14:creationId xmlns:p14="http://schemas.microsoft.com/office/powerpoint/2010/main" val="1477716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t>2021/7/7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19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>
            <p:extLst>
              <p:ext uri="{D42A27DB-BD31-4B8C-83A1-F6EECF244321}">
                <p14:modId xmlns:p14="http://schemas.microsoft.com/office/powerpoint/2010/main" val="1097037456"/>
              </p:ext>
            </p:extLst>
          </p:nvPr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3" r:id="rId2"/>
    <p:sldLayoutId id="2147483650" r:id="rId3"/>
    <p:sldLayoutId id="2147483652" r:id="rId4"/>
    <p:sldLayoutId id="2147483661" r:id="rId5"/>
    <p:sldLayoutId id="2147483664" r:id="rId6"/>
    <p:sldLayoutId id="2147483660" r:id="rId7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 userDrawn="1"/>
        </p:nvPicPr>
        <p:blipFill>
          <a:blip r:embed="rId15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03" y="12981820"/>
            <a:ext cx="1332424" cy="316800"/>
          </a:xfrm>
          <a:prstGeom prst="rect">
            <a:avLst/>
          </a:prstGeom>
        </p:spPr>
      </p:pic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  <p:extLst>
      <p:ext uri="{BB962C8B-B14F-4D97-AF65-F5344CB8AC3E}">
        <p14:creationId xmlns:p14="http://schemas.microsoft.com/office/powerpoint/2010/main" val="80265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8270865"/>
          </a:xfrm>
        </p:spPr>
        <p:txBody>
          <a:bodyPr/>
          <a:lstStyle/>
          <a:p>
            <a:pPr algn="ctr"/>
            <a:r>
              <a:rPr kumimoji="1" lang="en-US" altLang="zh-CN" sz="6000" dirty="0"/>
              <a:t>JVET-W0117</a:t>
            </a:r>
            <a:br>
              <a:rPr kumimoji="1" lang="en-US" altLang="zh-CN" sz="6000" dirty="0"/>
            </a:br>
            <a:r>
              <a:rPr kumimoji="1" lang="en-US" altLang="zh-CN" sz="6000" dirty="0"/>
              <a:t/>
            </a:r>
            <a:br>
              <a:rPr kumimoji="1" lang="en-US" altLang="zh-CN" sz="6000" dirty="0"/>
            </a:br>
            <a:r>
              <a:rPr lang="en-US" altLang="zh-CN" sz="6000" b="1" dirty="0"/>
              <a:t>CE-3 related: a slice level high throughput mode</a:t>
            </a:r>
            <a:br>
              <a:rPr lang="en-US" altLang="zh-CN" sz="6000" b="1" dirty="0"/>
            </a:br>
            <a:r>
              <a:rPr lang="en-US" altLang="zh-CN" sz="6000" b="1" dirty="0"/>
              <a:t/>
            </a:r>
            <a:br>
              <a:rPr lang="en-US" altLang="zh-CN" sz="6000" b="1" dirty="0"/>
            </a:br>
            <a:r>
              <a:rPr lang="en-US" altLang="zh-CN" sz="2800" b="1" dirty="0"/>
              <a:t>Fan Wang</a:t>
            </a:r>
            <a:br>
              <a:rPr lang="en-US" altLang="zh-CN" sz="2800" b="1" dirty="0"/>
            </a:br>
            <a:r>
              <a:rPr lang="en-US" altLang="zh-CN" sz="2800" b="1" dirty="0"/>
              <a:t>Z. </a:t>
            </a:r>
            <a:r>
              <a:rPr lang="en-US" altLang="zh-CN" sz="2800" b="1" dirty="0" err="1"/>
              <a:t>Xie</a:t>
            </a:r>
            <a:r>
              <a:rPr lang="en-US" altLang="zh-CN" sz="2800" b="1" dirty="0"/>
              <a:t>, Y. Yu, H. Yu, D. Wang</a:t>
            </a:r>
            <a:endParaRPr kumimoji="1" lang="zh-CN" altLang="en-US" sz="2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Thanks to Interdigital for crosschecking !</a:t>
            </a:r>
            <a:endParaRPr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367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2126729"/>
            <a:ext cx="22841774" cy="10143026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The high throughput mode in CE-3.2: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600" dirty="0"/>
              <a:t>A SPS level syntax element </a:t>
            </a:r>
            <a:r>
              <a:rPr lang="en-US" altLang="zh-CN" sz="3600" dirty="0" err="1"/>
              <a:t>sps_high_throughput_flag</a:t>
            </a:r>
            <a:r>
              <a:rPr lang="en-US" altLang="zh-CN" sz="3600" dirty="0"/>
              <a:t> is used to enable/disable the proposed method. </a:t>
            </a:r>
            <a:r>
              <a:rPr lang="en-US" altLang="zh-CN" sz="3200" dirty="0"/>
              <a:t>If </a:t>
            </a:r>
            <a:r>
              <a:rPr lang="en-US" altLang="zh-CN" sz="3200" dirty="0" err="1"/>
              <a:t>sps_high_throughput_flag</a:t>
            </a:r>
            <a:r>
              <a:rPr lang="en-US" altLang="zh-CN" sz="3200" dirty="0"/>
              <a:t> is equal to 1, the following aspects are changed: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3600" dirty="0"/>
          </a:p>
          <a:p>
            <a:pPr marL="2476500" lvl="2" indent="-571500">
              <a:buFont typeface="+mj-lt"/>
              <a:buAutoNum type="arabicPeriod"/>
            </a:pPr>
            <a:r>
              <a:rPr lang="en-US" altLang="zh-CN" sz="3200" dirty="0"/>
              <a:t>The initial value of remBinsPass1 in RRC and </a:t>
            </a:r>
            <a:r>
              <a:rPr lang="en-US" altLang="zh-CN" sz="3200" dirty="0" err="1"/>
              <a:t>RemCcbs</a:t>
            </a:r>
            <a:r>
              <a:rPr lang="en-US" altLang="zh-CN" sz="3200" dirty="0"/>
              <a:t> in TSRC are set to 0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the coefficient or residual levels at all positions are coded only in the bypass mode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endParaRPr lang="en-US" altLang="zh-CN" sz="3200" dirty="0"/>
          </a:p>
          <a:p>
            <a:pPr marL="2476500" lvl="2" indent="-571500">
              <a:buFont typeface="+mj-lt"/>
              <a:buAutoNum type="arabicPeriod"/>
            </a:pPr>
            <a:r>
              <a:rPr lang="en-US" altLang="zh-CN" sz="3200" dirty="0"/>
              <a:t>The </a:t>
            </a:r>
            <a:r>
              <a:rPr lang="en-US" altLang="zh-CN" sz="3200" dirty="0" err="1"/>
              <a:t>sb_coded_flag</a:t>
            </a:r>
            <a:r>
              <a:rPr lang="en-US" altLang="zh-CN" sz="3200" dirty="0"/>
              <a:t> is always coded in bypass mode.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Syntax elements in sub-blocks are coded only in the bypass mode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endParaRPr lang="en-US" altLang="zh-CN" sz="2800" dirty="0"/>
          </a:p>
          <a:p>
            <a:pPr marL="2476500" lvl="2" indent="-571500">
              <a:buFont typeface="+mj-lt"/>
              <a:buAutoNum type="arabicPeriod"/>
            </a:pPr>
            <a:r>
              <a:rPr lang="en-US" altLang="zh-CN" sz="3200" dirty="0"/>
              <a:t>The alignment happens before going into sub-block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after coding of last significant coefficient position in RRC</a:t>
            </a:r>
          </a:p>
          <a:p>
            <a:pPr marL="3111500" lvl="3" indent="-571500">
              <a:buFont typeface="Arial" panose="020B0604020202020204" pitchFamily="34" charset="0"/>
              <a:buChar char="•"/>
            </a:pPr>
            <a:r>
              <a:rPr lang="en-US" altLang="zh-CN" sz="2800" dirty="0"/>
              <a:t>at the very beginning of </a:t>
            </a:r>
            <a:r>
              <a:rPr lang="en-US" altLang="zh-CN" sz="2800" dirty="0" err="1"/>
              <a:t>residual_ts_coding</a:t>
            </a:r>
            <a:r>
              <a:rPr lang="en-US" altLang="zh-CN" sz="2800" dirty="0"/>
              <a:t> in TSRC</a:t>
            </a:r>
          </a:p>
          <a:p>
            <a:pPr marL="3111500" lvl="3" indent="-571500">
              <a:buFont typeface="+mj-lt"/>
              <a:buAutoNum type="arabicPeriod"/>
            </a:pPr>
            <a:endParaRPr lang="en-US" altLang="zh-CN" sz="2800" dirty="0"/>
          </a:p>
          <a:p>
            <a:pPr marL="1841500" lvl="1" indent="-571500">
              <a:buFont typeface="+mj-lt"/>
              <a:buAutoNum type="arabicPeriod"/>
            </a:pPr>
            <a:endParaRPr lang="en-US" altLang="zh-CN" sz="3600" dirty="0"/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6362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Introduction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>
          <a:xfrm>
            <a:off x="776506" y="1847462"/>
            <a:ext cx="22841774" cy="10776916"/>
          </a:xfrm>
        </p:spPr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The performance of the high throughput mode depends on the video content and QP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For high bitrate cases, it provides significant reduction in BD-bin rate, bin-to-bit ratio and decoding time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For less throughput demanding cases, it may not be a good choice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endParaRPr lang="en-US" altLang="zh-CN" sz="32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Bitrate may change significantly </a:t>
            </a:r>
            <a:r>
              <a:rPr lang="en-US" altLang="zh-CN" sz="3200" dirty="0" smtClean="0"/>
              <a:t>when </a:t>
            </a:r>
            <a:r>
              <a:rPr lang="en-US" altLang="zh-CN" sz="3200" dirty="0"/>
              <a:t>scene-cut occurs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Especially scenes with different complexity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32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It is desirable to enable/disable the high throughput mode at slice level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when a slice expected to produce a great amount of bits, enabled</a:t>
            </a:r>
          </a:p>
          <a:p>
            <a:pPr marL="1841500" lvl="1" indent="-571500">
              <a:buFont typeface="Arial" panose="020B0604020202020204" pitchFamily="34" charset="0"/>
              <a:buChar char="•"/>
            </a:pPr>
            <a:r>
              <a:rPr lang="en-US" altLang="zh-CN" sz="3200" dirty="0"/>
              <a:t>Otherwise, disabled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2438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0206091"/>
              </p:ext>
            </p:extLst>
          </p:nvPr>
        </p:nvGraphicFramePr>
        <p:xfrm>
          <a:off x="8920065" y="9339943"/>
          <a:ext cx="6904654" cy="2734177"/>
        </p:xfrm>
        <a:graphic>
          <a:graphicData uri="http://schemas.openxmlformats.org/drawingml/2006/table">
            <a:tbl>
              <a:tblPr/>
              <a:tblGrid>
                <a:gridCol w="1143446">
                  <a:extLst>
                    <a:ext uri="{9D8B030D-6E8A-4147-A177-3AD203B41FA5}">
                      <a16:colId xmlns:a16="http://schemas.microsoft.com/office/drawing/2014/main" val="3816983147"/>
                    </a:ext>
                  </a:extLst>
                </a:gridCol>
                <a:gridCol w="1319360">
                  <a:extLst>
                    <a:ext uri="{9D8B030D-6E8A-4147-A177-3AD203B41FA5}">
                      <a16:colId xmlns:a16="http://schemas.microsoft.com/office/drawing/2014/main" val="3677794266"/>
                    </a:ext>
                  </a:extLst>
                </a:gridCol>
                <a:gridCol w="1715169">
                  <a:extLst>
                    <a:ext uri="{9D8B030D-6E8A-4147-A177-3AD203B41FA5}">
                      <a16:colId xmlns:a16="http://schemas.microsoft.com/office/drawing/2014/main" val="1158274113"/>
                    </a:ext>
                  </a:extLst>
                </a:gridCol>
                <a:gridCol w="1143446">
                  <a:extLst>
                    <a:ext uri="{9D8B030D-6E8A-4147-A177-3AD203B41FA5}">
                      <a16:colId xmlns:a16="http://schemas.microsoft.com/office/drawing/2014/main" val="635330086"/>
                    </a:ext>
                  </a:extLst>
                </a:gridCol>
                <a:gridCol w="1583233">
                  <a:extLst>
                    <a:ext uri="{9D8B030D-6E8A-4147-A177-3AD203B41FA5}">
                      <a16:colId xmlns:a16="http://schemas.microsoft.com/office/drawing/2014/main" val="1993811348"/>
                    </a:ext>
                  </a:extLst>
                </a:gridCol>
              </a:tblGrid>
              <a:tr h="554483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　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sequece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QP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1st frame bits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5456794"/>
                  </a:ext>
                </a:extLst>
              </a:tr>
              <a:tr h="535364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12-bit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PQ-AI444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BalloonFestival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12028928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0608548"/>
                  </a:ext>
                </a:extLst>
              </a:tr>
              <a:tr h="53536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HLG-AI444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DayStreet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30470656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499803"/>
                  </a:ext>
                </a:extLst>
              </a:tr>
              <a:tr h="554483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SVT-AI12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OldTownCross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-13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49198072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18455124"/>
                  </a:ext>
                </a:extLst>
              </a:tr>
              <a:tr h="55448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16-bit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SVT-AI16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OldTownCross</a:t>
                      </a:r>
                      <a:endParaRPr lang="en-US" sz="1800" b="0" i="0" u="none" strike="noStrike" dirty="0">
                        <a:solidFill>
                          <a:srgbClr val="000000"/>
                        </a:solidFill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-33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等线" panose="02010600030101010101" pitchFamily="2" charset="-122"/>
                          <a:ea typeface="等线" panose="02010600030101010101" pitchFamily="2" charset="-122"/>
                        </a:rPr>
                        <a:t>70225400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383181"/>
                  </a:ext>
                </a:extLst>
              </a:tr>
            </a:tbl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10094920" y="12179260"/>
            <a:ext cx="4062009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non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</a:rPr>
              <a:t>Example of slice bit consuming in CTC </a:t>
            </a:r>
            <a:endParaRPr kumimoji="0" lang="zh-CN" altLang="en-US" sz="1600" b="1" i="0" u="none" strike="noStrike" cap="none" spc="0" normalizeH="0" baseline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FillTx/>
              <a:sym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746635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Proposed Method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An SPS level syntax element </a:t>
            </a:r>
            <a:r>
              <a:rPr lang="en-US" altLang="zh-CN" sz="4000" dirty="0" err="1"/>
              <a:t>sps_high_throughput_mode_enabled_flag</a:t>
            </a:r>
            <a:r>
              <a:rPr lang="en-US" altLang="zh-CN" sz="4000" dirty="0"/>
              <a:t> is used to enable/disable the high throughput mode for current sequence.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4000" dirty="0"/>
              <a:t>A slice level syntax element </a:t>
            </a:r>
            <a:r>
              <a:rPr lang="en-US" altLang="zh-CN" sz="4000" dirty="0" err="1"/>
              <a:t>sh_high_throughput_mode_flag</a:t>
            </a:r>
            <a:r>
              <a:rPr lang="en-US" altLang="zh-CN" sz="4000" dirty="0"/>
              <a:t> is used to signal whether the high throughput mode is invoked in the current slice. 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3082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Encoder setting</a:t>
            </a:r>
            <a:endParaRPr lang="zh-CN" alt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占位符 2"/>
              <p:cNvSpPr>
                <a:spLocks noGrp="1"/>
              </p:cNvSpPr>
              <p:nvPr>
                <p:ph type="body" sz="quarter" idx="10"/>
              </p:nvPr>
            </p:nvSpPr>
            <p:spPr/>
            <p:txBody>
              <a:bodyPr>
                <a:normAutofit fontScale="85000" lnSpcReduction="10000"/>
              </a:bodyPr>
              <a:lstStyle/>
              <a:p>
                <a:pPr marL="685800" indent="-685800">
                  <a:buFont typeface="Arial" panose="020B0604020202020204" pitchFamily="34" charset="0"/>
                  <a:buChar char="•"/>
                </a:pPr>
                <a:r>
                  <a:rPr lang="en-US" altLang="zh-CN" sz="4000" dirty="0"/>
                  <a:t>For the first slice, the initial setting of </a:t>
                </a:r>
                <a:r>
                  <a:rPr lang="en-CA" altLang="zh-CN" sz="4000" dirty="0" err="1"/>
                  <a:t>sh_high_throughput_mode_flag</a:t>
                </a:r>
                <a:r>
                  <a:rPr lang="en-CA" altLang="zh-CN" sz="4000" dirty="0"/>
                  <a:t> is based on the slice QP </a:t>
                </a:r>
                <a:r>
                  <a:rPr lang="en-US" altLang="zh-CN" sz="4000" dirty="0"/>
                  <a:t>and input </a:t>
                </a:r>
                <a:r>
                  <a:rPr lang="en-US" altLang="zh-CN" sz="4000" dirty="0" err="1"/>
                  <a:t>bitdepth</a:t>
                </a:r>
                <a:r>
                  <a:rPr lang="en-US" altLang="zh-CN" sz="4000" dirty="0"/>
                  <a:t>. 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r>
                  <a:rPr lang="en-US" altLang="zh-CN" sz="3600" dirty="0"/>
                  <a:t>If the input </a:t>
                </a:r>
                <a:r>
                  <a:rPr lang="en-US" altLang="zh-CN" sz="3600" dirty="0" err="1"/>
                  <a:t>bitdepth</a:t>
                </a:r>
                <a:r>
                  <a:rPr lang="en-US" altLang="zh-CN" sz="3600" dirty="0"/>
                  <a:t> is 16 and QP is not greater than -5, </a:t>
                </a:r>
                <a:r>
                  <a:rPr lang="en-US" altLang="zh-CN" sz="3600" dirty="0" err="1"/>
                  <a:t>sh_high_throughput_mode_flag</a:t>
                </a:r>
                <a:r>
                  <a:rPr lang="en-US" altLang="zh-CN" sz="3600" dirty="0"/>
                  <a:t> is set to be 1. 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r>
                  <a:rPr lang="en-US" altLang="zh-CN" sz="3600" dirty="0"/>
                  <a:t>Otherwise, </a:t>
                </a:r>
                <a:r>
                  <a:rPr lang="en-US" altLang="zh-CN" sz="3600" dirty="0" err="1"/>
                  <a:t>sh_high_throughput_mode_flag</a:t>
                </a:r>
                <a:r>
                  <a:rPr lang="en-US" altLang="zh-CN" sz="3600" dirty="0"/>
                  <a:t> is set to be 0.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endParaRPr lang="en-CA" altLang="zh-CN" sz="3600" dirty="0"/>
              </a:p>
              <a:p>
                <a:pPr marL="685800" indent="-685800">
                  <a:buFont typeface="Arial" panose="020B0604020202020204" pitchFamily="34" charset="0"/>
                  <a:buChar char="•"/>
                </a:pPr>
                <a:r>
                  <a:rPr lang="en-CA" altLang="zh-CN" sz="4000" dirty="0"/>
                  <a:t>For other slices, the setting of </a:t>
                </a:r>
                <a:r>
                  <a:rPr lang="en-CA" altLang="zh-CN" sz="4000" dirty="0" err="1"/>
                  <a:t>sh_high_throughput_mode_flag</a:t>
                </a:r>
                <a:r>
                  <a:rPr lang="en-CA" altLang="zh-CN" sz="4000" dirty="0"/>
                  <a:t> is based on the previous coded slice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r>
                  <a:rPr lang="en-CA" altLang="zh-CN" sz="3600" dirty="0"/>
                  <a:t>if the bits consumed in the previous coded slice is greater than a threshold, </a:t>
                </a:r>
                <a:r>
                  <a:rPr lang="en-CA" altLang="zh-CN" sz="3600" dirty="0" err="1"/>
                  <a:t>sh_high_throughput_mode_flag</a:t>
                </a:r>
                <a:r>
                  <a:rPr lang="en-CA" altLang="zh-CN" sz="3600" dirty="0"/>
                  <a:t> is set to be 1</a:t>
                </a:r>
              </a:p>
              <a:p>
                <a:pPr algn="just" hangingPunct="0">
                  <a:spcBef>
                    <a:spcPts val="680"/>
                  </a:spcBef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threshold</m:t>
                      </m:r>
                      <m: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width</m:t>
                      </m:r>
                      <m:r>
                        <a:rPr lang="en-CA" altLang="zh-CN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∗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height</m:t>
                      </m:r>
                      <m:r>
                        <a:rPr lang="en-CA" altLang="zh-CN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∗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format</m:t>
                      </m:r>
                      <m: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para</m:t>
                      </m:r>
                      <m:r>
                        <a:rPr lang="en-CA" altLang="zh-CN" i="1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∗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thr</m:t>
                      </m:r>
                      <m: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_</m:t>
                      </m:r>
                      <m:r>
                        <m:rPr>
                          <m:sty m:val="p"/>
                        </m:rPr>
                        <a:rPr lang="en-CA" altLang="zh-CN">
                          <a:latin typeface="Cambria Math" panose="02040503050406030204" pitchFamily="18" charset="0"/>
                          <a:ea typeface="等线" panose="02010600030101010101" pitchFamily="2" charset="-122"/>
                        </a:rPr>
                        <m:t>para</m:t>
                      </m:r>
                    </m:oMath>
                  </m:oMathPara>
                </a14:m>
                <a:endParaRPr lang="zh-CN" altLang="zh-CN" dirty="0">
                  <a:latin typeface="Times New Roman" panose="02020603050405020304" pitchFamily="18" charset="0"/>
                  <a:ea typeface="等线" panose="02010600030101010101" pitchFamily="2" charset="-122"/>
                </a:endParaRPr>
              </a:p>
              <a:p>
                <a:pPr lvl="1" indent="0">
                  <a:buNone/>
                </a:pPr>
                <a:r>
                  <a:rPr lang="en-US" altLang="zh-CN" sz="3600" dirty="0"/>
                  <a:t>      where width and height are the width and height of that slice; </a:t>
                </a:r>
                <a:r>
                  <a:rPr lang="en-US" altLang="zh-CN" sz="3600" dirty="0" err="1"/>
                  <a:t>format_para</a:t>
                </a:r>
                <a:r>
                  <a:rPr lang="en-US" altLang="zh-CN" sz="3600" dirty="0"/>
                  <a:t> is 12 for 4:4:4 coding and 8 for </a:t>
                </a:r>
                <a:r>
                  <a:rPr lang="en-US" altLang="zh-CN" sz="3600" dirty="0" smtClean="0"/>
                  <a:t>4:2:2 </a:t>
                </a:r>
                <a:r>
                  <a:rPr lang="en-US" altLang="zh-CN" sz="3600" dirty="0"/>
                  <a:t>coding; </a:t>
                </a:r>
                <a:r>
                  <a:rPr lang="en-US" altLang="zh-CN" sz="3600" dirty="0" err="1"/>
                  <a:t>thr_para</a:t>
                </a:r>
                <a:r>
                  <a:rPr lang="en-US" altLang="zh-CN" sz="3600" dirty="0"/>
                  <a:t> is 1.5.</a:t>
                </a:r>
                <a:r>
                  <a:rPr lang="en-CA" altLang="zh-CN" sz="3600" dirty="0"/>
                  <a:t> 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r>
                  <a:rPr lang="en-CA" altLang="zh-CN" sz="3600" dirty="0"/>
                  <a:t>otherwise, </a:t>
                </a:r>
                <a:r>
                  <a:rPr lang="en-CA" altLang="zh-CN" sz="3600" dirty="0" err="1"/>
                  <a:t>sh_high_throughput_mode_flag</a:t>
                </a:r>
                <a:r>
                  <a:rPr lang="en-CA" altLang="zh-CN" sz="3600" dirty="0"/>
                  <a:t> is set to be 0.</a:t>
                </a:r>
              </a:p>
              <a:p>
                <a:pPr marL="1955800" lvl="1" indent="-685800">
                  <a:buFont typeface="Arial" panose="020B0604020202020204" pitchFamily="34" charset="0"/>
                  <a:buChar char="•"/>
                </a:pPr>
                <a:endParaRPr lang="zh-CN" altLang="en-US" sz="3600" dirty="0"/>
              </a:p>
            </p:txBody>
          </p:sp>
        </mc:Choice>
        <mc:Fallback>
          <p:sp>
            <p:nvSpPr>
              <p:cNvPr id="3" name="文本占位符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sz="quarter" idx="10"/>
              </p:nvPr>
            </p:nvSpPr>
            <p:spPr>
              <a:blipFill>
                <a:blip r:embed="rId2"/>
                <a:stretch>
                  <a:fillRect l="-667" r="-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8711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Simulation results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CTC low QP test: the QP range in {-33,-28,-23,-18,-13,-8} for 16-bit and {-13,-8,-3,2,7,12} for 12-bit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3600" dirty="0"/>
          </a:p>
          <a:p>
            <a:pPr marL="685800" indent="-685800">
              <a:buFont typeface="Arial" panose="020B0604020202020204" pitchFamily="34" charset="0"/>
              <a:buChar char="•"/>
            </a:pPr>
            <a:r>
              <a:rPr lang="en-US" altLang="zh-CN" sz="3600" dirty="0"/>
              <a:t>Additional lower QP test: the QP range in {-47,-44,-41,-38,-35,-32} for 16-bit and {-23,-21,-19,-17,-15,-13} for 12-bit</a:t>
            </a:r>
          </a:p>
          <a:p>
            <a:pPr marL="685800" indent="-685800">
              <a:buFont typeface="Arial" panose="020B0604020202020204" pitchFamily="34" charset="0"/>
              <a:buChar char="•"/>
            </a:pPr>
            <a:endParaRPr lang="en-US" altLang="zh-CN" sz="3600" dirty="0"/>
          </a:p>
          <a:p>
            <a:endParaRPr lang="zh-CN" altLang="en-US" sz="4000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25262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/>
              <a:t>CTC low QP test: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 smtClean="0"/>
              <a:t>SVT</a:t>
            </a:r>
          </a:p>
          <a:p>
            <a:endParaRPr lang="en-US" altLang="zh-CN" dirty="0"/>
          </a:p>
          <a:p>
            <a:r>
              <a:rPr lang="en-US" altLang="zh-CN" dirty="0" smtClean="0"/>
              <a:t>PQ</a:t>
            </a:r>
          </a:p>
          <a:p>
            <a:endParaRPr lang="en-US" altLang="zh-CN" dirty="0"/>
          </a:p>
          <a:p>
            <a:r>
              <a:rPr lang="en-US" altLang="zh-CN" dirty="0" smtClean="0"/>
              <a:t>HLG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0357" y="3546148"/>
            <a:ext cx="16173450" cy="19335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0357" y="6132713"/>
            <a:ext cx="16173450" cy="19335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90357" y="8719278"/>
            <a:ext cx="161734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14951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5400" dirty="0" smtClean="0"/>
              <a:t>additional</a:t>
            </a:r>
            <a:r>
              <a:rPr lang="en-US" altLang="zh-CN" sz="5400" dirty="0" smtClean="0"/>
              <a:t> lower </a:t>
            </a:r>
            <a:r>
              <a:rPr lang="en-US" altLang="zh-CN" sz="5400" dirty="0"/>
              <a:t>QP test: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SVT</a:t>
            </a:r>
          </a:p>
          <a:p>
            <a:endParaRPr lang="en-US" altLang="zh-CN" dirty="0"/>
          </a:p>
          <a:p>
            <a:r>
              <a:rPr lang="en-US" altLang="zh-CN" dirty="0" smtClean="0"/>
              <a:t>PQ</a:t>
            </a:r>
          </a:p>
          <a:p>
            <a:endParaRPr lang="en-US" altLang="zh-CN" dirty="0"/>
          </a:p>
          <a:p>
            <a:r>
              <a:rPr lang="en-US" altLang="zh-CN" dirty="0" smtClean="0"/>
              <a:t>HLG</a:t>
            </a:r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sz="2600" dirty="0"/>
              <a:t>the QP range in {-47,-44,-41,-38,-35,-32} for 16-bit and {-23,-21,-19,-17,-15,-13} for 12-bit</a:t>
            </a:r>
          </a:p>
          <a:p>
            <a:endParaRPr lang="en-US" altLang="zh-CN" dirty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595" y="3170751"/>
            <a:ext cx="16173450" cy="19335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6595" y="5730875"/>
            <a:ext cx="16173450" cy="19335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6595" y="8290999"/>
            <a:ext cx="16173450" cy="1933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3509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Conclusion  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This contribution proposes a slice level control mothed over the CE-3.2 high throughput mode. 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endParaRPr lang="en-US" altLang="zh-CN" sz="4000" dirty="0"/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altLang="zh-CN" sz="4000" dirty="0"/>
              <a:t>It is suggested to adopt the proposed method in VVC operation range extensions.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4816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4044</TotalTime>
  <Words>603</Words>
  <Application>Microsoft Office PowerPoint</Application>
  <PresentationFormat>自定义</PresentationFormat>
  <Paragraphs>88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24" baseType="lpstr">
      <vt:lpstr>Helvetica Neue</vt:lpstr>
      <vt:lpstr>Helvetica Neue Light</vt:lpstr>
      <vt:lpstr>Helvetica Neue Medium</vt:lpstr>
      <vt:lpstr>OPPOSans B</vt:lpstr>
      <vt:lpstr>OPPOSans M</vt:lpstr>
      <vt:lpstr>OPPOSans R</vt:lpstr>
      <vt:lpstr>等线</vt:lpstr>
      <vt:lpstr>Arial</vt:lpstr>
      <vt:lpstr>Cambria Math</vt:lpstr>
      <vt:lpstr>Helvetica</vt:lpstr>
      <vt:lpstr>Times New Roman</vt:lpstr>
      <vt:lpstr>White 白底</vt:lpstr>
      <vt:lpstr>Black 黑底</vt:lpstr>
      <vt:lpstr>JVET-W0117  CE-3 related: a slice level high throughput mode  Fan Wang Z. Xie, Y. Yu, H. Yu, D. Wang</vt:lpstr>
      <vt:lpstr>Introduction</vt:lpstr>
      <vt:lpstr>Introduction</vt:lpstr>
      <vt:lpstr>Proposed Method </vt:lpstr>
      <vt:lpstr>Encoder setting</vt:lpstr>
      <vt:lpstr>Simulation results</vt:lpstr>
      <vt:lpstr>CTC low QP test:</vt:lpstr>
      <vt:lpstr>additional lower QP test:</vt:lpstr>
      <vt:lpstr>Conclusion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杨宁</dc:creator>
  <cp:lastModifiedBy>王凡</cp:lastModifiedBy>
  <cp:revision>123</cp:revision>
  <dcterms:modified xsi:type="dcterms:W3CDTF">2021-07-07T05:54:27Z</dcterms:modified>
</cp:coreProperties>
</file>