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394" r:id="rId3"/>
    <p:sldId id="428" r:id="rId4"/>
    <p:sldId id="430" r:id="rId5"/>
    <p:sldId id="434" r:id="rId6"/>
    <p:sldId id="412" r:id="rId7"/>
    <p:sldId id="43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2021/7/8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2021/7/8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321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132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7389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JVET-W0051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AHG12: CTB level filter shape selection of CCALF 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2021/7/8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ECM ( similar to VVC), 8-tap hexagon shape filter is used for CCALF.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400" dirty="0"/>
              <a:t>The CCALF filter of ECM-1.0 may not achieve optimal compression performance. The compression performance of current CCALF design may improve using long tap filters and multiple filter shapes.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4F24B1-7115-4E2B-917C-286F923A13A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440" y="3677822"/>
            <a:ext cx="4269770" cy="2283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2DA8F371-02FE-43FB-8D5D-B3776C2B9E5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48" y="2417014"/>
            <a:ext cx="4876800" cy="2023972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5E7FEA6-2E35-4524-AF53-28AD86946D23}"/>
              </a:ext>
            </a:extLst>
          </p:cNvPr>
          <p:cNvSpPr/>
          <p:nvPr/>
        </p:nvSpPr>
        <p:spPr>
          <a:xfrm>
            <a:off x="763953" y="4643335"/>
            <a:ext cx="9871587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Remove power of 2 constraint: 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On top of multiple filter shapes, it is also proposed to remove that constraint. In the proposed method, the value of the filter coefficient can be any integer value between -64 to +64, inclusive.</a:t>
            </a:r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2CF2D8-AD32-4609-A1D2-81B6CBA5DC35}"/>
              </a:ext>
            </a:extLst>
          </p:cNvPr>
          <p:cNvSpPr/>
          <p:nvPr/>
        </p:nvSpPr>
        <p:spPr>
          <a:xfrm>
            <a:off x="763953" y="934233"/>
            <a:ext cx="9871587" cy="12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Following two filter shapes are proposed.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For each slice, up-to 16 filters and their shape index (</a:t>
            </a:r>
            <a:r>
              <a:rPr lang="en-CA" sz="2000" dirty="0" err="1"/>
              <a:t>shape_idx</a:t>
            </a:r>
            <a:r>
              <a:rPr lang="en-CA" sz="2000" dirty="0"/>
              <a:t>) can be signalled.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/>
              <a:t>Each CTB may select one of the filters.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32536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2973" y="1772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D36125A-69C9-499A-B416-C4EBDBC26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0116"/>
              </p:ext>
            </p:extLst>
          </p:nvPr>
        </p:nvGraphicFramePr>
        <p:xfrm>
          <a:off x="1414932" y="812482"/>
          <a:ext cx="3926068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715338">
                  <a:extLst>
                    <a:ext uri="{9D8B030D-6E8A-4147-A177-3AD203B41FA5}">
                      <a16:colId xmlns:a16="http://schemas.microsoft.com/office/drawing/2014/main" val="3691460517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089484831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462748436"/>
                    </a:ext>
                  </a:extLst>
                </a:gridCol>
                <a:gridCol w="898970">
                  <a:extLst>
                    <a:ext uri="{9D8B030D-6E8A-4147-A177-3AD203B41FA5}">
                      <a16:colId xmlns:a16="http://schemas.microsoft.com/office/drawing/2014/main" val="812792616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924752579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1182091019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662788917"/>
                    </a:ext>
                  </a:extLst>
                </a:gridCol>
              </a:tblGrid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31239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3516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19513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1076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56223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7918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2163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57912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72704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72551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57164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349"/>
                  </a:ext>
                </a:extLst>
              </a:tr>
              <a:tr h="1884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98489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042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37778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37015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50656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76668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5910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84955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08584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10200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77642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636239"/>
                  </a:ext>
                </a:extLst>
              </a:tr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34810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62366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639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43167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42895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0519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4703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43748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-3.88%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-3.59%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8532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61617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94861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73EFF65-DD6A-4545-8EFE-A8AEE4BF1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040802"/>
              </p:ext>
            </p:extLst>
          </p:nvPr>
        </p:nvGraphicFramePr>
        <p:xfrm>
          <a:off x="5499650" y="812482"/>
          <a:ext cx="3926068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715338">
                  <a:extLst>
                    <a:ext uri="{9D8B030D-6E8A-4147-A177-3AD203B41FA5}">
                      <a16:colId xmlns:a16="http://schemas.microsoft.com/office/drawing/2014/main" val="871043651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811148707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738210808"/>
                    </a:ext>
                  </a:extLst>
                </a:gridCol>
                <a:gridCol w="898970">
                  <a:extLst>
                    <a:ext uri="{9D8B030D-6E8A-4147-A177-3AD203B41FA5}">
                      <a16:colId xmlns:a16="http://schemas.microsoft.com/office/drawing/2014/main" val="682481712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1867528998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4089238955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1340744892"/>
                    </a:ext>
                  </a:extLst>
                </a:gridCol>
              </a:tblGrid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86086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39213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8929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73269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8700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05187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0470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00596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32141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84162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25547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038195"/>
                  </a:ext>
                </a:extLst>
              </a:tr>
              <a:tr h="1884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5628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6197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07327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761003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7682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46965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65887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42911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5934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861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72972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36333"/>
                  </a:ext>
                </a:extLst>
              </a:tr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7140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59919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74810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48082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1333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81702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01839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7883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13907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2675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46409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D4E5C42-9D67-480A-BDD0-09B4D0C9052B}"/>
              </a:ext>
            </a:extLst>
          </p:cNvPr>
          <p:cNvSpPr txBox="1"/>
          <p:nvPr/>
        </p:nvSpPr>
        <p:spPr>
          <a:xfrm>
            <a:off x="2186050" y="452284"/>
            <a:ext cx="2372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Test 1: Single filter shape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DC256D-3A7B-49AD-83B9-2C375FCD7D69}"/>
              </a:ext>
            </a:extLst>
          </p:cNvPr>
          <p:cNvSpPr txBox="1"/>
          <p:nvPr/>
        </p:nvSpPr>
        <p:spPr>
          <a:xfrm>
            <a:off x="6256606" y="423486"/>
            <a:ext cx="2553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dirty="0"/>
              <a:t>Test 2: Two filter shapes</a:t>
            </a:r>
          </a:p>
        </p:txBody>
      </p:sp>
    </p:spTree>
    <p:extLst>
      <p:ext uri="{BB962C8B-B14F-4D97-AF65-F5344CB8AC3E}">
        <p14:creationId xmlns:p14="http://schemas.microsoft.com/office/powerpoint/2010/main" val="2785034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2973" y="1772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DC256D-3A7B-49AD-83B9-2C375FCD7D69}"/>
              </a:ext>
            </a:extLst>
          </p:cNvPr>
          <p:cNvSpPr txBox="1"/>
          <p:nvPr/>
        </p:nvSpPr>
        <p:spPr>
          <a:xfrm>
            <a:off x="2077221" y="163758"/>
            <a:ext cx="6966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 3: Two filter shapes on top of </a:t>
            </a:r>
            <a:r>
              <a:rPr lang="en-CA" dirty="0"/>
              <a:t>EE2-5.1 described in JVET-W0066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C660946-201C-41F0-9C42-CD71215C1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349985"/>
              </p:ext>
            </p:extLst>
          </p:nvPr>
        </p:nvGraphicFramePr>
        <p:xfrm>
          <a:off x="3187360" y="635295"/>
          <a:ext cx="4746693" cy="5721055"/>
        </p:xfrm>
        <a:graphic>
          <a:graphicData uri="http://schemas.openxmlformats.org/drawingml/2006/table">
            <a:tbl>
              <a:tblPr/>
              <a:tblGrid>
                <a:gridCol w="1319421">
                  <a:extLst>
                    <a:ext uri="{9D8B030D-6E8A-4147-A177-3AD203B41FA5}">
                      <a16:colId xmlns:a16="http://schemas.microsoft.com/office/drawing/2014/main" val="2668782495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49671920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1942735357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1493340357"/>
                    </a:ext>
                  </a:extLst>
                </a:gridCol>
                <a:gridCol w="856818">
                  <a:extLst>
                    <a:ext uri="{9D8B030D-6E8A-4147-A177-3AD203B41FA5}">
                      <a16:colId xmlns:a16="http://schemas.microsoft.com/office/drawing/2014/main" val="3115521353"/>
                    </a:ext>
                  </a:extLst>
                </a:gridCol>
              </a:tblGrid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528499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EE2-5.1(CCSAO)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61333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18116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184447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26051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01079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205906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95861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54134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87648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26825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4707"/>
                  </a:ext>
                </a:extLst>
              </a:tr>
              <a:tr h="25758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13372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EE2-5.1(CCSAO)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29294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31968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76440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4729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34501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58771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36608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607521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62863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89168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418497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15426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EE2-5.1(CCSAO)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53031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21092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46209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90393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57677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40827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299370"/>
                  </a:ext>
                </a:extLst>
              </a:tr>
              <a:tr h="59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46737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2392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13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196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summary, the coding gain of CCALF is improved.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All Intra: 0.05% (Y), -2.17%(U), -2.70%(V), -0.42% (YUV), 101% (</a:t>
            </a:r>
            <a:r>
              <a:rPr lang="en-US" sz="2400" dirty="0" err="1"/>
              <a:t>EncT</a:t>
            </a:r>
            <a:r>
              <a:rPr lang="en-US" sz="2400" dirty="0"/>
              <a:t>), 101%(</a:t>
            </a:r>
            <a:r>
              <a:rPr lang="en-US" sz="2400" dirty="0" err="1"/>
              <a:t>DecT</a:t>
            </a:r>
            <a:r>
              <a:rPr lang="en-US" sz="2400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Random access: </a:t>
            </a:r>
            <a:r>
              <a:rPr lang="en-US" sz="2400" dirty="0" err="1"/>
              <a:t>x.xx</a:t>
            </a:r>
            <a:r>
              <a:rPr lang="en-US" sz="2400" dirty="0"/>
              <a:t>% (Y), - </a:t>
            </a:r>
            <a:r>
              <a:rPr lang="en-US" sz="2400" dirty="0" err="1"/>
              <a:t>x.xx</a:t>
            </a:r>
            <a:r>
              <a:rPr lang="en-US" sz="2400" dirty="0"/>
              <a:t> %(U), - </a:t>
            </a:r>
            <a:r>
              <a:rPr lang="en-US" sz="2400" dirty="0" err="1"/>
              <a:t>x.xx</a:t>
            </a:r>
            <a:r>
              <a:rPr lang="en-US" sz="2400" dirty="0"/>
              <a:t> %(V), - </a:t>
            </a:r>
            <a:r>
              <a:rPr lang="en-US" sz="2400" dirty="0" err="1"/>
              <a:t>x.xx</a:t>
            </a:r>
            <a:r>
              <a:rPr lang="en-US" sz="2400" dirty="0"/>
              <a:t> %(YUV),   xxx% (</a:t>
            </a:r>
            <a:r>
              <a:rPr lang="en-US" sz="2400" dirty="0" err="1"/>
              <a:t>EncT</a:t>
            </a:r>
            <a:r>
              <a:rPr lang="en-US" sz="2400" dirty="0"/>
              <a:t>), xxx%(</a:t>
            </a:r>
            <a:r>
              <a:rPr lang="en-US" sz="2400" dirty="0" err="1"/>
              <a:t>DecT</a:t>
            </a:r>
            <a:r>
              <a:rPr lang="en-US" sz="2400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Low delay B: -0.01% (Y), -4.14%(U), -3.68%(V), -0.76% (YUV), 100% (</a:t>
            </a:r>
            <a:r>
              <a:rPr lang="en-US" sz="2400" dirty="0" err="1"/>
              <a:t>EncT</a:t>
            </a:r>
            <a:r>
              <a:rPr lang="en-US" sz="2400" dirty="0"/>
              <a:t>), 100%(</a:t>
            </a:r>
            <a:r>
              <a:rPr lang="en-US" sz="2400" dirty="0" err="1"/>
              <a:t>DecT</a:t>
            </a:r>
            <a:r>
              <a:rPr lang="en-US" sz="24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E56C48-21B1-4657-8AC1-C2C4A9152E80}"/>
              </a:ext>
            </a:extLst>
          </p:cNvPr>
          <p:cNvSpPr/>
          <p:nvPr/>
        </p:nvSpPr>
        <p:spPr>
          <a:xfrm>
            <a:off x="3163024" y="5273059"/>
            <a:ext cx="7809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Thanks Qualcomm for cross-checking.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22E2A90-986C-4E6B-A877-8CBBDF22EF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9660102"/>
              </p:ext>
            </p:extLst>
          </p:nvPr>
        </p:nvGraphicFramePr>
        <p:xfrm>
          <a:off x="1284717" y="782986"/>
          <a:ext cx="3926068" cy="5324620"/>
        </p:xfrm>
        <a:graphic>
          <a:graphicData uri="http://schemas.openxmlformats.org/drawingml/2006/table">
            <a:tbl>
              <a:tblPr/>
              <a:tblGrid>
                <a:gridCol w="801838">
                  <a:extLst>
                    <a:ext uri="{9D8B030D-6E8A-4147-A177-3AD203B41FA5}">
                      <a16:colId xmlns:a16="http://schemas.microsoft.com/office/drawing/2014/main" val="775578958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2347431201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1612121982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4117163173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438716219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782833667"/>
                    </a:ext>
                  </a:extLst>
                </a:gridCol>
                <a:gridCol w="520705">
                  <a:extLst>
                    <a:ext uri="{9D8B030D-6E8A-4147-A177-3AD203B41FA5}">
                      <a16:colId xmlns:a16="http://schemas.microsoft.com/office/drawing/2014/main" val="4165741664"/>
                    </a:ext>
                  </a:extLst>
                </a:gridCol>
              </a:tblGrid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8184572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40887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5586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57016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83440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80396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57985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47366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44248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983815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05491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680046"/>
                  </a:ext>
                </a:extLst>
              </a:tr>
              <a:tr h="25758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098598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70442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98292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32345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967958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94062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67509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42158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2105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78034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43369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075306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42579"/>
                  </a:ext>
                </a:extLst>
              </a:tr>
              <a:tr h="173663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119023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82181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27967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765730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270294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70162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19246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46018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342719"/>
                  </a:ext>
                </a:extLst>
              </a:tr>
              <a:tr h="9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828" marR="5828" marT="58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828" marR="5828" marT="58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80819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4B722-A2DD-4EF6-90FC-96E1CC7B74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3243D8-CEE3-40BE-A524-D245AB0F477F}"/>
              </a:ext>
            </a:extLst>
          </p:cNvPr>
          <p:cNvSpPr txBox="1"/>
          <p:nvPr/>
        </p:nvSpPr>
        <p:spPr>
          <a:xfrm>
            <a:off x="2292200" y="413654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Two filter shapes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CCDC6CC-8208-4F82-8531-630EDC7CFE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631567"/>
              </p:ext>
            </p:extLst>
          </p:nvPr>
        </p:nvGraphicFramePr>
        <p:xfrm>
          <a:off x="5499650" y="812482"/>
          <a:ext cx="3926068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715338">
                  <a:extLst>
                    <a:ext uri="{9D8B030D-6E8A-4147-A177-3AD203B41FA5}">
                      <a16:colId xmlns:a16="http://schemas.microsoft.com/office/drawing/2014/main" val="871043651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811148707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3738210808"/>
                    </a:ext>
                  </a:extLst>
                </a:gridCol>
                <a:gridCol w="898970">
                  <a:extLst>
                    <a:ext uri="{9D8B030D-6E8A-4147-A177-3AD203B41FA5}">
                      <a16:colId xmlns:a16="http://schemas.microsoft.com/office/drawing/2014/main" val="682481712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1867528998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4089238955"/>
                    </a:ext>
                  </a:extLst>
                </a:gridCol>
                <a:gridCol w="462352">
                  <a:extLst>
                    <a:ext uri="{9D8B030D-6E8A-4147-A177-3AD203B41FA5}">
                      <a16:colId xmlns:a16="http://schemas.microsoft.com/office/drawing/2014/main" val="1340744892"/>
                    </a:ext>
                  </a:extLst>
                </a:gridCol>
              </a:tblGrid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86086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39213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89298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73269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8700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051874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0470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-2.53%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00596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32141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84162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25547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038195"/>
                  </a:ext>
                </a:extLst>
              </a:tr>
              <a:tr h="18843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56288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6197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07327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761003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7682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46965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658877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42911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5934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861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729723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36333"/>
                  </a:ext>
                </a:extLst>
              </a:tr>
              <a:tr h="12562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7140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ECM-1.0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59919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YUV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748102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480821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133366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81702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018399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578835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13907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26750"/>
                  </a:ext>
                </a:extLst>
              </a:tr>
              <a:tr h="1112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108" marR="471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46409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168FAAD-2BDF-4437-AD9C-47E6ABB91F9E}"/>
              </a:ext>
            </a:extLst>
          </p:cNvPr>
          <p:cNvSpPr txBox="1"/>
          <p:nvPr/>
        </p:nvSpPr>
        <p:spPr>
          <a:xfrm>
            <a:off x="6256606" y="423486"/>
            <a:ext cx="3900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 2: Two filter shapes + remove p2</a:t>
            </a:r>
          </a:p>
        </p:txBody>
      </p:sp>
    </p:spTree>
    <p:extLst>
      <p:ext uri="{BB962C8B-B14F-4D97-AF65-F5344CB8AC3E}">
        <p14:creationId xmlns:p14="http://schemas.microsoft.com/office/powerpoint/2010/main" val="3027248847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2318</Words>
  <Application>Microsoft Office PowerPoint</Application>
  <PresentationFormat>Widescreen</PresentationFormat>
  <Paragraphs>1042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DengXian</vt:lpstr>
      <vt:lpstr>Microsoft YaHei</vt:lpstr>
      <vt:lpstr>宋体</vt:lpstr>
      <vt:lpstr>宋体</vt:lpstr>
      <vt:lpstr>Arial</vt:lpstr>
      <vt:lpstr>Calibri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1556</cp:revision>
  <dcterms:created xsi:type="dcterms:W3CDTF">2018-05-21T01:42:17Z</dcterms:created>
  <dcterms:modified xsi:type="dcterms:W3CDTF">2021-07-08T22:21:18Z</dcterms:modified>
</cp:coreProperties>
</file>