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ldx" ContentType="application/vnd.openxmlformats-officedocument.presentationml.slide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8"/>
  </p:notesMasterIdLst>
  <p:sldIdLst>
    <p:sldId id="256" r:id="rId2"/>
    <p:sldId id="317" r:id="rId3"/>
    <p:sldId id="341" r:id="rId4"/>
    <p:sldId id="342" r:id="rId5"/>
    <p:sldId id="343" r:id="rId6"/>
    <p:sldId id="34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93" autoAdjust="0"/>
    <p:restoredTop sz="89864"/>
  </p:normalViewPr>
  <p:slideViewPr>
    <p:cSldViewPr>
      <p:cViewPr varScale="1">
        <p:scale>
          <a:sx n="60" d="100"/>
          <a:sy n="60" d="100"/>
        </p:scale>
        <p:origin x="1110" y="39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2021/4/21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162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17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8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28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010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6137D-091D-0940-B7AF-BB4D2A966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D9AEE8-1F21-BB4C-B5F8-C6AA0F17D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10D0-FDE9-5E46-A141-E404C10CD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0381F5-B6CF-B349-98A6-D45CE1B4A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CEBB94-1B54-7D4A-B272-37586E2CB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97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A84C5-4998-3A4F-B745-869B60A63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BBABF3-6497-7E40-B56A-86B15EDCF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6EF6A-13A8-E94C-91F8-22AE23C8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F9EEC9-C6C5-D641-95D8-67E499133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16342-0986-A945-97C9-2ED3733D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072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2A5992-8ECC-B142-8F3F-3F0EEA0913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F68EE5-081A-2843-A89C-9D5384ACB7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187DE9-0E5C-BA4E-895A-D48AF449E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BFCB8-3F10-8343-AE8A-ACD736542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559460-8370-ED4A-84F6-4F36C8FB2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65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07E2B-673B-DE45-826E-7269649B2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283B2-D397-114D-8CE0-9EBA1E2A3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6F934E-8999-3141-A3C7-9E6EB5B4A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47A54-2A56-134B-BE50-2D8FAB8AA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F1F0B-4024-0349-A3FB-7E8C617AB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17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5087-6F00-3442-BCC7-C69DA8BCB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6691C-650F-4C4B-9398-84922F80F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EA2779-F83C-104E-9657-7828E828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0A4A5B-0252-5747-BC69-8F5241074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6798B-19D7-D142-AA95-CE69094D9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650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A84B-2FA0-6643-A8A3-84C86922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5BC144-9329-8248-A926-9EAF4F0935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7FECC-33AE-3542-81D3-CDCAE3C7E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D00409-A2B2-4849-A3F7-7EE3B06D7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5479F7-ACE6-3249-9289-98AD8EA2A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CC6531-8E66-5A41-A8FB-1229F410B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64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C0C68-9A63-F74F-AB40-703DA67EA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2DBCC7-C635-1E4B-9704-FC6AB6B66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A78763-3040-CF4A-A464-6DFCCDE1A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F65030-99F8-1F4E-8AD7-81B1452EE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204AF-A092-7240-B0FA-357F83A8E4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B50BE2-C6E3-5E41-88B2-536FD0437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2B1B7B-8196-9845-9C07-1BA0B4DAE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9C2899-069C-914B-930F-226E0C111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03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2795C-09E4-EB4C-9C9B-BC9DBD884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5BAFD4-7260-B640-B6F9-204942C7A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A85B5F-D6DB-8944-A1B3-E0AA4FF48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F5B3E5-9EBB-7F48-9249-D53090998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13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D5E967-AB56-894F-A91C-0AA3599C0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70C08A-E8E6-A34D-BCDC-340BCCFA8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E9566F-3D5E-884A-897B-3ACCDC1AC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2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1424A-0EF2-0A41-8218-B1A42FC74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A2A9F7-E388-3C42-B469-FE6E81107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547EE-BAC9-E24E-B80F-B62DC85D69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C2BF86-1792-F948-AD4B-9E207B68A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2B0C27-8606-A24F-A432-58609909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026BE1-3428-D948-A3D9-C5831BF05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943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78730-B171-9C4A-9901-C63DD75C8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B03F4F-A4D7-1E41-A555-C543B665BB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A3EC8A-2000-764B-8E67-4CA10E8012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4E1D06-6082-F74F-A27A-25B4EAEA6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AB54FA-5890-8B47-B81F-EBEA1ADB2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@ Shan Liu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2A7DA1-BB80-4E4B-83DF-AD903D397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4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315456-0A8B-4042-80FA-85F9B149BA7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6889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EAF98B-5488-734B-B8B2-D92C592CD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B9813E-574A-A744-A8D9-E2423588C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1D758-427A-664C-9403-A84644D434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AA542-1976-AE4A-AEEA-63470D964388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0609AF-51C3-094E-99A9-BFC964994C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@ Shan Liu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40EE3-4FDB-7D40-8F6F-BF9E0ECC5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746C7-B026-0E43-9D73-0737C62CBF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487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PowerPoint_Slide.sldx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PowerPoint_Slide2.sldx"/><Relationship Id="rId5" Type="http://schemas.openxmlformats.org/officeDocument/2006/relationships/image" Target="../media/image5.emf"/><Relationship Id="rId4" Type="http://schemas.openxmlformats.org/officeDocument/2006/relationships/package" Target="../embeddings/Microsoft_PowerPoint_Slide1.sld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89820" y="1412776"/>
            <a:ext cx="7812360" cy="2385219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EE1-1.1: neural network based in-loop filter using </a:t>
            </a:r>
            <a:r>
              <a:rPr lang="en-US" altLang="zh-CN" sz="3200" dirty="0" err="1"/>
              <a:t>depthwise</a:t>
            </a:r>
            <a:r>
              <a:rPr lang="en-US" altLang="zh-CN" sz="3200" dirty="0"/>
              <a:t> separable convolution and regular convolution (JVET-V0137)</a:t>
            </a:r>
            <a:endParaRPr lang="en-US" altLang="en-US" sz="3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B27B514-2951-49D2-8C03-71792C7926DE}"/>
              </a:ext>
            </a:extLst>
          </p:cNvPr>
          <p:cNvSpPr/>
          <p:nvPr/>
        </p:nvSpPr>
        <p:spPr>
          <a:xfrm>
            <a:off x="3048000" y="4365104"/>
            <a:ext cx="5928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Zeqiang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Li, Cheung Auyeung, Xiaozhong Xu, Wei Wang, Xiang Li, Shan Liu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242BB1-CF96-F548-AC12-F360331FB150}"/>
              </a:ext>
            </a:extLst>
          </p:cNvPr>
          <p:cNvSpPr/>
          <p:nvPr/>
        </p:nvSpPr>
        <p:spPr>
          <a:xfrm>
            <a:off x="695400" y="692696"/>
            <a:ext cx="10153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DRNLF - </a:t>
            </a:r>
            <a:r>
              <a:rPr lang="en-CA" sz="2800" dirty="0" err="1"/>
              <a:t>depthwise</a:t>
            </a:r>
            <a:r>
              <a:rPr lang="en-CA" sz="2800" dirty="0"/>
              <a:t> separable convolution</a:t>
            </a:r>
            <a:r>
              <a:rPr lang="en-US" sz="3200" dirty="0"/>
              <a:t> loop filter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B91227-C5AF-8442-B020-0B55F16CB1F5}"/>
              </a:ext>
            </a:extLst>
          </p:cNvPr>
          <p:cNvSpPr txBox="1"/>
          <p:nvPr/>
        </p:nvSpPr>
        <p:spPr>
          <a:xfrm>
            <a:off x="911424" y="1349245"/>
            <a:ext cx="69847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Network structure of DRNLF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The main body of the DRNLF consists of series of DRU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Inserted between deblocking filter and SAO</a:t>
            </a:r>
            <a:r>
              <a:rPr lang="en-US" dirty="0"/>
              <a:t>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/>
              <a:t>The inputs to the DRMLF is the output of the deblocking filter and the QP map of the picture</a:t>
            </a:r>
            <a:r>
              <a:rPr lang="en-US" dirty="0"/>
              <a:t> </a:t>
            </a:r>
          </a:p>
        </p:txBody>
      </p:sp>
      <p:pic>
        <p:nvPicPr>
          <p:cNvPr id="6" name="图片 25">
            <a:extLst>
              <a:ext uri="{FF2B5EF4-FFF2-40B4-BE49-F238E27FC236}">
                <a16:creationId xmlns:a16="http://schemas.microsoft.com/office/drawing/2014/main" id="{EC507941-1BFC-4644-AB8B-7C6A3390BC1B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331" y="3861048"/>
            <a:ext cx="4824536" cy="18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47">
            <a:extLst>
              <a:ext uri="{FF2B5EF4-FFF2-40B4-BE49-F238E27FC236}">
                <a16:creationId xmlns:a16="http://schemas.microsoft.com/office/drawing/2014/main" id="{9717EA0B-CF8F-0B4F-AAA8-86529E9C942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0" y="2090165"/>
            <a:ext cx="3533140" cy="1077595"/>
          </a:xfrm>
          <a:prstGeom prst="rect">
            <a:avLst/>
          </a:prstGeom>
          <a:noFill/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04C9713D-7B26-EF43-ADED-510D2AD58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2528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217AF0B-C1DE-F542-A78A-A1D16E6C77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471508"/>
              </p:ext>
            </p:extLst>
          </p:nvPr>
        </p:nvGraphicFramePr>
        <p:xfrm>
          <a:off x="670577" y="4005064"/>
          <a:ext cx="54737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4" r:id="rId6" imgW="5473700" imgH="1828800" progId="PowerPoint.Slide.12">
                  <p:embed/>
                </p:oleObj>
              </mc:Choice>
              <mc:Fallback>
                <p:oleObj r:id="rId6" imgW="5473700" imgH="1828800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77" y="4005064"/>
                        <a:ext cx="5473700" cy="181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7943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242BB1-CF96-F548-AC12-F360331FB150}"/>
              </a:ext>
            </a:extLst>
          </p:cNvPr>
          <p:cNvSpPr/>
          <p:nvPr/>
        </p:nvSpPr>
        <p:spPr>
          <a:xfrm>
            <a:off x="695400" y="692696"/>
            <a:ext cx="10153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DRNLF - </a:t>
            </a:r>
            <a:r>
              <a:rPr lang="en-CA" sz="3200" dirty="0" err="1"/>
              <a:t>depthwise</a:t>
            </a:r>
            <a:r>
              <a:rPr lang="en-CA" sz="3200" dirty="0"/>
              <a:t> separable convolution</a:t>
            </a:r>
            <a:r>
              <a:rPr lang="en-US" sz="3600" dirty="0"/>
              <a:t> loop filter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B91227-C5AF-8442-B020-0B55F16CB1F5}"/>
              </a:ext>
            </a:extLst>
          </p:cNvPr>
          <p:cNvSpPr txBox="1"/>
          <p:nvPr/>
        </p:nvSpPr>
        <p:spPr>
          <a:xfrm>
            <a:off x="911424" y="1349245"/>
            <a:ext cx="89289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DRNLF includes a QP Map Quantizer unit, a Pre-Processing unit, a Main-processing unit and a Post-Processing unit.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Same as In JVET-U0061, a clipping step is added to the Pre-Processing unit to improve the results in the training and the inference process of the neural network.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Input: YUV444 patch (64x64) along with quantized QP map as fourth channel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4C9713D-7B26-EF43-ADED-510D2AD58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2528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ED2AB7-A5DE-7E44-A8F7-A24A059C6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3" y="3814779"/>
            <a:ext cx="1424158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AA2C2DA-04FE-B94F-A3DD-308D894868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485603"/>
              </p:ext>
            </p:extLst>
          </p:nvPr>
        </p:nvGraphicFramePr>
        <p:xfrm>
          <a:off x="591300" y="4057178"/>
          <a:ext cx="6079111" cy="2026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" r:id="rId4" imgW="5499100" imgH="1828800" progId="PowerPoint.Slide.12">
                  <p:embed/>
                </p:oleObj>
              </mc:Choice>
              <mc:Fallback>
                <p:oleObj r:id="rId4" imgW="5499100" imgH="1828800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300" y="4057178"/>
                        <a:ext cx="6079111" cy="202637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643EDB31-70F2-2545-B4BF-B18D39B64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1943" y="14847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CB68210-C444-1044-B194-286D832E95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938487"/>
              </p:ext>
            </p:extLst>
          </p:nvPr>
        </p:nvGraphicFramePr>
        <p:xfrm>
          <a:off x="6575376" y="4162313"/>
          <a:ext cx="5473700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" r:id="rId6" imgW="5473700" imgH="1828800" progId="PowerPoint.Slide.12">
                  <p:embed/>
                </p:oleObj>
              </mc:Choice>
              <mc:Fallback>
                <p:oleObj r:id="rId6" imgW="5473700" imgH="1828800" progId="PowerPoint.Slide.1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5376" y="4162313"/>
                        <a:ext cx="5473700" cy="181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9519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242BB1-CF96-F548-AC12-F360331FB150}"/>
              </a:ext>
            </a:extLst>
          </p:cNvPr>
          <p:cNvSpPr/>
          <p:nvPr/>
        </p:nvSpPr>
        <p:spPr>
          <a:xfrm>
            <a:off x="695400" y="548680"/>
            <a:ext cx="10153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DRNLF - </a:t>
            </a:r>
            <a:r>
              <a:rPr lang="en-CA" sz="3200" dirty="0" err="1"/>
              <a:t>depthwise</a:t>
            </a:r>
            <a:r>
              <a:rPr lang="en-CA" sz="3200" dirty="0"/>
              <a:t> separable convolution</a:t>
            </a:r>
            <a:r>
              <a:rPr lang="en-US" sz="3600" dirty="0"/>
              <a:t> loop filter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B91227-C5AF-8442-B020-0B55F16CB1F5}"/>
              </a:ext>
            </a:extLst>
          </p:cNvPr>
          <p:cNvSpPr txBox="1"/>
          <p:nvPr/>
        </p:nvSpPr>
        <p:spPr>
          <a:xfrm>
            <a:off x="911424" y="1205229"/>
            <a:ext cx="8928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Network Information in Training/Inference Stage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4C9713D-7B26-EF43-ADED-510D2AD58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2528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ED2AB7-A5DE-7E44-A8F7-A24A059C6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3" y="3814779"/>
            <a:ext cx="1424158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3EDB31-70F2-2545-B4BF-B18D39B64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1943" y="14847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2BF636E-C03C-2244-8FCA-B1915735A4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93745"/>
              </p:ext>
            </p:extLst>
          </p:nvPr>
        </p:nvGraphicFramePr>
        <p:xfrm>
          <a:off x="1588178" y="1572692"/>
          <a:ext cx="9289031" cy="2899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92">
                  <a:extLst>
                    <a:ext uri="{9D8B030D-6E8A-4147-A177-3AD203B41FA5}">
                      <a16:colId xmlns:a16="http://schemas.microsoft.com/office/drawing/2014/main" val="1746895028"/>
                    </a:ext>
                  </a:extLst>
                </a:gridCol>
                <a:gridCol w="4082440">
                  <a:extLst>
                    <a:ext uri="{9D8B030D-6E8A-4147-A177-3AD203B41FA5}">
                      <a16:colId xmlns:a16="http://schemas.microsoft.com/office/drawing/2014/main" val="526123894"/>
                    </a:ext>
                  </a:extLst>
                </a:gridCol>
                <a:gridCol w="4674099">
                  <a:extLst>
                    <a:ext uri="{9D8B030D-6E8A-4147-A177-3AD203B41FA5}">
                      <a16:colId xmlns:a16="http://schemas.microsoft.com/office/drawing/2014/main" val="799578861"/>
                    </a:ext>
                  </a:extLst>
                </a:gridCol>
              </a:tblGrid>
              <a:tr h="133711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u="sng" dirty="0">
                          <a:effectLst/>
                        </a:rPr>
                        <a:t>Network Information in Training Stage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386215"/>
                  </a:ext>
                </a:extLst>
              </a:tr>
              <a:tr h="133711">
                <a:tc rowSpan="6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695427956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Epoch: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1118253576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Batch size: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16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3212643728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Training time: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48h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1150815605"/>
                  </a:ext>
                </a:extLst>
              </a:tr>
              <a:tr h="2037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Training data information: 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DIV2K still images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709900550"/>
                  </a:ext>
                </a:extLst>
              </a:tr>
              <a:tr h="2674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Training configurations for generating compressed training data (if different to VTM CTC):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QP = 22, 27, 32, 37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3192413511"/>
                  </a:ext>
                </a:extLst>
              </a:tr>
              <a:tr h="133711">
                <a:tc rowSpan="6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Learning rate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1e-3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3039097442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Patch size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64x64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1771741150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Learning rate: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1.00E-03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2726567930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Optimizer: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ADAM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3069608641"/>
                  </a:ext>
                </a:extLst>
              </a:tr>
              <a:tr h="1337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Loss function: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L1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1489675485"/>
                  </a:ext>
                </a:extLst>
              </a:tr>
              <a:tr h="31831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Preprocessing: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randomly cropped and rotated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691" marR="9691" marT="0" marB="0" anchor="ctr"/>
                </a:tc>
                <a:extLst>
                  <a:ext uri="{0D108BD9-81ED-4DB2-BD59-A6C34878D82A}">
                    <a16:rowId xmlns:a16="http://schemas.microsoft.com/office/drawing/2014/main" val="44421488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ACCB56F7-F372-AA40-BDA3-B17D5021B3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2664"/>
              </p:ext>
            </p:extLst>
          </p:nvPr>
        </p:nvGraphicFramePr>
        <p:xfrm>
          <a:off x="1575456" y="4515471"/>
          <a:ext cx="9273072" cy="19242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0097">
                  <a:extLst>
                    <a:ext uri="{9D8B030D-6E8A-4147-A177-3AD203B41FA5}">
                      <a16:colId xmlns:a16="http://schemas.microsoft.com/office/drawing/2014/main" val="2405408515"/>
                    </a:ext>
                  </a:extLst>
                </a:gridCol>
                <a:gridCol w="4042455">
                  <a:extLst>
                    <a:ext uri="{9D8B030D-6E8A-4147-A177-3AD203B41FA5}">
                      <a16:colId xmlns:a16="http://schemas.microsoft.com/office/drawing/2014/main" val="2647235498"/>
                    </a:ext>
                  </a:extLst>
                </a:gridCol>
                <a:gridCol w="4680520">
                  <a:extLst>
                    <a:ext uri="{9D8B030D-6E8A-4147-A177-3AD203B41FA5}">
                      <a16:colId xmlns:a16="http://schemas.microsoft.com/office/drawing/2014/main" val="1603456238"/>
                    </a:ext>
                  </a:extLst>
                </a:gridCol>
              </a:tblGrid>
              <a:tr h="144002"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u="sng">
                          <a:effectLst/>
                        </a:rPr>
                        <a:t>Network Information in Inference Stage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842766"/>
                  </a:ext>
                </a:extLst>
              </a:tr>
              <a:tr h="212204">
                <a:tc rowSpan="4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Total Parameter Number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22371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1156479545"/>
                  </a:ext>
                </a:extLst>
              </a:tr>
              <a:tr h="144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Parameter Precision (Bits) in Float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32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2504235631"/>
                  </a:ext>
                </a:extLst>
              </a:tr>
              <a:tr h="46684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Memory Parameter (MB)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0.085338593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3404726334"/>
                  </a:ext>
                </a:extLst>
              </a:tr>
              <a:tr h="2546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MAC (Giga) per 64x64 pixels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186.64 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1995032264"/>
                  </a:ext>
                </a:extLst>
              </a:tr>
              <a:tr h="144002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 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2971347904"/>
                  </a:ext>
                </a:extLst>
              </a:tr>
              <a:tr h="144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Total Conv. Layers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13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1520194646"/>
                  </a:ext>
                </a:extLst>
              </a:tr>
              <a:tr h="1440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Total FC Layers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394" marR="38394" marT="0" marB="0" anchor="ctr"/>
                </a:tc>
                <a:extLst>
                  <a:ext uri="{0D108BD9-81ED-4DB2-BD59-A6C34878D82A}">
                    <a16:rowId xmlns:a16="http://schemas.microsoft.com/office/drawing/2014/main" val="494175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43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6242BB1-CF96-F548-AC12-F360331FB150}"/>
              </a:ext>
            </a:extLst>
          </p:cNvPr>
          <p:cNvSpPr/>
          <p:nvPr/>
        </p:nvSpPr>
        <p:spPr>
          <a:xfrm>
            <a:off x="695400" y="476672"/>
            <a:ext cx="10153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DRNLF - </a:t>
            </a:r>
            <a:r>
              <a:rPr lang="en-CA" sz="2800" dirty="0" err="1"/>
              <a:t>depthwise</a:t>
            </a:r>
            <a:r>
              <a:rPr lang="en-CA" sz="2800" dirty="0"/>
              <a:t> separable convolution</a:t>
            </a:r>
            <a:r>
              <a:rPr lang="en-US" sz="3200" dirty="0"/>
              <a:t> loop filter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B91227-C5AF-8442-B020-0B55F16CB1F5}"/>
              </a:ext>
            </a:extLst>
          </p:cNvPr>
          <p:cNvSpPr txBox="1"/>
          <p:nvPr/>
        </p:nvSpPr>
        <p:spPr>
          <a:xfrm>
            <a:off x="839416" y="980728"/>
            <a:ext cx="10297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This contribution provides update results for DSC neural network in JVET-U0061 with same model. With same code base with JVET-U0061 on VTM-10.0, The EE1-1.1 use new test condition with GOP=32, to be able to compare with results generated from VTM-11 as anchor.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model is trained for QP= {22, 27, 32, 37}, during inference stage, with QP &gt; 37, the QP map will be cast to 37 as input QP map.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The results from this contribution demonstrated that DSC still have 1.15% and 1.61% gain on BD-Rate for RA/AI configurations compare with anchor of VTM-11.0.</a:t>
            </a:r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4C9713D-7B26-EF43-ADED-510D2AD58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376" y="12528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AED2AB7-A5DE-7E44-A8F7-A24A059C6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3" y="3814779"/>
            <a:ext cx="1424158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3EDB31-70F2-2545-B4BF-B18D39B64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1943" y="14847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5A35DC0-FA02-E644-8482-0E97FA981B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28861"/>
              </p:ext>
            </p:extLst>
          </p:nvPr>
        </p:nvGraphicFramePr>
        <p:xfrm>
          <a:off x="2567608" y="2962321"/>
          <a:ext cx="6032500" cy="18649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158364275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3113151170"/>
                    </a:ext>
                  </a:extLst>
                </a:gridCol>
                <a:gridCol w="654050">
                  <a:extLst>
                    <a:ext uri="{9D8B030D-6E8A-4147-A177-3AD203B41FA5}">
                      <a16:colId xmlns:a16="http://schemas.microsoft.com/office/drawing/2014/main" val="2889655135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2067100502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3916876380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4095606782"/>
                    </a:ext>
                  </a:extLst>
                </a:gridCol>
                <a:gridCol w="653415">
                  <a:extLst>
                    <a:ext uri="{9D8B030D-6E8A-4147-A177-3AD203B41FA5}">
                      <a16:colId xmlns:a16="http://schemas.microsoft.com/office/drawing/2014/main" val="1070352662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3810884957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10964427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200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BD-rate Over VTM-11.0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4996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U-PSNR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Y-MSIM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2965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-3.78%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-3.59%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3849%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2323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-1.60%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2495%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1147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-0.78%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-5.52%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-3.81%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-0.39%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-2.70%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2535%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1589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-5.76%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-4.36%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3691%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13675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1991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6171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-4.77%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-4.64%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2446%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5154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1634%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261298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9C6ACB4-6361-8E44-AFF2-3A593DAEF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49572"/>
              </p:ext>
            </p:extLst>
          </p:nvPr>
        </p:nvGraphicFramePr>
        <p:xfrm>
          <a:off x="2567608" y="4825320"/>
          <a:ext cx="603250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>
                  <a:extLst>
                    <a:ext uri="{9D8B030D-6E8A-4147-A177-3AD203B41FA5}">
                      <a16:colId xmlns:a16="http://schemas.microsoft.com/office/drawing/2014/main" val="23399231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8424933"/>
                    </a:ext>
                  </a:extLst>
                </a:gridCol>
                <a:gridCol w="681990">
                  <a:extLst>
                    <a:ext uri="{9D8B030D-6E8A-4147-A177-3AD203B41FA5}">
                      <a16:colId xmlns:a16="http://schemas.microsoft.com/office/drawing/2014/main" val="1467423340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246958843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3614596831"/>
                    </a:ext>
                  </a:extLst>
                </a:gridCol>
                <a:gridCol w="652780">
                  <a:extLst>
                    <a:ext uri="{9D8B030D-6E8A-4147-A177-3AD203B41FA5}">
                      <a16:colId xmlns:a16="http://schemas.microsoft.com/office/drawing/2014/main" val="2727818934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3437323630"/>
                    </a:ext>
                  </a:extLst>
                </a:gridCol>
                <a:gridCol w="464820">
                  <a:extLst>
                    <a:ext uri="{9D8B030D-6E8A-4147-A177-3AD203B41FA5}">
                      <a16:colId xmlns:a16="http://schemas.microsoft.com/office/drawing/2014/main" val="4098206863"/>
                    </a:ext>
                  </a:extLst>
                </a:gridCol>
                <a:gridCol w="559435">
                  <a:extLst>
                    <a:ext uri="{9D8B030D-6E8A-4147-A177-3AD203B41FA5}">
                      <a16:colId xmlns:a16="http://schemas.microsoft.com/office/drawing/2014/main" val="50001023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All Intra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2586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BD-rate Over VTM-11.0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2424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Y-PSNR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V-PSNR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Y-MSIM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V-MSIM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8243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3712%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0670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-3.81%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-1.87%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2821%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98784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-4.85%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-0.75%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2870%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875018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-6.22%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3359%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3696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-2.45%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-3.57%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-1.51%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-2.72%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-2.40%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4997%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2444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-1.61%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-4.48%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-1.44%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-4.35%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-3.63%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3393%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893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-4.82%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-5.81%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-1.31%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-5.99%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3077%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0771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-0.94%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-2.58%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-2.49%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-0.65%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-3.04%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-2.95%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2432%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3593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609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C0997-3148-4C47-9D38-571713F35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5C7092-34A3-4E2B-8849-F03381041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follow-up proposal from JVET-U0061 with the same network structure proposed. </a:t>
            </a:r>
          </a:p>
          <a:p>
            <a:r>
              <a:rPr lang="en-CA" dirty="0"/>
              <a:t>Testing conditions updated to align </a:t>
            </a:r>
            <a:r>
              <a:rPr lang="en-CA"/>
              <a:t>with current CTC.</a:t>
            </a:r>
            <a:endParaRPr lang="en-CA" dirty="0"/>
          </a:p>
          <a:p>
            <a:r>
              <a:rPr lang="en-CA" dirty="0"/>
              <a:t>The results from this contribution demonstrated that DSC still have 1.15% and 1.61% gain on BD-Rate for RA/AI configurations compare with anchor of VTM-11.0.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79522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appreciation-00-xiaozhong</Template>
  <TotalTime>106837</TotalTime>
  <Words>850</Words>
  <Application>Microsoft Office PowerPoint</Application>
  <PresentationFormat>Widescreen</PresentationFormat>
  <Paragraphs>231</Paragraphs>
  <Slides>6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Custom Design</vt:lpstr>
      <vt:lpstr>Microsoft PowerPoint Slide</vt:lpstr>
      <vt:lpstr>EE1-1.1: neural network based in-loop filter using depthwise separable convolution and regular convolution (JVET-V0137)</vt:lpstr>
      <vt:lpstr>PowerPoint Presentation</vt:lpstr>
      <vt:lpstr>PowerPoint Presentation</vt:lpstr>
      <vt:lpstr>PowerPoint Presentation</vt:lpstr>
      <vt:lpstr>PowerPoint Presentation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1280</cp:revision>
  <dcterms:created xsi:type="dcterms:W3CDTF">2010-10-25T03:40:34Z</dcterms:created>
  <dcterms:modified xsi:type="dcterms:W3CDTF">2021-04-21T23:26:26Z</dcterms:modified>
</cp:coreProperties>
</file>