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6" r:id="rId5"/>
    <p:sldId id="265" r:id="rId6"/>
    <p:sldId id="270" r:id="rId7"/>
    <p:sldId id="267" r:id="rId8"/>
    <p:sldId id="271" r:id="rId9"/>
    <p:sldId id="27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62"/>
    <p:restoredTop sz="94787"/>
  </p:normalViewPr>
  <p:slideViewPr>
    <p:cSldViewPr snapToGrid="0">
      <p:cViewPr varScale="1">
        <p:scale>
          <a:sx n="97" d="100"/>
          <a:sy n="97" d="100"/>
        </p:scale>
        <p:origin x="20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RATIO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AD9-3B4F-9CCC-192B721B2E5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AD9-3B4F-9CCC-192B721B2E5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AD9-3B4F-9CCC-192B721B2E5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AD9-3B4F-9CCC-192B721B2E5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AD9-3B4F-9CCC-192B721B2E5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AD9-3B4F-9CCC-192B721B2E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ALF</c:v>
                </c:pt>
                <c:pt idx="1">
                  <c:v>IQTprocess</c:v>
                </c:pt>
                <c:pt idx="2">
                  <c:v>INTER</c:v>
                </c:pt>
                <c:pt idx="3">
                  <c:v>LPF</c:v>
                </c:pt>
                <c:pt idx="4">
                  <c:v>INTRA</c:v>
                </c:pt>
                <c:pt idx="5">
                  <c:v>PARSE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0.68333333333333346</c:v>
                </c:pt>
                <c:pt idx="1">
                  <c:v>9.3749999999999997E-3</c:v>
                </c:pt>
                <c:pt idx="2">
                  <c:v>0.16666666666666666</c:v>
                </c:pt>
                <c:pt idx="3">
                  <c:v>3.5416666666666673E-2</c:v>
                </c:pt>
                <c:pt idx="4">
                  <c:v>8.3333333333333332E-3</c:v>
                </c:pt>
                <c:pt idx="5">
                  <c:v>9.8958333333333329E-2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AD9-3B4F-9CCC-192B721B2E5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RATIO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0C-5449-A1C1-8F1A41A9FF9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0C-5449-A1C1-8F1A41A9FF9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0C-5449-A1C1-8F1A41A9FF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F0C-5449-A1C1-8F1A41A9FF9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F0C-5449-A1C1-8F1A41A9FF9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F0C-5449-A1C1-8F1A41A9FF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ALF</c:v>
                </c:pt>
                <c:pt idx="1">
                  <c:v>IQTprocess</c:v>
                </c:pt>
                <c:pt idx="2">
                  <c:v>INTER</c:v>
                </c:pt>
                <c:pt idx="3">
                  <c:v>LPF</c:v>
                </c:pt>
                <c:pt idx="4">
                  <c:v>INTRA</c:v>
                </c:pt>
                <c:pt idx="5">
                  <c:v>PARSE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0.29042553191489368</c:v>
                </c:pt>
                <c:pt idx="1">
                  <c:v>2.1276595744680854E-2</c:v>
                </c:pt>
                <c:pt idx="2">
                  <c:v>0.3680851063829787</c:v>
                </c:pt>
                <c:pt idx="3">
                  <c:v>8.1914893617021284E-2</c:v>
                </c:pt>
                <c:pt idx="4">
                  <c:v>2.1276595744680854E-2</c:v>
                </c:pt>
                <c:pt idx="5">
                  <c:v>0.21276595744680854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F0C-5449-A1C1-8F1A41A9FF9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RATIO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AD9-3B4F-9CCC-192B721B2E5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AD9-3B4F-9CCC-192B721B2E5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AD9-3B4F-9CCC-192B721B2E5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AD9-3B4F-9CCC-192B721B2E5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AD9-3B4F-9CCC-192B721B2E5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AD9-3B4F-9CCC-192B721B2E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ALF</c:v>
                </c:pt>
                <c:pt idx="1">
                  <c:v>IQTprocess</c:v>
                </c:pt>
                <c:pt idx="2">
                  <c:v>INTER</c:v>
                </c:pt>
                <c:pt idx="3">
                  <c:v>LPF</c:v>
                </c:pt>
                <c:pt idx="4">
                  <c:v>INTRA</c:v>
                </c:pt>
                <c:pt idx="5">
                  <c:v>PARSE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0.67090000000000005</c:v>
                </c:pt>
                <c:pt idx="1">
                  <c:v>3.2000000000000002E-3</c:v>
                </c:pt>
                <c:pt idx="2">
                  <c:v>0.27200000000000002</c:v>
                </c:pt>
                <c:pt idx="3">
                  <c:v>2.12E-2</c:v>
                </c:pt>
                <c:pt idx="4">
                  <c:v>8.5000000000000006E-3</c:v>
                </c:pt>
                <c:pt idx="5">
                  <c:v>2.4299999999999999E-2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AD9-3B4F-9CCC-192B721B2E5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RATIO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0C-5449-A1C1-8F1A41A9FF9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0C-5449-A1C1-8F1A41A9FF9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0C-5449-A1C1-8F1A41A9FF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F0C-5449-A1C1-8F1A41A9FF9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F0C-5449-A1C1-8F1A41A9FF9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F0C-5449-A1C1-8F1A41A9FF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ALF</c:v>
                </c:pt>
                <c:pt idx="1">
                  <c:v>IQTprocess</c:v>
                </c:pt>
                <c:pt idx="2">
                  <c:v>INTER</c:v>
                </c:pt>
                <c:pt idx="3">
                  <c:v>LPF</c:v>
                </c:pt>
                <c:pt idx="4">
                  <c:v>INTRA</c:v>
                </c:pt>
                <c:pt idx="5">
                  <c:v>PARSE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0.30309999999999998</c:v>
                </c:pt>
                <c:pt idx="1">
                  <c:v>7.4999999999999997E-3</c:v>
                </c:pt>
                <c:pt idx="2">
                  <c:v>0.56030000000000002</c:v>
                </c:pt>
                <c:pt idx="3">
                  <c:v>6.7199999999999996E-2</c:v>
                </c:pt>
                <c:pt idx="4">
                  <c:v>1.0699999999999999E-2</c:v>
                </c:pt>
                <c:pt idx="5">
                  <c:v>5.1200000000000002E-2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F0C-5449-A1C1-8F1A41A9FF9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07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89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3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8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5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86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0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2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2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466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77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809E4-CCC9-4D7F-9D89-8C6269FDB281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784C6-F3E9-4C0A-8D91-CF094E229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22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ongyang.czy@alibaba-inc.com" TargetMode="External"/><Relationship Id="rId2" Type="http://schemas.openxmlformats.org/officeDocument/2006/relationships/hyperlink" Target="mailto:liangwei.ylw@alibaba-inc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liejiu.cjh@alibaba-inc.com" TargetMode="External"/><Relationship Id="rId4" Type="http://schemas.openxmlformats.org/officeDocument/2006/relationships/hyperlink" Target="mailto:zhuangshu.wlb@alibaba-inc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</a:t>
            </a:r>
            <a:r>
              <a:rPr lang="en-US" altLang="zh-CN" dirty="0"/>
              <a:t>V</a:t>
            </a:r>
            <a:r>
              <a:rPr lang="en-US" dirty="0"/>
              <a:t>0</a:t>
            </a:r>
            <a:r>
              <a:rPr lang="en-US" altLang="zh-CN" dirty="0"/>
              <a:t>132</a:t>
            </a:r>
            <a:r>
              <a:rPr lang="en-US" dirty="0"/>
              <a:t>: </a:t>
            </a:r>
            <a:r>
              <a:rPr lang="fr-FR" dirty="0"/>
              <a:t>VVC software </a:t>
            </a:r>
            <a:r>
              <a:rPr lang="fr-FR" dirty="0" err="1"/>
              <a:t>decoder</a:t>
            </a:r>
            <a:r>
              <a:rPr lang="fr-FR" dirty="0"/>
              <a:t> </a:t>
            </a:r>
            <a:r>
              <a:rPr lang="fr-FR" dirty="0" err="1"/>
              <a:t>implementation</a:t>
            </a:r>
            <a:r>
              <a:rPr lang="fr-FR" dirty="0"/>
              <a:t> for mobile </a:t>
            </a:r>
            <a:r>
              <a:rPr lang="fr-FR" dirty="0" err="1"/>
              <a:t>devices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" altLang="zh-CN" dirty="0">
                <a:hlinkClick r:id="rId2"/>
              </a:rPr>
              <a:t>L. Yu</a:t>
            </a:r>
            <a:r>
              <a:rPr lang="en" altLang="zh-CN" dirty="0"/>
              <a:t>, </a:t>
            </a:r>
            <a:r>
              <a:rPr lang="en" altLang="zh-CN" dirty="0">
                <a:hlinkClick r:id="rId3"/>
              </a:rPr>
              <a:t>Z. Cui</a:t>
            </a:r>
            <a:r>
              <a:rPr lang="en" altLang="zh-CN" dirty="0"/>
              <a:t>, </a:t>
            </a:r>
            <a:r>
              <a:rPr lang="en" altLang="zh-CN" dirty="0">
                <a:hlinkClick r:id="rId4"/>
              </a:rPr>
              <a:t>L. Wang</a:t>
            </a:r>
            <a:r>
              <a:rPr lang="en" altLang="zh-CN" dirty="0"/>
              <a:t>, </a:t>
            </a:r>
            <a:r>
              <a:rPr lang="en" altLang="zh-CN" dirty="0">
                <a:hlinkClick r:id="rId5"/>
              </a:rPr>
              <a:t>J. Cheng</a:t>
            </a:r>
            <a:r>
              <a:rPr lang="en" altLang="zh-CN" dirty="0"/>
              <a:t>, Z. Huang, L. Xu </a:t>
            </a:r>
          </a:p>
          <a:p>
            <a:r>
              <a:rPr lang="en-CA" dirty="0"/>
              <a:t>Alibaba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070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Ali266 is a </a:t>
            </a:r>
            <a:r>
              <a:rPr lang="en-US" b="1" i="1" dirty="0"/>
              <a:t>highly optimized VVC decoder implementation </a:t>
            </a:r>
            <a:r>
              <a:rPr lang="en-US" dirty="0"/>
              <a:t>for mobile devices</a:t>
            </a:r>
          </a:p>
          <a:p>
            <a:pPr lvl="1"/>
            <a:r>
              <a:rPr lang="en-US" dirty="0"/>
              <a:t>Thin decoder, binary &lt; 1MB, 720p decoding memory ~ 3</a:t>
            </a:r>
            <a:r>
              <a:rPr lang="en-US" altLang="zh-CN" dirty="0"/>
              <a:t>3</a:t>
            </a:r>
            <a:r>
              <a:rPr lang="en-US" dirty="0"/>
              <a:t>MB</a:t>
            </a:r>
          </a:p>
          <a:p>
            <a:pPr lvl="1"/>
            <a:r>
              <a:rPr lang="en-US" dirty="0"/>
              <a:t>Single thread mode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4</a:t>
            </a:r>
            <a:r>
              <a:rPr lang="en-US" dirty="0"/>
              <a:t>.</a:t>
            </a:r>
            <a:r>
              <a:rPr lang="en-US" altLang="zh-CN" dirty="0"/>
              <a:t>1</a:t>
            </a:r>
            <a:r>
              <a:rPr lang="en-US" dirty="0"/>
              <a:t>x faster than VTM-11.0 </a:t>
            </a:r>
          </a:p>
          <a:p>
            <a:pPr lvl="1"/>
            <a:r>
              <a:rPr lang="en-US" altLang="zh-CN" dirty="0"/>
              <a:t>It</a:t>
            </a:r>
            <a:r>
              <a:rPr lang="zh-CN" altLang="en-US" dirty="0"/>
              <a:t> </a:t>
            </a:r>
            <a:r>
              <a:rPr lang="en-US" altLang="zh-CN" dirty="0"/>
              <a:t>support</a:t>
            </a:r>
            <a:r>
              <a:rPr lang="zh-CN" altLang="en-US" dirty="0"/>
              <a:t> </a:t>
            </a:r>
            <a:r>
              <a:rPr lang="en-US" altLang="zh-CN" dirty="0"/>
              <a:t>ALF</a:t>
            </a:r>
            <a:r>
              <a:rPr lang="zh-CN" altLang="en-US" dirty="0"/>
              <a:t> </a:t>
            </a:r>
            <a:r>
              <a:rPr lang="en-US" altLang="zh-CN" dirty="0"/>
              <a:t>&amp;CCALF</a:t>
            </a:r>
            <a:r>
              <a:rPr lang="zh-CN" altLang="en-US" dirty="0"/>
              <a:t> </a:t>
            </a:r>
            <a:r>
              <a:rPr lang="en-US" altLang="zh-CN" dirty="0"/>
              <a:t>with</a:t>
            </a:r>
            <a:r>
              <a:rPr lang="zh-CN" altLang="en-US" dirty="0"/>
              <a:t> </a:t>
            </a:r>
            <a:r>
              <a:rPr lang="en-US" altLang="zh-CN" dirty="0"/>
              <a:t>neon</a:t>
            </a:r>
            <a:r>
              <a:rPr lang="zh-CN" altLang="en-US" dirty="0"/>
              <a:t> </a:t>
            </a:r>
            <a:r>
              <a:rPr lang="en-US" altLang="zh-CN" dirty="0"/>
              <a:t>optimization</a:t>
            </a:r>
            <a:endParaRPr lang="en-US" dirty="0"/>
          </a:p>
          <a:p>
            <a:pPr lvl="1"/>
            <a:r>
              <a:rPr lang="en-US" dirty="0"/>
              <a:t>Real-time decoding of e-commerce content with at most </a:t>
            </a:r>
            <a:r>
              <a:rPr lang="en-US" altLang="zh-CN" dirty="0"/>
              <a:t>3</a:t>
            </a:r>
            <a:r>
              <a:rPr lang="en-US" dirty="0"/>
              <a:t> threads on most affordable model</a:t>
            </a:r>
          </a:p>
          <a:p>
            <a:r>
              <a:rPr lang="en-US" b="1" i="1" dirty="0"/>
              <a:t>Ready for real-world deployment in the near future</a:t>
            </a:r>
          </a:p>
        </p:txBody>
      </p:sp>
    </p:spTree>
    <p:extLst>
      <p:ext uri="{BB962C8B-B14F-4D97-AF65-F5344CB8AC3E}">
        <p14:creationId xmlns:p14="http://schemas.microsoft.com/office/powerpoint/2010/main" val="3001910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CA" altLang="zh-CN" dirty="0"/>
              <a:t>In JVET-U0088 Ali266 was claimed to </a:t>
            </a:r>
            <a:r>
              <a:rPr lang="en-US" altLang="zh-CN" dirty="0"/>
              <a:t>get</a:t>
            </a:r>
            <a:r>
              <a:rPr lang="zh-CN" altLang="en-US" dirty="0"/>
              <a:t> </a:t>
            </a:r>
            <a:r>
              <a:rPr lang="en-US" altLang="zh-CN" dirty="0"/>
              <a:t>3.5x</a:t>
            </a:r>
            <a:r>
              <a:rPr lang="zh-CN" altLang="en-US" dirty="0"/>
              <a:t> </a:t>
            </a:r>
            <a:r>
              <a:rPr lang="en-US" altLang="zh-CN" dirty="0"/>
              <a:t>improvement</a:t>
            </a:r>
            <a:r>
              <a:rPr lang="zh-CN" altLang="en-US" dirty="0"/>
              <a:t> </a:t>
            </a:r>
            <a:r>
              <a:rPr lang="en-US" altLang="zh-CN" dirty="0"/>
              <a:t>compare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VTM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single</a:t>
            </a:r>
            <a:r>
              <a:rPr lang="zh-CN" altLang="en-US" dirty="0"/>
              <a:t> </a:t>
            </a:r>
            <a:r>
              <a:rPr lang="en-US" altLang="zh-CN" dirty="0"/>
              <a:t>thread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get</a:t>
            </a:r>
            <a:r>
              <a:rPr lang="zh-CN" altLang="en-US" dirty="0"/>
              <a:t> </a:t>
            </a:r>
            <a:r>
              <a:rPr lang="en-US" altLang="zh-CN" dirty="0"/>
              <a:t>16x</a:t>
            </a:r>
            <a:r>
              <a:rPr lang="zh-CN" altLang="en-US" dirty="0"/>
              <a:t> </a:t>
            </a:r>
            <a:r>
              <a:rPr lang="en-US" altLang="zh-CN" dirty="0"/>
              <a:t>improvement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8</a:t>
            </a:r>
            <a:r>
              <a:rPr lang="zh-CN" altLang="en-US" dirty="0"/>
              <a:t> </a:t>
            </a:r>
            <a:r>
              <a:rPr lang="en-US" altLang="zh-CN" dirty="0"/>
              <a:t>threads</a:t>
            </a:r>
            <a:endParaRPr lang="en-CA" altLang="zh-CN" dirty="0"/>
          </a:p>
          <a:p>
            <a:pPr lvl="1"/>
            <a:endParaRPr lang="en-CA" altLang="zh-CN" dirty="0"/>
          </a:p>
          <a:p>
            <a:pPr lvl="1"/>
            <a:r>
              <a:rPr lang="en-US" altLang="zh-CN" dirty="0"/>
              <a:t>It</a:t>
            </a:r>
            <a:r>
              <a:rPr lang="zh-CN" altLang="en-US" dirty="0"/>
              <a:t> </a:t>
            </a:r>
            <a:r>
              <a:rPr lang="en-CA" altLang="zh-CN" dirty="0"/>
              <a:t>achieve real-time decoding for bit rates up to 7 Mbps for the 4K contents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CA" altLang="zh-CN" dirty="0"/>
              <a:t>and real-time decoding of e-commerce content with one or two threads on a wide variety of mobile</a:t>
            </a:r>
            <a:r>
              <a:rPr lang="zh-CN" altLang="en-US" dirty="0"/>
              <a:t> </a:t>
            </a:r>
            <a:r>
              <a:rPr lang="en-CA" altLang="zh-CN" dirty="0"/>
              <a:t>phones. </a:t>
            </a:r>
          </a:p>
          <a:p>
            <a:pPr lvl="1"/>
            <a:endParaRPr lang="en-CA" altLang="zh-CN" dirty="0"/>
          </a:p>
          <a:p>
            <a:pPr lvl="1"/>
            <a:r>
              <a:rPr lang="en-US" altLang="zh-CN" dirty="0"/>
              <a:t>It</a:t>
            </a:r>
            <a:r>
              <a:rPr lang="zh-CN" altLang="en-US" dirty="0"/>
              <a:t> </a:t>
            </a:r>
            <a:r>
              <a:rPr lang="en-CA" altLang="zh-CN" dirty="0"/>
              <a:t>occupy only 30 MBs of memory when decoding 720p video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Binary</a:t>
            </a:r>
            <a:r>
              <a:rPr lang="zh-CN" altLang="en-US" dirty="0"/>
              <a:t> </a:t>
            </a:r>
            <a:r>
              <a:rPr lang="en-US" altLang="zh-CN" dirty="0"/>
              <a:t>size</a:t>
            </a:r>
            <a:r>
              <a:rPr lang="zh-CN" altLang="en-US" dirty="0"/>
              <a:t> </a:t>
            </a:r>
            <a:r>
              <a:rPr lang="en-US" altLang="zh-CN" dirty="0"/>
              <a:t>less</a:t>
            </a:r>
            <a:r>
              <a:rPr lang="zh-CN" altLang="en-US" dirty="0"/>
              <a:t> </a:t>
            </a:r>
            <a:r>
              <a:rPr lang="en-US" altLang="zh-CN" dirty="0"/>
              <a:t>than</a:t>
            </a:r>
            <a:r>
              <a:rPr lang="zh-CN" altLang="en-US" dirty="0"/>
              <a:t> </a:t>
            </a:r>
            <a:r>
              <a:rPr lang="en-US" altLang="zh-CN" dirty="0"/>
              <a:t>1MB.</a:t>
            </a:r>
          </a:p>
          <a:p>
            <a:pPr marL="457200" lvl="1" indent="0">
              <a:buNone/>
            </a:pPr>
            <a:endParaRPr lang="en-CA" altLang="zh-CN" dirty="0"/>
          </a:p>
          <a:p>
            <a:pPr lvl="1"/>
            <a:r>
              <a:rPr lang="en-CA" altLang="zh-CN" dirty="0"/>
              <a:t>However, </a:t>
            </a:r>
            <a:r>
              <a:rPr lang="en-US" altLang="zh-CN" dirty="0"/>
              <a:t>all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CA" altLang="zh-CN" dirty="0"/>
              <a:t>the claimed performance was achieved by disabling ALF</a:t>
            </a:r>
            <a:r>
              <a:rPr lang="en-US" altLang="zh-CN" dirty="0"/>
              <a:t>&amp;</a:t>
            </a:r>
            <a:r>
              <a:rPr lang="en-CA" altLang="zh-CN" dirty="0"/>
              <a:t> CCALF and setting internal bit depth to 8. </a:t>
            </a:r>
            <a:endParaRPr lang="zh-CN" altLang="zh-CN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549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CA" altLang="zh-CN" dirty="0"/>
              <a:t>In </a:t>
            </a:r>
            <a:r>
              <a:rPr lang="en-US" altLang="zh-CN" dirty="0"/>
              <a:t>this</a:t>
            </a:r>
            <a:r>
              <a:rPr lang="zh-CN" altLang="en-US" dirty="0"/>
              <a:t> </a:t>
            </a:r>
            <a:r>
              <a:rPr lang="en-US" altLang="zh-CN" dirty="0"/>
              <a:t>document,</a:t>
            </a:r>
            <a:r>
              <a:rPr lang="zh-CN" altLang="en-US" dirty="0"/>
              <a:t> </a:t>
            </a:r>
            <a:r>
              <a:rPr lang="en-CA" altLang="zh-CN" dirty="0"/>
              <a:t>Ali266</a:t>
            </a:r>
            <a:r>
              <a:rPr lang="zh-CN" altLang="en-US" dirty="0"/>
              <a:t> </a:t>
            </a:r>
            <a:r>
              <a:rPr lang="en-US" altLang="zh-CN" dirty="0"/>
              <a:t>claim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support</a:t>
            </a:r>
            <a:r>
              <a:rPr lang="zh-CN" altLang="en-US" dirty="0"/>
              <a:t> </a:t>
            </a:r>
            <a:r>
              <a:rPr lang="en-US" altLang="zh-CN" dirty="0"/>
              <a:t>ALF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CCALF</a:t>
            </a:r>
            <a:r>
              <a:rPr lang="en-CA" altLang="zh-CN" dirty="0"/>
              <a:t>,</a:t>
            </a:r>
            <a:r>
              <a:rPr lang="zh-CN" altLang="en-US" dirty="0"/>
              <a:t> </a:t>
            </a:r>
            <a:r>
              <a:rPr lang="en-CA" altLang="zh-CN" dirty="0"/>
              <a:t> additional results are provided with both ALF and CCALF on</a:t>
            </a:r>
            <a:r>
              <a:rPr lang="en-US" altLang="zh-CN" dirty="0"/>
              <a:t>.</a:t>
            </a:r>
            <a:endParaRPr lang="en-CA" altLang="zh-CN" dirty="0"/>
          </a:p>
          <a:p>
            <a:pPr lvl="1"/>
            <a:endParaRPr lang="en-CA" altLang="zh-CN" dirty="0"/>
          </a:p>
          <a:p>
            <a:pPr lvl="1"/>
            <a:r>
              <a:rPr lang="en-CA" altLang="zh-CN" dirty="0"/>
              <a:t>the decoding speed decreases 33.42% on average for CTC sequences in order to support the ALF and CCALF. </a:t>
            </a:r>
          </a:p>
          <a:p>
            <a:pPr lvl="1"/>
            <a:endParaRPr lang="en-CA" altLang="zh-CN" dirty="0"/>
          </a:p>
          <a:p>
            <a:pPr lvl="1"/>
            <a:r>
              <a:rPr lang="en-CA" altLang="zh-CN" dirty="0"/>
              <a:t>The new Ali266 reaches 15x speed-up compared to VTM-11.0 on Android P40 with 8 threads on the CTC bitstreams of </a:t>
            </a:r>
            <a:r>
              <a:rPr lang="en-CA" altLang="zh-CN" dirty="0" err="1"/>
              <a:t>classA</a:t>
            </a:r>
            <a:r>
              <a:rPr lang="en-CA" altLang="zh-CN" dirty="0"/>
              <a:t> and class B, and still performs real-time decoding of e-commerce content on most phones with 3 threads</a:t>
            </a:r>
          </a:p>
          <a:p>
            <a:pPr lvl="1"/>
            <a:endParaRPr lang="en-CA" altLang="zh-CN" dirty="0"/>
          </a:p>
          <a:p>
            <a:pPr lvl="1"/>
            <a:r>
              <a:rPr lang="en-US" altLang="zh-CN" dirty="0"/>
              <a:t>It</a:t>
            </a:r>
            <a:r>
              <a:rPr lang="zh-CN" altLang="en-US" dirty="0"/>
              <a:t> </a:t>
            </a:r>
            <a:r>
              <a:rPr lang="en-CA" altLang="zh-CN" dirty="0"/>
              <a:t>occupy only 3</a:t>
            </a:r>
            <a:r>
              <a:rPr lang="en-US" altLang="zh-CN" dirty="0"/>
              <a:t>3</a:t>
            </a:r>
            <a:r>
              <a:rPr lang="en-CA" altLang="zh-CN" dirty="0"/>
              <a:t> MBs of memory when decoding 720p video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Binary</a:t>
            </a:r>
            <a:r>
              <a:rPr lang="zh-CN" altLang="en-US" dirty="0"/>
              <a:t> </a:t>
            </a:r>
            <a:r>
              <a:rPr lang="en-US" altLang="zh-CN" dirty="0"/>
              <a:t>size</a:t>
            </a:r>
            <a:r>
              <a:rPr lang="zh-CN" altLang="en-US" dirty="0"/>
              <a:t> </a:t>
            </a:r>
            <a:r>
              <a:rPr lang="en-US" altLang="zh-CN" dirty="0"/>
              <a:t>less</a:t>
            </a:r>
            <a:r>
              <a:rPr lang="zh-CN" altLang="en-US" dirty="0"/>
              <a:t> </a:t>
            </a:r>
            <a:r>
              <a:rPr lang="en-US" altLang="zh-CN" dirty="0"/>
              <a:t>than</a:t>
            </a:r>
            <a:r>
              <a:rPr lang="zh-CN" altLang="en-US" dirty="0"/>
              <a:t> </a:t>
            </a:r>
            <a:r>
              <a:rPr lang="en-US" altLang="zh-CN" dirty="0"/>
              <a:t>1MB,</a:t>
            </a:r>
            <a:r>
              <a:rPr lang="zh-CN" altLang="en-US" dirty="0"/>
              <a:t> </a:t>
            </a:r>
            <a:r>
              <a:rPr lang="en-US" altLang="zh-CN" dirty="0"/>
              <a:t>slightly</a:t>
            </a:r>
            <a:r>
              <a:rPr lang="zh-CN" altLang="en-US" dirty="0"/>
              <a:t> </a:t>
            </a:r>
            <a:r>
              <a:rPr lang="en-US" altLang="zh-CN" dirty="0"/>
              <a:t>large</a:t>
            </a:r>
            <a:r>
              <a:rPr lang="zh-CN" altLang="en-US" dirty="0"/>
              <a:t> </a:t>
            </a:r>
            <a:r>
              <a:rPr lang="en-US" altLang="zh-CN" dirty="0"/>
              <a:t>than</a:t>
            </a:r>
            <a:r>
              <a:rPr lang="zh-CN" altLang="en-US" dirty="0"/>
              <a:t> </a:t>
            </a:r>
            <a:r>
              <a:rPr lang="en-US" altLang="zh-CN" dirty="0"/>
              <a:t>last</a:t>
            </a:r>
            <a:r>
              <a:rPr lang="zh-CN" altLang="en-US" dirty="0"/>
              <a:t> </a:t>
            </a:r>
            <a:r>
              <a:rPr lang="en-US" altLang="zh-CN" dirty="0"/>
              <a:t>version.</a:t>
            </a:r>
          </a:p>
          <a:p>
            <a:pPr marL="457200" lvl="1" indent="0">
              <a:buNone/>
            </a:pP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3754896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types of content:</a:t>
            </a:r>
          </a:p>
          <a:p>
            <a:pPr lvl="1"/>
            <a:r>
              <a:rPr lang="en-US" dirty="0"/>
              <a:t>JVET CTC content, classes A to D, QP = {22, 27, 32 37}</a:t>
            </a:r>
          </a:p>
          <a:p>
            <a:pPr lvl="1"/>
            <a:r>
              <a:rPr lang="en-US" altLang="zh-CN" dirty="0"/>
              <a:t>13</a:t>
            </a:r>
            <a:r>
              <a:rPr lang="en-US" dirty="0"/>
              <a:t> Taobao e-commerce content, 720p resolution, bit rates {0.6, 1.0, 1.5} (Mbps)</a:t>
            </a:r>
          </a:p>
          <a:p>
            <a:r>
              <a:rPr lang="en-US" dirty="0" err="1"/>
              <a:t>Bitstreams</a:t>
            </a:r>
            <a:r>
              <a:rPr lang="en-US" dirty="0"/>
              <a:t> generated using VTM-11.0: </a:t>
            </a:r>
          </a:p>
          <a:p>
            <a:pPr lvl="1"/>
            <a:r>
              <a:rPr lang="en-US" dirty="0"/>
              <a:t>Random access, GOP size = 32</a:t>
            </a:r>
          </a:p>
          <a:p>
            <a:pPr lvl="1"/>
            <a:r>
              <a:rPr lang="en-US" dirty="0"/>
              <a:t>Internal bit depth = 8 bits</a:t>
            </a:r>
          </a:p>
          <a:p>
            <a:pPr lvl="1"/>
            <a:r>
              <a:rPr lang="en-US" dirty="0"/>
              <a:t>ALF and CCALF </a:t>
            </a:r>
            <a:r>
              <a:rPr lang="en-US" altLang="zh-CN" dirty="0"/>
              <a:t>enabled</a:t>
            </a:r>
            <a:endParaRPr lang="en-US" dirty="0"/>
          </a:p>
          <a:p>
            <a:r>
              <a:rPr lang="en-US" altLang="zh-CN" dirty="0"/>
              <a:t>wide variety </a:t>
            </a:r>
          </a:p>
          <a:p>
            <a:pPr lvl="1"/>
            <a:r>
              <a:rPr lang="en-US" dirty="0"/>
              <a:t>Speed test: wide variety of both Android and iOS devices</a:t>
            </a:r>
          </a:p>
        </p:txBody>
      </p:sp>
    </p:spTree>
    <p:extLst>
      <p:ext uri="{BB962C8B-B14F-4D97-AF65-F5344CB8AC3E}">
        <p14:creationId xmlns:p14="http://schemas.microsoft.com/office/powerpoint/2010/main" val="3168780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Decoding speed: JVET CTC content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2828190" y="4202067"/>
            <a:ext cx="5802927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marR="0" algn="ctr" hangingPunct="0">
              <a:lnSpc>
                <a:spcPct val="107000"/>
              </a:lnSpc>
              <a:spcBef>
                <a:spcPts val="68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* VTM-11.0 speed was tested on Huawei P40  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81908" y="5032561"/>
            <a:ext cx="9571892" cy="8880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Single thread: </a:t>
            </a:r>
            <a:r>
              <a:rPr lang="en-US" altLang="zh-CN" dirty="0"/>
              <a:t>4</a:t>
            </a:r>
            <a:r>
              <a:rPr lang="en-US" dirty="0"/>
              <a:t>.</a:t>
            </a:r>
            <a:r>
              <a:rPr lang="en-US" altLang="zh-CN" dirty="0"/>
              <a:t>1</a:t>
            </a:r>
            <a:r>
              <a:rPr lang="en-US" dirty="0"/>
              <a:t>x speedup compared to VTM-11.0 </a:t>
            </a:r>
          </a:p>
          <a:p>
            <a:pPr lvl="0" hangingPunct="0"/>
            <a:r>
              <a:rPr lang="en-US" altLang="zh-CN" dirty="0"/>
              <a:t>8</a:t>
            </a:r>
            <a:r>
              <a:rPr lang="zh-CN" altLang="en-US" dirty="0"/>
              <a:t> </a:t>
            </a:r>
            <a:r>
              <a:rPr lang="en-US" altLang="zh-CN" dirty="0"/>
              <a:t>threads</a:t>
            </a:r>
            <a:r>
              <a:rPr lang="en-US" dirty="0"/>
              <a:t>:  </a:t>
            </a:r>
            <a:r>
              <a:rPr lang="en-US" altLang="zh-CN" dirty="0"/>
              <a:t>15x</a:t>
            </a:r>
            <a:r>
              <a:rPr lang="zh-CN" altLang="en-US" dirty="0"/>
              <a:t> </a:t>
            </a:r>
            <a:r>
              <a:rPr lang="en-US" altLang="zh-CN" dirty="0"/>
              <a:t>speedup</a:t>
            </a:r>
            <a:r>
              <a:rPr lang="zh-CN" altLang="en-US" dirty="0"/>
              <a:t> </a:t>
            </a:r>
            <a:r>
              <a:rPr lang="en-US" altLang="zh-CN" dirty="0"/>
              <a:t>compared to VTM-11.0 </a:t>
            </a:r>
            <a:endParaRPr lang="en-US" dirty="0"/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24542601-154A-C246-9488-CFCE9ED84E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4705554"/>
              </p:ext>
            </p:extLst>
          </p:nvPr>
        </p:nvGraphicFramePr>
        <p:xfrm>
          <a:off x="1984919" y="1774451"/>
          <a:ext cx="7058720" cy="23438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1564">
                  <a:extLst>
                    <a:ext uri="{9D8B030D-6E8A-4147-A177-3AD203B41FA5}">
                      <a16:colId xmlns:a16="http://schemas.microsoft.com/office/drawing/2014/main" val="3095230137"/>
                    </a:ext>
                  </a:extLst>
                </a:gridCol>
                <a:gridCol w="600180">
                  <a:extLst>
                    <a:ext uri="{9D8B030D-6E8A-4147-A177-3AD203B41FA5}">
                      <a16:colId xmlns:a16="http://schemas.microsoft.com/office/drawing/2014/main" val="1626345391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1553056280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4148229335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697340534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373420559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2822631185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1469565593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3605804425"/>
                    </a:ext>
                  </a:extLst>
                </a:gridCol>
                <a:gridCol w="705872">
                  <a:extLst>
                    <a:ext uri="{9D8B030D-6E8A-4147-A177-3AD203B41FA5}">
                      <a16:colId xmlns:a16="http://schemas.microsoft.com/office/drawing/2014/main" val="1020397699"/>
                    </a:ext>
                  </a:extLst>
                </a:gridCol>
              </a:tblGrid>
              <a:tr h="313715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VTM-11.0 *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Ali266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340444"/>
                  </a:ext>
                </a:extLst>
              </a:tr>
              <a:tr h="3299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Huawei P40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Oneplus 8T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44930"/>
                  </a:ext>
                </a:extLst>
              </a:tr>
              <a:tr h="31371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# threads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861384"/>
                  </a:ext>
                </a:extLst>
              </a:tr>
              <a:tr h="31371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5.3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17.8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19.4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6.30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11.38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20.44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21.01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9395577"/>
                  </a:ext>
                </a:extLst>
              </a:tr>
              <a:tr h="31371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5.3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22.3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42.0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74.1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75.8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26.32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46.99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83.49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78.36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5703388"/>
                  </a:ext>
                </a:extLst>
              </a:tr>
              <a:tr h="31371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</a:t>
                      </a:r>
                      <a:r>
                        <a:rPr lang="en-US" sz="1400">
                          <a:effectLst/>
                        </a:rPr>
                        <a:t>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24.9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101.8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187.3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309.2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273.6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122.86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210.29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340.00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277.96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4086690"/>
                  </a:ext>
                </a:extLst>
              </a:tr>
              <a:tr h="31371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93.2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365.8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610.7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850.8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595.4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435.45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674.85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886.77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585.57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6661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048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</a:t>
            </a:r>
            <a:r>
              <a:rPr lang="en-US" dirty="0"/>
              <a:t>peed</a:t>
            </a:r>
            <a:r>
              <a:rPr lang="zh-CN" altLang="en-US" dirty="0"/>
              <a:t> </a:t>
            </a:r>
            <a:r>
              <a:rPr lang="en-US" altLang="zh-CN" dirty="0"/>
              <a:t>decrease</a:t>
            </a:r>
            <a:r>
              <a:rPr lang="zh-CN" altLang="en-US" dirty="0"/>
              <a:t> </a:t>
            </a:r>
            <a:r>
              <a:rPr lang="en-US" altLang="zh-CN" dirty="0"/>
              <a:t>with</a:t>
            </a:r>
            <a:r>
              <a:rPr lang="zh-CN" altLang="en-US" dirty="0"/>
              <a:t> </a:t>
            </a:r>
            <a:r>
              <a:rPr lang="en-US" altLang="zh-CN" dirty="0"/>
              <a:t>ALF&amp;CCALF</a:t>
            </a:r>
            <a:r>
              <a:rPr lang="zh-CN" altLang="en-US" dirty="0"/>
              <a:t> </a:t>
            </a:r>
            <a:r>
              <a:rPr lang="en-US" altLang="zh-CN" dirty="0"/>
              <a:t>ON/OFF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91632" y="5167312"/>
            <a:ext cx="8151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VTM</a:t>
            </a:r>
            <a:r>
              <a:rPr lang="zh-CN" altLang="en-US" dirty="0"/>
              <a:t> </a:t>
            </a:r>
            <a:r>
              <a:rPr lang="en-US" altLang="zh-CN" dirty="0"/>
              <a:t>11.0</a:t>
            </a:r>
            <a:r>
              <a:rPr lang="zh-CN" altLang="en-US" dirty="0"/>
              <a:t> </a:t>
            </a:r>
            <a:r>
              <a:rPr lang="en-US" altLang="zh-CN" dirty="0"/>
              <a:t>decoding</a:t>
            </a:r>
            <a:r>
              <a:rPr lang="zh-CN" altLang="en-US" dirty="0"/>
              <a:t> </a:t>
            </a:r>
            <a:r>
              <a:rPr lang="en-US" altLang="zh-CN" dirty="0"/>
              <a:t>speed</a:t>
            </a:r>
            <a:r>
              <a:rPr lang="zh-CN" altLang="en-US" dirty="0"/>
              <a:t> </a:t>
            </a:r>
            <a:r>
              <a:rPr lang="en-US" altLang="zh-CN" dirty="0"/>
              <a:t>decrease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>
                <a:solidFill>
                  <a:srgbClr val="FF0000"/>
                </a:solidFill>
              </a:rPr>
              <a:t>36.69%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when</a:t>
            </a:r>
            <a:r>
              <a:rPr lang="zh-CN" altLang="en-US" dirty="0"/>
              <a:t> </a:t>
            </a:r>
            <a:r>
              <a:rPr lang="en-US" altLang="zh-CN" dirty="0"/>
              <a:t>ALF&amp;CCALF</a:t>
            </a:r>
            <a:r>
              <a:rPr lang="zh-CN" altLang="en-US" dirty="0"/>
              <a:t> </a:t>
            </a:r>
            <a:r>
              <a:rPr lang="en-US" altLang="zh-CN" dirty="0"/>
              <a:t>was</a:t>
            </a:r>
            <a:r>
              <a:rPr lang="zh-CN" altLang="en-US" dirty="0"/>
              <a:t> </a:t>
            </a:r>
            <a:r>
              <a:rPr lang="en-US" altLang="zh-CN" dirty="0"/>
              <a:t>turned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Ali266,</a:t>
            </a:r>
            <a:r>
              <a:rPr lang="zh-CN" altLang="en-US" dirty="0"/>
              <a:t> </a:t>
            </a:r>
            <a:r>
              <a:rPr lang="en-CA" altLang="zh-CN" dirty="0"/>
              <a:t> average decoding speed decrease is </a:t>
            </a:r>
            <a:r>
              <a:rPr lang="en-CA" altLang="zh-CN" dirty="0">
                <a:solidFill>
                  <a:srgbClr val="FF0000"/>
                </a:solidFill>
              </a:rPr>
              <a:t>33.42%</a:t>
            </a:r>
            <a:r>
              <a:rPr lang="en-CA" altLang="zh-CN" dirty="0"/>
              <a:t> when ALF </a:t>
            </a:r>
            <a:r>
              <a:rPr lang="en-US" altLang="zh-CN" dirty="0"/>
              <a:t>was</a:t>
            </a:r>
            <a:r>
              <a:rPr lang="en-CA" altLang="zh-CN" dirty="0"/>
              <a:t> turn</a:t>
            </a:r>
            <a:r>
              <a:rPr lang="en-US" altLang="zh-CN" dirty="0"/>
              <a:t>ed</a:t>
            </a:r>
            <a:r>
              <a:rPr lang="en-CA" altLang="zh-CN" dirty="0"/>
              <a:t> on</a:t>
            </a:r>
            <a:endParaRPr 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13B151C-57CC-014E-85A3-8D15EA87DF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522174"/>
              </p:ext>
            </p:extLst>
          </p:nvPr>
        </p:nvGraphicFramePr>
        <p:xfrm>
          <a:off x="1706137" y="1902561"/>
          <a:ext cx="8151534" cy="28607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7727">
                  <a:extLst>
                    <a:ext uri="{9D8B030D-6E8A-4147-A177-3AD203B41FA5}">
                      <a16:colId xmlns:a16="http://schemas.microsoft.com/office/drawing/2014/main" val="3512640139"/>
                    </a:ext>
                  </a:extLst>
                </a:gridCol>
                <a:gridCol w="129078">
                  <a:extLst>
                    <a:ext uri="{9D8B030D-6E8A-4147-A177-3AD203B41FA5}">
                      <a16:colId xmlns:a16="http://schemas.microsoft.com/office/drawing/2014/main" val="2442781290"/>
                    </a:ext>
                  </a:extLst>
                </a:gridCol>
                <a:gridCol w="730099">
                  <a:extLst>
                    <a:ext uri="{9D8B030D-6E8A-4147-A177-3AD203B41FA5}">
                      <a16:colId xmlns:a16="http://schemas.microsoft.com/office/drawing/2014/main" val="1964285777"/>
                    </a:ext>
                  </a:extLst>
                </a:gridCol>
                <a:gridCol w="776700">
                  <a:extLst>
                    <a:ext uri="{9D8B030D-6E8A-4147-A177-3AD203B41FA5}">
                      <a16:colId xmlns:a16="http://schemas.microsoft.com/office/drawing/2014/main" val="1304009341"/>
                    </a:ext>
                  </a:extLst>
                </a:gridCol>
                <a:gridCol w="776700">
                  <a:extLst>
                    <a:ext uri="{9D8B030D-6E8A-4147-A177-3AD203B41FA5}">
                      <a16:colId xmlns:a16="http://schemas.microsoft.com/office/drawing/2014/main" val="3880635635"/>
                    </a:ext>
                  </a:extLst>
                </a:gridCol>
                <a:gridCol w="776700">
                  <a:extLst>
                    <a:ext uri="{9D8B030D-6E8A-4147-A177-3AD203B41FA5}">
                      <a16:colId xmlns:a16="http://schemas.microsoft.com/office/drawing/2014/main" val="3591577230"/>
                    </a:ext>
                  </a:extLst>
                </a:gridCol>
                <a:gridCol w="806906">
                  <a:extLst>
                    <a:ext uri="{9D8B030D-6E8A-4147-A177-3AD203B41FA5}">
                      <a16:colId xmlns:a16="http://schemas.microsoft.com/office/drawing/2014/main" val="3008829673"/>
                    </a:ext>
                  </a:extLst>
                </a:gridCol>
                <a:gridCol w="806906">
                  <a:extLst>
                    <a:ext uri="{9D8B030D-6E8A-4147-A177-3AD203B41FA5}">
                      <a16:colId xmlns:a16="http://schemas.microsoft.com/office/drawing/2014/main" val="2048302095"/>
                    </a:ext>
                  </a:extLst>
                </a:gridCol>
                <a:gridCol w="806906">
                  <a:extLst>
                    <a:ext uri="{9D8B030D-6E8A-4147-A177-3AD203B41FA5}">
                      <a16:colId xmlns:a16="http://schemas.microsoft.com/office/drawing/2014/main" val="482233160"/>
                    </a:ext>
                  </a:extLst>
                </a:gridCol>
                <a:gridCol w="806906">
                  <a:extLst>
                    <a:ext uri="{9D8B030D-6E8A-4147-A177-3AD203B41FA5}">
                      <a16:colId xmlns:a16="http://schemas.microsoft.com/office/drawing/2014/main" val="652745816"/>
                    </a:ext>
                  </a:extLst>
                </a:gridCol>
                <a:gridCol w="806906">
                  <a:extLst>
                    <a:ext uri="{9D8B030D-6E8A-4147-A177-3AD203B41FA5}">
                      <a16:colId xmlns:a16="http://schemas.microsoft.com/office/drawing/2014/main" val="3419242278"/>
                    </a:ext>
                  </a:extLst>
                </a:gridCol>
              </a:tblGrid>
              <a:tr h="334880">
                <a:tc rowSpan="2" grid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VTM-11.0 *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Ali266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06918"/>
                  </a:ext>
                </a:extLst>
              </a:tr>
              <a:tr h="35221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Huawei P40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iPhone 12 Pro Max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021451"/>
                  </a:ext>
                </a:extLst>
              </a:tr>
              <a:tr h="4992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# threads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6387335"/>
                  </a:ext>
                </a:extLst>
              </a:tr>
              <a:tr h="33488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40.91%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31.15%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32.13%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33.58%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38.29%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36.78%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42.29%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43.83%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42.60%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0802585"/>
                  </a:ext>
                </a:extLst>
              </a:tr>
              <a:tr h="33488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38.90%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28.35%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30.16%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32.64%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40.76%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35.27%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40.51%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38.67%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38.79%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463640"/>
                  </a:ext>
                </a:extLst>
              </a:tr>
              <a:tr h="33488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</a:t>
                      </a:r>
                      <a:r>
                        <a:rPr lang="en-US" sz="1400">
                          <a:effectLst/>
                        </a:rPr>
                        <a:t>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35.15%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25.00%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26.53%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32.23%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45.63%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27.72%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29.97%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30.52%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33.53%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0454068"/>
                  </a:ext>
                </a:extLst>
              </a:tr>
              <a:tr h="33488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31.81%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17.90%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23.34%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37.43%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50.78%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21.79%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19.89%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26.07%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35.10%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758202"/>
                  </a:ext>
                </a:extLst>
              </a:tr>
              <a:tr h="33488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Avg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36.69%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25.60%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28.04%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33.97%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43.87%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30.39%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33.17%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34.77%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37.51%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7511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167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Decoding speed: </a:t>
            </a:r>
            <a:r>
              <a:rPr lang="en-US" dirty="0" err="1"/>
              <a:t>Taobao</a:t>
            </a:r>
            <a:r>
              <a:rPr lang="en-US" dirty="0"/>
              <a:t> e-commerce content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53545" y="1563130"/>
            <a:ext cx="10336823" cy="2314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Content characteristics:</a:t>
            </a:r>
          </a:p>
          <a:p>
            <a:pPr lvl="1" hangingPunct="0"/>
            <a:r>
              <a:rPr lang="en-US" dirty="0"/>
              <a:t>Thirteen portrait sequences </a:t>
            </a:r>
          </a:p>
          <a:p>
            <a:pPr lvl="1" hangingPunct="0"/>
            <a:r>
              <a:rPr lang="en-US" dirty="0"/>
              <a:t>Selection matches the real-world popularity of portrait-mode mobile video </a:t>
            </a:r>
          </a:p>
          <a:p>
            <a:pPr lvl="0" hangingPunct="0"/>
            <a:r>
              <a:rPr lang="en-US" dirty="0"/>
              <a:t>3 Android phones with wide-ranging hardware capabilities </a:t>
            </a:r>
          </a:p>
          <a:p>
            <a:pPr lvl="0" hangingPunct="0"/>
            <a:r>
              <a:rPr lang="en-US" dirty="0"/>
              <a:t>Observations:</a:t>
            </a:r>
          </a:p>
          <a:p>
            <a:pPr lvl="1" hangingPunct="0"/>
            <a:r>
              <a:rPr lang="en-US" b="1" i="1" dirty="0"/>
              <a:t>All models achieve real-time decoding, even most affordable model needs only </a:t>
            </a:r>
            <a:r>
              <a:rPr lang="en-US" altLang="zh-CN" b="1" i="1" dirty="0"/>
              <a:t>3</a:t>
            </a:r>
            <a:r>
              <a:rPr lang="en-US" b="1" i="1" dirty="0"/>
              <a:t> threads</a:t>
            </a:r>
          </a:p>
          <a:p>
            <a:pPr lvl="1" hangingPunct="0"/>
            <a:r>
              <a:rPr lang="en-US" dirty="0"/>
              <a:t>Using fewer threads reduces CPU usage and lowers power consumption</a:t>
            </a:r>
          </a:p>
          <a:p>
            <a:pPr hangingPunct="0"/>
            <a:r>
              <a:rPr lang="en-US" b="1" i="1" dirty="0"/>
              <a:t>Software VVC decoder is suitable for deployment in the near future for e-commerce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193874"/>
              </p:ext>
            </p:extLst>
          </p:nvPr>
        </p:nvGraphicFramePr>
        <p:xfrm>
          <a:off x="732691" y="3969402"/>
          <a:ext cx="10178533" cy="1638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894">
                  <a:extLst>
                    <a:ext uri="{9D8B030D-6E8A-4147-A177-3AD203B41FA5}">
                      <a16:colId xmlns:a16="http://schemas.microsoft.com/office/drawing/2014/main" val="630395690"/>
                    </a:ext>
                  </a:extLst>
                </a:gridCol>
                <a:gridCol w="864371">
                  <a:extLst>
                    <a:ext uri="{9D8B030D-6E8A-4147-A177-3AD203B41FA5}">
                      <a16:colId xmlns:a16="http://schemas.microsoft.com/office/drawing/2014/main" val="2517049512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2725941277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2193447545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1564991854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2857932725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3546495642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2411869375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622289654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2382643290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1459088824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1329169809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76625839"/>
                    </a:ext>
                  </a:extLst>
                </a:gridCol>
                <a:gridCol w="694189">
                  <a:extLst>
                    <a:ext uri="{9D8B030D-6E8A-4147-A177-3AD203B41FA5}">
                      <a16:colId xmlns:a16="http://schemas.microsoft.com/office/drawing/2014/main" val="1813924303"/>
                    </a:ext>
                  </a:extLst>
                </a:gridCol>
              </a:tblGrid>
              <a:tr h="273134">
                <a:tc grid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P30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(kirin980)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Xiaomi</a:t>
                      </a:r>
                      <a:r>
                        <a:rPr lang="zh-CN" alt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6X(snapdragon</a:t>
                      </a:r>
                      <a:r>
                        <a:rPr lang="zh-CN" alt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660</a:t>
                      </a:r>
                      <a:r>
                        <a:rPr lang="zh-CN" alt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）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Redmi</a:t>
                      </a:r>
                      <a:r>
                        <a:rPr lang="zh-CN" alt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r>
                        <a:rPr lang="zh-CN" alt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（</a:t>
                      </a: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snapdragon450)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0066882"/>
                  </a:ext>
                </a:extLst>
              </a:tr>
              <a:tr h="273134">
                <a:tc grid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# threads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2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4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2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4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2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4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24028"/>
                  </a:ext>
                </a:extLst>
              </a:tr>
              <a:tr h="273134">
                <a:tc rowSpan="3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Portrait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(720x1280)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 Mbps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73.3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132.0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221.2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205.5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32.2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57.5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98.6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113.0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14.8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26.9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48.3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75.0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8949948"/>
                  </a:ext>
                </a:extLst>
              </a:tr>
              <a:tr h="2731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1.0 Mbps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59.8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108.1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183.6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171.5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26.3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47.4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82.7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95.9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12.5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22.4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41.0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64.7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1676600"/>
                  </a:ext>
                </a:extLst>
              </a:tr>
              <a:tr h="2731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1.5 Mbps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53.8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97.5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166.7</a:t>
                      </a:r>
                      <a:endParaRPr lang="zh-CN" sz="140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Microsoft YaHei" panose="020B0503020204020204" pitchFamily="34" charset="-122"/>
                        </a:rPr>
                        <a:t>157.0</a:t>
                      </a:r>
                      <a:endParaRPr lang="zh-CN" sz="1400" dirty="0">
                        <a:effectLst/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23.7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42.9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75.1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88.2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11.3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20.3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37.3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59.2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4544528"/>
                  </a:ext>
                </a:extLst>
              </a:tr>
              <a:tr h="273134">
                <a:tc grid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Average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62.3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112.5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190.5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178.0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27.4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49.2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85.5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99.0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12.9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23.2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  <a:ea typeface="宋体" panose="02010600030101010101" pitchFamily="2" charset="-122"/>
                        </a:rPr>
                        <a:t>42.2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66.3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67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761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9852"/>
            <a:ext cx="10515600" cy="1325563"/>
          </a:xfrm>
        </p:spPr>
        <p:txBody>
          <a:bodyPr/>
          <a:lstStyle/>
          <a:p>
            <a:r>
              <a:rPr lang="en-US" altLang="zh-CN" dirty="0"/>
              <a:t>ALF</a:t>
            </a:r>
            <a:r>
              <a:rPr lang="zh-CN" altLang="en-US" dirty="0"/>
              <a:t> </a:t>
            </a:r>
            <a:r>
              <a:rPr lang="en-US" altLang="zh-CN" dirty="0"/>
              <a:t>Optimization</a:t>
            </a:r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417F19-00F5-0641-9621-B6C2812B37E0}"/>
              </a:ext>
            </a:extLst>
          </p:cNvPr>
          <p:cNvSpPr txBox="1"/>
          <p:nvPr/>
        </p:nvSpPr>
        <p:spPr>
          <a:xfrm>
            <a:off x="1415480" y="5963311"/>
            <a:ext cx="3367012" cy="735586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Neon=OFF, 1080p</a:t>
            </a:r>
            <a:r>
              <a:rPr lang="zh-CN" alt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qp22 RA Configuration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(Before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574B2D-C965-084B-812A-A29AB441BF3A}"/>
              </a:ext>
            </a:extLst>
          </p:cNvPr>
          <p:cNvSpPr txBox="1"/>
          <p:nvPr/>
        </p:nvSpPr>
        <p:spPr>
          <a:xfrm>
            <a:off x="6636060" y="5962537"/>
            <a:ext cx="3298724" cy="464743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Neon=ON, 1080p qp22, RA Configuration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(After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8E180435-EDE5-B745-A959-10CCF78BF4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0558900"/>
              </p:ext>
            </p:extLst>
          </p:nvPr>
        </p:nvGraphicFramePr>
        <p:xfrm>
          <a:off x="751838" y="2495006"/>
          <a:ext cx="5055326" cy="322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CD57F8CA-48EE-BC43-A88C-A7336CE0F0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511473"/>
              </p:ext>
            </p:extLst>
          </p:nvPr>
        </p:nvGraphicFramePr>
        <p:xfrm>
          <a:off x="5786845" y="2495005"/>
          <a:ext cx="5055326" cy="3226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277602AF-4EC2-7A4D-A9A9-F12666987436}"/>
              </a:ext>
            </a:extLst>
          </p:cNvPr>
          <p:cNvSpPr txBox="1"/>
          <p:nvPr/>
        </p:nvSpPr>
        <p:spPr>
          <a:xfrm>
            <a:off x="1126876" y="1571675"/>
            <a:ext cx="4098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Arm Neon Acceleration: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ALF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Neon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ON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and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OFF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dirty="0"/>
              <a:t> </a:t>
            </a:r>
            <a:r>
              <a:rPr lang="en-US" altLang="zh-CN" dirty="0"/>
              <a:t>with</a:t>
            </a:r>
            <a:r>
              <a:rPr lang="zh-CN" altLang="en-US" dirty="0"/>
              <a:t> </a:t>
            </a:r>
            <a:r>
              <a:rPr lang="en-US" altLang="zh-CN" dirty="0" err="1"/>
              <a:t>singlethread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429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9852"/>
            <a:ext cx="10515600" cy="1325563"/>
          </a:xfrm>
        </p:spPr>
        <p:txBody>
          <a:bodyPr/>
          <a:lstStyle/>
          <a:p>
            <a:r>
              <a:rPr lang="en-US" altLang="zh-CN" dirty="0"/>
              <a:t>ALF</a:t>
            </a:r>
            <a:r>
              <a:rPr lang="zh-CN" altLang="en-US" dirty="0"/>
              <a:t> </a:t>
            </a:r>
            <a:r>
              <a:rPr lang="en-US" altLang="zh-CN" dirty="0"/>
              <a:t>Optimization</a:t>
            </a:r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417F19-00F5-0641-9621-B6C2812B37E0}"/>
              </a:ext>
            </a:extLst>
          </p:cNvPr>
          <p:cNvSpPr txBox="1"/>
          <p:nvPr/>
        </p:nvSpPr>
        <p:spPr>
          <a:xfrm>
            <a:off x="1415480" y="5963311"/>
            <a:ext cx="3317318" cy="735586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Neon=OFF, 1080p</a:t>
            </a:r>
            <a:r>
              <a:rPr lang="zh-CN" alt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qp37 RA Configuration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(Before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574B2D-C965-084B-812A-A29AB441BF3A}"/>
              </a:ext>
            </a:extLst>
          </p:cNvPr>
          <p:cNvSpPr txBox="1"/>
          <p:nvPr/>
        </p:nvSpPr>
        <p:spPr>
          <a:xfrm>
            <a:off x="6636060" y="5962537"/>
            <a:ext cx="3298724" cy="464743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Neon=ON, </a:t>
            </a:r>
            <a:r>
              <a:rPr lang="en-US" altLang="zh-CN" sz="1400">
                <a:latin typeface="Arial" pitchFamily="34" charset="0"/>
                <a:cs typeface="Arial" pitchFamily="34" charset="0"/>
              </a:rPr>
              <a:t>1080p qp37,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RA Configuration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(After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8E180435-EDE5-B745-A959-10CCF78BF4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31367"/>
              </p:ext>
            </p:extLst>
          </p:nvPr>
        </p:nvGraphicFramePr>
        <p:xfrm>
          <a:off x="751838" y="2495006"/>
          <a:ext cx="5055326" cy="322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CD57F8CA-48EE-BC43-A88C-A7336CE0F0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3257979"/>
              </p:ext>
            </p:extLst>
          </p:nvPr>
        </p:nvGraphicFramePr>
        <p:xfrm>
          <a:off x="5786845" y="2495005"/>
          <a:ext cx="5055326" cy="3226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277602AF-4EC2-7A4D-A9A9-F12666987436}"/>
              </a:ext>
            </a:extLst>
          </p:cNvPr>
          <p:cNvSpPr txBox="1"/>
          <p:nvPr/>
        </p:nvSpPr>
        <p:spPr>
          <a:xfrm>
            <a:off x="1126876" y="1571675"/>
            <a:ext cx="4098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Arm Neon Acceleration: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ALF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Neon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ON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and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OFF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dirty="0"/>
              <a:t> </a:t>
            </a:r>
            <a:r>
              <a:rPr lang="en-US" altLang="zh-CN" dirty="0"/>
              <a:t>with</a:t>
            </a:r>
            <a:r>
              <a:rPr lang="zh-CN" altLang="en-US" dirty="0"/>
              <a:t> </a:t>
            </a:r>
            <a:r>
              <a:rPr lang="en-US" altLang="zh-CN" dirty="0" err="1"/>
              <a:t>singlethread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108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16727</TotalTime>
  <Words>869</Words>
  <Application>Microsoft Macintosh PowerPoint</Application>
  <PresentationFormat>宽屏</PresentationFormat>
  <Paragraphs>256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JVET-V0132: VVC software decoder implementation for mobile devices</vt:lpstr>
      <vt:lpstr>Background</vt:lpstr>
      <vt:lpstr>Updates</vt:lpstr>
      <vt:lpstr>Performance tests</vt:lpstr>
      <vt:lpstr>Decoding speed: JVET CTC content</vt:lpstr>
      <vt:lpstr>Speed decrease with ALF&amp;CCALF ON/OFF</vt:lpstr>
      <vt:lpstr>Decoding speed: Taobao e-commerce content</vt:lpstr>
      <vt:lpstr>ALF Optimization</vt:lpstr>
      <vt:lpstr>ALF Optimization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JVET-U0088: VVC software decoder implementation for mobile devices</dc:title>
  <dc:creator>Ye, Yan</dc:creator>
  <cp:lastModifiedBy>Zhuangshu</cp:lastModifiedBy>
  <cp:revision>65</cp:revision>
  <dcterms:created xsi:type="dcterms:W3CDTF">2021-01-03T01:21:55Z</dcterms:created>
  <dcterms:modified xsi:type="dcterms:W3CDTF">2021-04-26T18:03:10Z</dcterms:modified>
</cp:coreProperties>
</file>