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9" r:id="rId4"/>
    <p:sldId id="258" r:id="rId5"/>
    <p:sldId id="269" r:id="rId6"/>
    <p:sldId id="270" r:id="rId7"/>
    <p:sldId id="271" r:id="rId8"/>
    <p:sldId id="272" r:id="rId9"/>
    <p:sldId id="262" r:id="rId10"/>
    <p:sldId id="290" r:id="rId11"/>
    <p:sldId id="263" r:id="rId12"/>
    <p:sldId id="291" r:id="rId13"/>
    <p:sldId id="278" r:id="rId14"/>
    <p:sldId id="286" r:id="rId15"/>
    <p:sldId id="280" r:id="rId16"/>
    <p:sldId id="287" r:id="rId17"/>
    <p:sldId id="281" r:id="rId18"/>
    <p:sldId id="288" r:id="rId19"/>
    <p:sldId id="282" r:id="rId20"/>
    <p:sldId id="264" r:id="rId21"/>
    <p:sldId id="265" r:id="rId22"/>
    <p:sldId id="284" r:id="rId23"/>
    <p:sldId id="285" r:id="rId24"/>
    <p:sldId id="266" r:id="rId25"/>
    <p:sldId id="267" r:id="rId26"/>
    <p:sldId id="268" r:id="rId2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7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22.04.2021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22.04.2021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smtClean="0">
                <a:solidFill>
                  <a:schemeClr val="tx2"/>
                </a:solidFill>
              </a:rPr>
              <a:t>Vielen Dank</a:t>
            </a:r>
            <a:br>
              <a:rPr lang="de-DE" altLang="de-DE" sz="3200" b="1" smtClean="0">
                <a:solidFill>
                  <a:schemeClr val="tx2"/>
                </a:solidFill>
              </a:rPr>
            </a:br>
            <a:r>
              <a:rPr lang="de-DE" altLang="de-DE" sz="3200" b="1" smtClean="0">
                <a:solidFill>
                  <a:schemeClr val="tx2"/>
                </a:solidFill>
              </a:rPr>
              <a:t>für Ihre Aufmerksamkeit</a:t>
            </a:r>
            <a:endParaRPr lang="en-US" altLang="de-DE" sz="3200" b="1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 smtClean="0">
                <a:solidFill>
                  <a:schemeClr val="tx2"/>
                </a:solidFill>
              </a:rPr>
              <a:t>3D Geometry for Global Motion Compensation|  Hossein Golestani, Christian Rohlfing, and Mathias Wien  |  RWTH Aachen  |  20.04.2021  |  22nd JVET Meeting  |  Online</a:t>
            </a: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7338" y="6227763"/>
            <a:ext cx="731837" cy="396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hub.com/google/drac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rohlfing@ient.rwth-Aachen.de" TargetMode="External"/><Relationship Id="rId2" Type="http://schemas.openxmlformats.org/officeDocument/2006/relationships/hyperlink" Target="mailto:golestani@ient.rwth-aachen.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wien@lfb.rwth-Aachen.d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JVET-V0129:</a:t>
            </a:r>
            <a:br>
              <a:rPr lang="de-DE" dirty="0" smtClean="0"/>
            </a:br>
            <a:r>
              <a:rPr lang="de-DE" dirty="0" smtClean="0"/>
              <a:t> 3D Geometry for Global Motion Compensation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Hossein Golestani</a:t>
            </a:r>
          </a:p>
          <a:p>
            <a:r>
              <a:rPr lang="de-DE" dirty="0" smtClean="0"/>
              <a:t>Christian Rohlfing</a:t>
            </a:r>
          </a:p>
          <a:p>
            <a:r>
              <a:rPr lang="de-DE" dirty="0" smtClean="0"/>
              <a:t>Mathias Wien</a:t>
            </a:r>
          </a:p>
          <a:p>
            <a:endParaRPr lang="de-DE" dirty="0" smtClean="0"/>
          </a:p>
          <a:p>
            <a:r>
              <a:rPr lang="de-DE" dirty="0" smtClean="0"/>
              <a:t>(RWTH Aachen)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proposed VVC-based video coding structure: encoder (left) and decoder (right)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proposed method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08068"/>
            <a:ext cx="10080000" cy="44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Motion Detection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8667"/>
            <a:ext cx="10080000" cy="44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482218"/>
            <a:ext cx="10080000" cy="44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4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Some results on camera calibration 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076" y="1642533"/>
            <a:ext cx="8709895" cy="436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 Pre-processing, Decimation and Compression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8667"/>
            <a:ext cx="10080000" cy="448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 Pre-processing</a:t>
            </a:r>
          </a:p>
          <a:p>
            <a:pPr lvl="1"/>
            <a:r>
              <a:rPr lang="en-GB" dirty="0" smtClean="0"/>
              <a:t>Cleaning the estimated mesh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Mesh Decimation [1]</a:t>
            </a:r>
          </a:p>
          <a:p>
            <a:pPr lvl="1"/>
            <a:r>
              <a:rPr lang="en-GB" dirty="0" smtClean="0"/>
              <a:t>Reducing the number of vertices</a:t>
            </a:r>
          </a:p>
          <a:p>
            <a:pPr marL="215900" lvl="1" indent="0">
              <a:buNone/>
            </a:pPr>
            <a:r>
              <a:rPr lang="en-GB" dirty="0"/>
              <a:t>	</a:t>
            </a:r>
            <a:r>
              <a:rPr lang="en-GB" dirty="0" smtClean="0"/>
              <a:t>with minimal shape changes    </a:t>
            </a:r>
          </a:p>
          <a:p>
            <a:endParaRPr lang="en-GB" dirty="0"/>
          </a:p>
          <a:p>
            <a:r>
              <a:rPr lang="en-GB" dirty="0" smtClean="0"/>
              <a:t>Mesh Compression [2]</a:t>
            </a:r>
          </a:p>
          <a:p>
            <a:pPr lvl="1"/>
            <a:r>
              <a:rPr lang="en-GB" dirty="0" smtClean="0"/>
              <a:t>Geometry compression</a:t>
            </a:r>
          </a:p>
          <a:p>
            <a:pPr lvl="1"/>
            <a:r>
              <a:rPr lang="en-GB" dirty="0" smtClean="0"/>
              <a:t>Connectivity compression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An important trade-off between</a:t>
            </a:r>
          </a:p>
          <a:p>
            <a:pPr lvl="1"/>
            <a:r>
              <a:rPr lang="en-GB" dirty="0" smtClean="0"/>
              <a:t>Mesh fidelity</a:t>
            </a:r>
          </a:p>
          <a:p>
            <a:pPr lvl="1"/>
            <a:r>
              <a:rPr lang="en-GB" dirty="0" smtClean="0"/>
              <a:t>The overhead of sending mesh</a:t>
            </a:r>
          </a:p>
          <a:p>
            <a:endParaRPr lang="en-GB" dirty="0"/>
          </a:p>
          <a:p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 Pre-processing, Decimation and Compression 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84000" y="5349216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[1] M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Garland, Y. Zhou, “Quadric-based simplification in any dimension”, ACM Trans. Graph- 24, 2 (2005), pp: 209-239.</a:t>
            </a:r>
            <a:endParaRPr lang="en-GB" sz="1000" dirty="0"/>
          </a:p>
        </p:txBody>
      </p:sp>
      <p:sp>
        <p:nvSpPr>
          <p:cNvPr id="13" name="Rectangle 12"/>
          <p:cNvSpPr/>
          <p:nvPr/>
        </p:nvSpPr>
        <p:spPr>
          <a:xfrm>
            <a:off x="384000" y="5749326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[2] Draco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Accessed 01.10.2020 [Online], Available: </a:t>
            </a:r>
            <a:r>
              <a:rPr lang="en-CA" sz="1000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https://github.com/google/draco</a:t>
            </a:r>
            <a:endParaRPr lang="en-GB" sz="1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038" y="841590"/>
            <a:ext cx="5400000" cy="515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9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Mesh-based Reference Picture Synthesis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24553"/>
            <a:ext cx="10080000" cy="44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</a:p>
          <a:p>
            <a:pPr lvl="1"/>
            <a:r>
              <a:rPr lang="en-GB" dirty="0" smtClean="0"/>
              <a:t>Warping the content of regular reference pictures to the position of the to-be-encoded frame</a:t>
            </a:r>
          </a:p>
          <a:p>
            <a:pPr lvl="1"/>
            <a:r>
              <a:rPr lang="en-GB" dirty="0" smtClean="0"/>
              <a:t>Depth-Image based Rendering is employed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VSRS [3] assumes 2D depth maps as input</a:t>
            </a:r>
          </a:p>
          <a:p>
            <a:r>
              <a:rPr lang="en-GB" dirty="0" smtClean="0"/>
              <a:t>Our rendering engine assumes 3D meshes as input</a:t>
            </a:r>
          </a:p>
          <a:p>
            <a:pPr lvl="1"/>
            <a:r>
              <a:rPr lang="en-GB" dirty="0" smtClean="0"/>
              <a:t>Higher synthesis quality</a:t>
            </a:r>
          </a:p>
          <a:p>
            <a:pPr lvl="1"/>
            <a:r>
              <a:rPr lang="en-GB" dirty="0" smtClean="0"/>
              <a:t>Lower computational complexity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867" y="1843443"/>
            <a:ext cx="5103133" cy="41640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4000" y="560070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[3] T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Senoh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N.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Tetsutani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H. Yasuda, M.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Teratani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“[MPEG-I Visual] Proposed View Synthesis Reference Software (pVSRS4.3) Manual,” ISO/IEC JTC1/SC29/WG11, M44031.v5, Oct. 2018, Macau.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2308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Pictures Lists (RPLs) </a:t>
            </a:r>
            <a:r>
              <a:rPr lang="en-GB" dirty="0"/>
              <a:t>Modifications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3942"/>
            <a:ext cx="10080000" cy="449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1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Reference Pictures Lists (RPLs) </a:t>
            </a:r>
            <a:r>
              <a:rPr lang="en-GB" dirty="0" smtClean="0"/>
              <a:t>Modifications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Additional Reference Mode</a:t>
            </a:r>
          </a:p>
          <a:p>
            <a:pPr lvl="1"/>
            <a:r>
              <a:rPr lang="en-GB" dirty="0" smtClean="0"/>
              <a:t>The synthesized 3D-based RP is added to RPLs as an additional active RP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Replaced Reference Mode</a:t>
            </a:r>
          </a:p>
          <a:p>
            <a:pPr lvl="1"/>
            <a:r>
              <a:rPr lang="en-GB" dirty="0"/>
              <a:t>The </a:t>
            </a:r>
            <a:r>
              <a:rPr lang="en-GB" dirty="0" smtClean="0"/>
              <a:t>second active RPs are replaced by the 3D-based </a:t>
            </a:r>
            <a:r>
              <a:rPr lang="en-GB" dirty="0"/>
              <a:t>synthesized </a:t>
            </a:r>
            <a:r>
              <a:rPr lang="en-GB" dirty="0" smtClean="0"/>
              <a:t>RPs</a:t>
            </a:r>
          </a:p>
          <a:p>
            <a:pPr lvl="1"/>
            <a:r>
              <a:rPr lang="en-GB" dirty="0" smtClean="0"/>
              <a:t>If there is no second active reference, the 3D based RP is added as the second RP 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VVC applies its 2D motion models to all RPs (including the 3D-based RPs) and decides which RP should be selected for each CU through rate-distortion optimization.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Pictures Lists (RPLs) Modifications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733" y="1398423"/>
            <a:ext cx="5317595" cy="127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9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5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0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A visual example</a:t>
            </a:r>
          </a:p>
          <a:p>
            <a:endParaRPr lang="en-GB" dirty="0"/>
          </a:p>
          <a:p>
            <a:r>
              <a:rPr lang="en-GB" dirty="0" smtClean="0"/>
              <a:t>Random-Access profile</a:t>
            </a:r>
          </a:p>
          <a:p>
            <a:r>
              <a:rPr lang="en-GB" dirty="0" smtClean="0"/>
              <a:t>To-be-encoded = Frame no. 80</a:t>
            </a:r>
          </a:p>
          <a:p>
            <a:r>
              <a:rPr lang="en-GB" dirty="0" smtClean="0"/>
              <a:t>Regular RP = Frame no. 64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results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183" y="1152000"/>
            <a:ext cx="7353855" cy="475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Coding results</a:t>
            </a:r>
          </a:p>
          <a:p>
            <a:pPr lvl="1"/>
            <a:r>
              <a:rPr lang="en-GB" dirty="0" smtClean="0"/>
              <a:t>BD-Rate Y</a:t>
            </a:r>
          </a:p>
          <a:p>
            <a:pPr lvl="1"/>
            <a:r>
              <a:rPr lang="en-GB" dirty="0" smtClean="0"/>
              <a:t>Anchor: VTM 10.0</a:t>
            </a:r>
          </a:p>
          <a:p>
            <a:pPr lvl="1"/>
            <a:r>
              <a:rPr lang="en-GB" dirty="0" smtClean="0"/>
              <a:t>Random Access Profile</a:t>
            </a:r>
          </a:p>
          <a:p>
            <a:pPr lvl="1"/>
            <a:r>
              <a:rPr lang="en-GB" dirty="0" smtClean="0"/>
              <a:t>8-bit internal depth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results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36" y="3251677"/>
            <a:ext cx="3963011" cy="947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038" y="892438"/>
            <a:ext cx="7128000" cy="502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run-time of all blocks are considered (camera localization, mesh generation, mesh decimation, mesh compression, RP synthesis, </a:t>
            </a:r>
            <a:r>
              <a:rPr lang="en-DE" dirty="0"/>
              <a:t>…</a:t>
            </a:r>
            <a:r>
              <a:rPr lang="en-GB" dirty="0"/>
              <a:t>.)</a:t>
            </a:r>
          </a:p>
          <a:p>
            <a:pPr marL="215900" lvl="1" indent="0">
              <a:buNone/>
            </a:pPr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Encoding time is almost equal to or less than the anchor</a:t>
            </a:r>
          </a:p>
          <a:p>
            <a:r>
              <a:rPr lang="en-GB" dirty="0" smtClean="0"/>
              <a:t>Some ideas on how to reduce the decoding time </a:t>
            </a:r>
            <a:r>
              <a:rPr lang="en-DE" dirty="0" smtClean="0"/>
              <a:t>…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Encoding/Decoding run-time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752" y="2367360"/>
            <a:ext cx="9143385" cy="145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3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target sequences</a:t>
            </a:r>
          </a:p>
          <a:p>
            <a:pPr lvl="1"/>
            <a:r>
              <a:rPr lang="en-GB" dirty="0" smtClean="0"/>
              <a:t>2D sequences captured by a monocular moving camera</a:t>
            </a:r>
          </a:p>
          <a:p>
            <a:endParaRPr lang="en-GB" dirty="0"/>
          </a:p>
          <a:p>
            <a:r>
              <a:rPr lang="en-GB" dirty="0" smtClean="0"/>
              <a:t>The proposed idea</a:t>
            </a:r>
          </a:p>
          <a:p>
            <a:pPr lvl="1"/>
            <a:r>
              <a:rPr lang="en-GB" dirty="0" smtClean="0"/>
              <a:t>A method to extract 3D information from 2D video sequences captured by moving cameras</a:t>
            </a:r>
          </a:p>
          <a:p>
            <a:pPr lvl="1"/>
            <a:r>
              <a:rPr lang="en-GB" dirty="0" smtClean="0"/>
              <a:t>The estimated 3D data guides the rendering engine to synthesize 3D-based RPs</a:t>
            </a:r>
          </a:p>
          <a:p>
            <a:pPr lvl="1"/>
            <a:r>
              <a:rPr lang="en-GB" dirty="0" smtClean="0"/>
              <a:t>The synthesized RPs are offered to VVC to be used in motion compensation</a:t>
            </a:r>
          </a:p>
          <a:p>
            <a:pPr lvl="1"/>
            <a:r>
              <a:rPr lang="en-GB" dirty="0" smtClean="0"/>
              <a:t>On average, around 3% bit-rate reduction over VTM 10.0 on the used test sequences</a:t>
            </a:r>
          </a:p>
          <a:p>
            <a:endParaRPr lang="en-GB" dirty="0"/>
          </a:p>
          <a:p>
            <a:r>
              <a:rPr lang="en-GB" dirty="0" smtClean="0"/>
              <a:t>The encoding/decoding run-time</a:t>
            </a:r>
          </a:p>
          <a:p>
            <a:pPr lvl="1"/>
            <a:r>
              <a:rPr lang="en-GB" dirty="0" smtClean="0"/>
              <a:t>The encoding run-time is comparable with the anchor</a:t>
            </a:r>
          </a:p>
          <a:p>
            <a:pPr lvl="1"/>
            <a:r>
              <a:rPr lang="en-GB" dirty="0" smtClean="0"/>
              <a:t>The decoding time is almost 27x</a:t>
            </a:r>
          </a:p>
          <a:p>
            <a:endParaRPr lang="en-GB" dirty="0" smtClean="0"/>
          </a:p>
          <a:p>
            <a:r>
              <a:rPr lang="en-GB" dirty="0" smtClean="0"/>
              <a:t>A patent has been filed.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 smtClean="0"/>
          </a:p>
          <a:p>
            <a:pPr marL="0" indent="0">
              <a:buNone/>
            </a:pPr>
            <a:r>
              <a:rPr lang="en-GB" sz="3600" dirty="0" smtClean="0"/>
              <a:t>Any Questions?</a:t>
            </a:r>
            <a:endParaRPr lang="en-GB" sz="3600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Any further questions? Please contact us.</a:t>
            </a:r>
          </a:p>
          <a:p>
            <a:endParaRPr lang="en-GB" dirty="0"/>
          </a:p>
          <a:p>
            <a:r>
              <a:rPr lang="en-GB" dirty="0" smtClean="0"/>
              <a:t>Hossein Golestani (</a:t>
            </a:r>
            <a:r>
              <a:rPr lang="en-GB" dirty="0" smtClean="0">
                <a:hlinkClick r:id="rId2"/>
              </a:rPr>
              <a:t>golestani@ient.rwth-aachen.de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Christian </a:t>
            </a:r>
            <a:r>
              <a:rPr lang="en-GB" dirty="0" err="1" smtClean="0"/>
              <a:t>Rohlfing</a:t>
            </a:r>
            <a:r>
              <a:rPr lang="en-GB" dirty="0" smtClean="0"/>
              <a:t> (</a:t>
            </a:r>
            <a:r>
              <a:rPr lang="en-GB" dirty="0" smtClean="0">
                <a:hlinkClick r:id="rId3"/>
              </a:rPr>
              <a:t>rohlfing@ient.rwth-aachen.de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Mathias Wien (</a:t>
            </a:r>
            <a:r>
              <a:rPr lang="en-GB" dirty="0" smtClean="0">
                <a:hlinkClick r:id="rId4"/>
              </a:rPr>
              <a:t>wien@lfb.rwth-aachen.de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76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00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Videos sequences captured by moving cameras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000" y="1739016"/>
            <a:ext cx="8568000" cy="415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4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New technologies are capturing huge amount of videos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</a:t>
            </a:r>
            <a:r>
              <a:rPr lang="en-GB" sz="1050" dirty="0" smtClean="0"/>
              <a:t>Credit: Uber                                                                          Credit: Times Union                                                                   Credit: </a:t>
            </a:r>
            <a:r>
              <a:rPr lang="en-GB" sz="1050" dirty="0" err="1" smtClean="0"/>
              <a:t>VeeR</a:t>
            </a:r>
            <a:endParaRPr lang="en-GB" sz="1050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Q: Are our 2D motion models (translational and affine) efficient enough for these videos?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121" y="2000121"/>
            <a:ext cx="2939411" cy="19610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506" y="1875550"/>
            <a:ext cx="3007007" cy="2210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000" y="1925430"/>
            <a:ext cx="2912237" cy="21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4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Thinking about the 3D environment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What do we need?</a:t>
            </a:r>
          </a:p>
          <a:p>
            <a:pPr lvl="1"/>
            <a:r>
              <a:rPr lang="en-GB" dirty="0" smtClean="0"/>
              <a:t>Camera parameters (intrinsic and extrinsic)</a:t>
            </a:r>
          </a:p>
          <a:p>
            <a:pPr lvl="1"/>
            <a:r>
              <a:rPr lang="en-GB" dirty="0" smtClean="0"/>
              <a:t>3D geometry of the scene (point cloud, 3D mesh, </a:t>
            </a:r>
            <a:r>
              <a:rPr lang="en-DE" dirty="0" smtClean="0"/>
              <a:t>…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Enough computational power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In some cases, additional sensors are available</a:t>
            </a:r>
          </a:p>
          <a:p>
            <a:pPr lvl="1"/>
            <a:r>
              <a:rPr lang="en-GB" dirty="0" smtClean="0"/>
              <a:t>Self-driving cars: LiDAR, IMU, Depth Sensors, </a:t>
            </a:r>
            <a:r>
              <a:rPr lang="en-DE" dirty="0" smtClean="0"/>
              <a:t>…</a:t>
            </a:r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We focus on the most general case:</a:t>
            </a:r>
          </a:p>
          <a:p>
            <a:pPr lvl="1"/>
            <a:r>
              <a:rPr lang="en-GB" dirty="0" smtClean="0"/>
              <a:t>Un-known monocular moving camera</a:t>
            </a:r>
          </a:p>
          <a:p>
            <a:pPr lvl="1"/>
            <a:r>
              <a:rPr lang="en-GB" dirty="0" smtClean="0"/>
              <a:t>No additional sensors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171" y="708035"/>
            <a:ext cx="4587902" cy="532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4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Estimating 3D data from 2D video sequences</a:t>
            </a:r>
          </a:p>
          <a:p>
            <a:pPr lvl="1"/>
            <a:endParaRPr lang="en-GB" dirty="0"/>
          </a:p>
          <a:p>
            <a:r>
              <a:rPr lang="en-GB" dirty="0" smtClean="0"/>
              <a:t>Synchronizing the encoder and decoder</a:t>
            </a:r>
          </a:p>
          <a:p>
            <a:pPr lvl="1"/>
            <a:r>
              <a:rPr lang="en-GB" dirty="0" smtClean="0"/>
              <a:t>Option1: Estimating the 3D data at the decoder side, as well.</a:t>
            </a:r>
          </a:p>
          <a:p>
            <a:pPr lvl="1"/>
            <a:r>
              <a:rPr lang="en-GB" b="1" dirty="0" smtClean="0"/>
              <a:t>Option2:</a:t>
            </a:r>
            <a:r>
              <a:rPr lang="en-GB" dirty="0" smtClean="0"/>
              <a:t> Sending the 3D data to the decoder as side information.</a:t>
            </a:r>
          </a:p>
          <a:p>
            <a:endParaRPr lang="en-GB" dirty="0" smtClean="0"/>
          </a:p>
          <a:p>
            <a:r>
              <a:rPr lang="en-GB" dirty="0" smtClean="0"/>
              <a:t>Computational complexity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GB" sz="1050" dirty="0"/>
              <a:t> </a:t>
            </a: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GB" sz="1050" dirty="0" err="1" smtClean="0"/>
              <a:t>DayLightRoad</a:t>
            </a:r>
            <a:r>
              <a:rPr lang="en-GB" sz="1050" dirty="0" smtClean="0"/>
              <a:t> (the estimated 3D mesh and camera trajectory)</a:t>
            </a:r>
            <a:endParaRPr lang="en-GB" sz="105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Challenges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810" y="1809181"/>
            <a:ext cx="4500159" cy="370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4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wth_vorlage.potx" id="{5F9BCD10-16B2-453C-87B0-6DBF492FB1F7}" vid="{CB20C72F-ED29-4522-89B9-BFC216F0F6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775</Words>
  <Application>Microsoft Office PowerPoint</Application>
  <PresentationFormat>Widescreen</PresentationFormat>
  <Paragraphs>202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Calibri</vt:lpstr>
      <vt:lpstr>Symbol</vt:lpstr>
      <vt:lpstr>Times New Roman</vt:lpstr>
      <vt:lpstr>Wingdings</vt:lpstr>
      <vt:lpstr>Präsentation_Master_RWTH_Institute_16zu9</vt:lpstr>
      <vt:lpstr>JVET-V0129:  3D Geometry for Global Motion Compensation</vt:lpstr>
      <vt:lpstr>Outline</vt:lpstr>
      <vt:lpstr>Outline</vt:lpstr>
      <vt:lpstr>Motivation</vt:lpstr>
      <vt:lpstr>Motivation</vt:lpstr>
      <vt:lpstr>Motivation</vt:lpstr>
      <vt:lpstr>Outline</vt:lpstr>
      <vt:lpstr>Challenges</vt:lpstr>
      <vt:lpstr>Outline</vt:lpstr>
      <vt:lpstr>The proposed method</vt:lpstr>
      <vt:lpstr>Motion Detection</vt:lpstr>
      <vt:lpstr>Camera Localization</vt:lpstr>
      <vt:lpstr>Camera Localization</vt:lpstr>
      <vt:lpstr>Mesh Pre-processing, Decimation and Compression </vt:lpstr>
      <vt:lpstr>Mesh Pre-processing, Decimation and Compression </vt:lpstr>
      <vt:lpstr>Mesh-based Reference Picture Synthesis</vt:lpstr>
      <vt:lpstr>Mesh-based Reference Picture Synthesis</vt:lpstr>
      <vt:lpstr>Reference Pictures Lists (RPLs) Modifications</vt:lpstr>
      <vt:lpstr>Reference Pictures Lists (RPLs) Modifications</vt:lpstr>
      <vt:lpstr>Outline</vt:lpstr>
      <vt:lpstr>Simulation results</vt:lpstr>
      <vt:lpstr>Simulation results</vt:lpstr>
      <vt:lpstr>Encoding/Decoding run-time</vt:lpstr>
      <vt:lpstr>Outline</vt:lpstr>
      <vt:lpstr>Conclusion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Geometry for Global Motion Compensation</dc:title>
  <dc:creator>Hossein</dc:creator>
  <cp:lastModifiedBy>Hossein</cp:lastModifiedBy>
  <cp:revision>58</cp:revision>
  <dcterms:created xsi:type="dcterms:W3CDTF">2021-04-20T05:14:58Z</dcterms:created>
  <dcterms:modified xsi:type="dcterms:W3CDTF">2021-04-22T17:07:33Z</dcterms:modified>
</cp:coreProperties>
</file>