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738" r:id="rId1"/>
  </p:sldMasterIdLst>
  <p:notesMasterIdLst>
    <p:notesMasterId r:id="rId28"/>
  </p:notesMasterIdLst>
  <p:handoutMasterIdLst>
    <p:handoutMasterId r:id="rId29"/>
  </p:handoutMasterIdLst>
  <p:sldIdLst>
    <p:sldId id="256" r:id="rId2"/>
    <p:sldId id="257" r:id="rId3"/>
    <p:sldId id="259" r:id="rId4"/>
    <p:sldId id="258" r:id="rId5"/>
    <p:sldId id="269" r:id="rId6"/>
    <p:sldId id="270" r:id="rId7"/>
    <p:sldId id="271" r:id="rId8"/>
    <p:sldId id="272" r:id="rId9"/>
    <p:sldId id="262" r:id="rId10"/>
    <p:sldId id="290" r:id="rId11"/>
    <p:sldId id="263" r:id="rId12"/>
    <p:sldId id="291" r:id="rId13"/>
    <p:sldId id="278" r:id="rId14"/>
    <p:sldId id="286" r:id="rId15"/>
    <p:sldId id="280" r:id="rId16"/>
    <p:sldId id="287" r:id="rId17"/>
    <p:sldId id="281" r:id="rId18"/>
    <p:sldId id="288" r:id="rId19"/>
    <p:sldId id="282" r:id="rId20"/>
    <p:sldId id="264" r:id="rId21"/>
    <p:sldId id="265" r:id="rId22"/>
    <p:sldId id="284" r:id="rId23"/>
    <p:sldId id="285" r:id="rId24"/>
    <p:sldId id="266" r:id="rId25"/>
    <p:sldId id="267" r:id="rId26"/>
    <p:sldId id="268" r:id="rId27"/>
  </p:sldIdLst>
  <p:sldSz cx="12192000" cy="6858000"/>
  <p:notesSz cx="7099300" cy="10234613"/>
  <p:defaultTextStyle>
    <a:defPPr>
      <a:defRPr lang="de-DE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93" autoAdjust="0"/>
    <p:restoredTop sz="94660"/>
  </p:normalViewPr>
  <p:slideViewPr>
    <p:cSldViewPr snapToGrid="0" showGuides="1">
      <p:cViewPr varScale="1">
        <p:scale>
          <a:sx n="113" d="100"/>
          <a:sy n="113" d="100"/>
        </p:scale>
        <p:origin x="708" y="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howGuides="1"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6575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quarter" idx="1"/>
          </p:nvPr>
        </p:nvSpPr>
        <p:spPr>
          <a:xfrm>
            <a:off x="4021138" y="0"/>
            <a:ext cx="3076575" cy="512763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B76EB8B4-EA2E-4415-A494-DC2AD88C606F}" type="datetimeFigureOut">
              <a:rPr lang="de-DE" altLang="de-DE"/>
              <a:pPr>
                <a:defRPr/>
              </a:pPr>
              <a:t>21.04.2021</a:t>
            </a:fld>
            <a:endParaRPr lang="de-DE" alt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2"/>
          </p:nvPr>
        </p:nvSpPr>
        <p:spPr>
          <a:xfrm>
            <a:off x="0" y="9721850"/>
            <a:ext cx="3076575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000"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3"/>
          </p:nvPr>
        </p:nvSpPr>
        <p:spPr>
          <a:xfrm>
            <a:off x="4021138" y="9721850"/>
            <a:ext cx="3076575" cy="512763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/>
            </a:lvl1pPr>
          </a:lstStyle>
          <a:p>
            <a:fld id="{60426418-DCF4-4BF5-BA89-616676F10DB3}" type="slidenum">
              <a:rPr lang="de-DE" altLang="de-DE"/>
              <a:pPr/>
              <a:t>‹#›</a:t>
            </a:fld>
            <a:endParaRPr lang="de-DE" altLang="de-D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6575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000"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4021138" y="0"/>
            <a:ext cx="3076575" cy="512763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05007A59-3A8A-4D4B-BC06-264B1457569D}" type="datetimeFigureOut">
              <a:rPr lang="de-DE" altLang="de-DE"/>
              <a:pPr>
                <a:defRPr/>
              </a:pPr>
              <a:t>21.04.2021</a:t>
            </a:fld>
            <a:endParaRPr lang="de-DE" alt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479425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de-DE" noProof="0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709613" y="4926013"/>
            <a:ext cx="5680075" cy="402907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de-DE" noProof="0" smtClean="0"/>
              <a:t>Textmasterformat bearbeiten</a:t>
            </a:r>
          </a:p>
          <a:p>
            <a:pPr lvl="1"/>
            <a:r>
              <a:rPr lang="de-DE" altLang="de-DE" noProof="0" smtClean="0"/>
              <a:t>Zweite Ebene</a:t>
            </a:r>
          </a:p>
          <a:p>
            <a:pPr lvl="2"/>
            <a:r>
              <a:rPr lang="de-DE" altLang="de-DE" noProof="0" smtClean="0"/>
              <a:t>Dritte Ebene</a:t>
            </a:r>
          </a:p>
          <a:p>
            <a:pPr lvl="3"/>
            <a:r>
              <a:rPr lang="de-DE" altLang="de-DE" noProof="0" smtClean="0"/>
              <a:t>Vierte Ebene</a:t>
            </a:r>
          </a:p>
          <a:p>
            <a:pPr lvl="4"/>
            <a:r>
              <a:rPr lang="de-DE" altLang="de-DE" noProof="0" smtClean="0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6575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000"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4021138" y="9721850"/>
            <a:ext cx="3076575" cy="512763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/>
            </a:lvl1pPr>
          </a:lstStyle>
          <a:p>
            <a:fld id="{A1238FF8-EB10-4855-849F-EC74DDE7D7DF}" type="slidenum">
              <a:rPr lang="de-DE" altLang="de-DE"/>
              <a:pPr/>
              <a:t>‹#›</a:t>
            </a:fld>
            <a:endParaRPr lang="de-DE" altLang="de-D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000" kern="1200">
        <a:solidFill>
          <a:schemeClr val="tx1"/>
        </a:solidFill>
        <a:latin typeface="Arial" pitchFamily="34" charset="0"/>
        <a:ea typeface="ＭＳ Ｐゴシック" charset="0"/>
        <a:cs typeface="Arial" pitchFamily="34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000" kern="1200">
        <a:solidFill>
          <a:schemeClr val="tx1"/>
        </a:solidFill>
        <a:latin typeface="Arial" pitchFamily="34" charset="0"/>
        <a:ea typeface="Arial" charset="0"/>
        <a:cs typeface="Arial" pitchFamily="34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000" kern="1200">
        <a:solidFill>
          <a:schemeClr val="tx1"/>
        </a:solidFill>
        <a:latin typeface="Arial" pitchFamily="34" charset="0"/>
        <a:ea typeface="Arial" charset="0"/>
        <a:cs typeface="Arial" pitchFamily="34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000" kern="1200">
        <a:solidFill>
          <a:schemeClr val="tx1"/>
        </a:solidFill>
        <a:latin typeface="Arial" pitchFamily="34" charset="0"/>
        <a:ea typeface="Arial" charset="0"/>
        <a:cs typeface="Arial" pitchFamily="34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000" kern="1200">
        <a:solidFill>
          <a:schemeClr val="tx1"/>
        </a:solidFill>
        <a:latin typeface="Arial" pitchFamily="34" charset="0"/>
        <a:ea typeface="Arial" charset="0"/>
        <a:cs typeface="Arial" pitchFamily="34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_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Gerader Verbinder 7"/>
          <p:cNvCxnSpPr/>
          <p:nvPr/>
        </p:nvCxnSpPr>
        <p:spPr>
          <a:xfrm>
            <a:off x="360363" y="6040438"/>
            <a:ext cx="1148397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384000" y="2487600"/>
            <a:ext cx="11484000" cy="540000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l">
              <a:defRPr sz="3200" b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2" name="Subtitle 2"/>
          <p:cNvSpPr>
            <a:spLocks noGrp="1"/>
          </p:cNvSpPr>
          <p:nvPr>
            <p:ph type="subTitle" idx="1"/>
          </p:nvPr>
        </p:nvSpPr>
        <p:spPr>
          <a:xfrm>
            <a:off x="384000" y="2980800"/>
            <a:ext cx="11484000" cy="1655762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lnSpc>
                <a:spcPct val="100000"/>
              </a:lnSpc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11756" y="6040438"/>
            <a:ext cx="2653833" cy="817562"/>
          </a:xfrm>
          <a:prstGeom prst="rect">
            <a:avLst/>
          </a:prstGeom>
        </p:spPr>
      </p:pic>
      <p:sp>
        <p:nvSpPr>
          <p:cNvPr id="8" name="Fußzeilenplatzhalter 2"/>
          <p:cNvSpPr>
            <a:spLocks noGrp="1"/>
          </p:cNvSpPr>
          <p:nvPr>
            <p:ph type="ftr" sz="quarter" idx="10"/>
          </p:nvPr>
        </p:nvSpPr>
        <p:spPr>
          <a:xfrm>
            <a:off x="287338" y="6227763"/>
            <a:ext cx="731837" cy="396875"/>
          </a:xfrm>
        </p:spPr>
        <p:txBody>
          <a:bodyPr/>
          <a:lstStyle>
            <a:lvl1pPr>
              <a:defRPr>
                <a:solidFill>
                  <a:schemeClr val="tx2">
                    <a:alpha val="0"/>
                  </a:schemeClr>
                </a:solidFill>
              </a:defRPr>
            </a:lvl1pPr>
          </a:lstStyle>
          <a:p>
            <a:pPr>
              <a:defRPr/>
            </a:pP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3686007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alt_Aufzählung_no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platzhalter 11"/>
          <p:cNvSpPr>
            <a:spLocks noGrp="1"/>
          </p:cNvSpPr>
          <p:nvPr>
            <p:ph type="body" sz="quarter" idx="13"/>
          </p:nvPr>
        </p:nvSpPr>
        <p:spPr>
          <a:xfrm>
            <a:off x="373038" y="1152000"/>
            <a:ext cx="11484000" cy="4448700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ts val="2300"/>
              </a:lnSpc>
              <a:defRPr sz="1800"/>
            </a:lvl1pPr>
            <a:lvl2pPr>
              <a:lnSpc>
                <a:spcPts val="2300"/>
              </a:lnSpc>
              <a:defRPr sz="1800"/>
            </a:lvl2pPr>
            <a:lvl3pPr>
              <a:lnSpc>
                <a:spcPts val="2300"/>
              </a:lnSpc>
              <a:defRPr sz="1800"/>
            </a:lvl3pPr>
            <a:lvl4pPr>
              <a:lnSpc>
                <a:spcPts val="2300"/>
              </a:lnSpc>
              <a:defRPr sz="1800"/>
            </a:lvl4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384000" y="201600"/>
            <a:ext cx="11484000" cy="543600"/>
          </a:xfrm>
          <a:prstGeom prst="rect">
            <a:avLst/>
          </a:prstGeom>
        </p:spPr>
        <p:txBody>
          <a:bodyPr lIns="0" tIns="0" rIns="0" bIns="0" anchor="b" anchorCtr="0"/>
          <a:lstStyle>
            <a:lvl1pPr algn="l"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2"/>
          </p:nvPr>
        </p:nvSpPr>
        <p:spPr>
          <a:xfrm>
            <a:off x="287338" y="6227763"/>
            <a:ext cx="731837" cy="39687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11836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_mittig, horizontale Li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Gerader Verbinder 7"/>
          <p:cNvCxnSpPr/>
          <p:nvPr/>
        </p:nvCxnSpPr>
        <p:spPr>
          <a:xfrm>
            <a:off x="392113" y="3036888"/>
            <a:ext cx="1148397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1"/>
          <p:cNvSpPr>
            <a:spLocks noGrp="1"/>
          </p:cNvSpPr>
          <p:nvPr>
            <p:ph type="ctrTitle"/>
          </p:nvPr>
        </p:nvSpPr>
        <p:spPr>
          <a:xfrm>
            <a:off x="384000" y="2487600"/>
            <a:ext cx="11484000" cy="540000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l">
              <a:defRPr sz="3200" b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9" name="Subtitle 2"/>
          <p:cNvSpPr>
            <a:spLocks noGrp="1"/>
          </p:cNvSpPr>
          <p:nvPr>
            <p:ph type="subTitle" idx="1"/>
          </p:nvPr>
        </p:nvSpPr>
        <p:spPr>
          <a:xfrm>
            <a:off x="384000" y="3196800"/>
            <a:ext cx="11484000" cy="1655762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lnSpc>
                <a:spcPct val="100000"/>
              </a:lnSpc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11756" y="6040438"/>
            <a:ext cx="2653833" cy="817562"/>
          </a:xfrm>
          <a:prstGeom prst="rect">
            <a:avLst/>
          </a:prstGeom>
        </p:spPr>
      </p:pic>
      <p:sp>
        <p:nvSpPr>
          <p:cNvPr id="7" name="Fußzeilenplatzhalter 2"/>
          <p:cNvSpPr>
            <a:spLocks noGrp="1"/>
          </p:cNvSpPr>
          <p:nvPr>
            <p:ph type="ftr" sz="quarter" idx="10"/>
          </p:nvPr>
        </p:nvSpPr>
        <p:spPr>
          <a:xfrm>
            <a:off x="287338" y="6227763"/>
            <a:ext cx="731837" cy="396875"/>
          </a:xfrm>
        </p:spPr>
        <p:txBody>
          <a:bodyPr/>
          <a:lstStyle>
            <a:lvl1pPr>
              <a:defRPr>
                <a:solidFill>
                  <a:schemeClr val="tx2">
                    <a:alpha val="0"/>
                  </a:schemeClr>
                </a:solidFill>
              </a:defRPr>
            </a:lvl1pPr>
          </a:lstStyle>
          <a:p>
            <a:pPr>
              <a:defRPr/>
            </a:pP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09165603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alt_Aufzähl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platzhalter 11"/>
          <p:cNvSpPr>
            <a:spLocks noGrp="1"/>
          </p:cNvSpPr>
          <p:nvPr>
            <p:ph type="body" sz="quarter" idx="13"/>
          </p:nvPr>
        </p:nvSpPr>
        <p:spPr>
          <a:xfrm>
            <a:off x="373038" y="1684800"/>
            <a:ext cx="11484000" cy="3193200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ts val="2300"/>
              </a:lnSpc>
              <a:defRPr sz="1800"/>
            </a:lvl1pPr>
            <a:lvl2pPr>
              <a:lnSpc>
                <a:spcPts val="2300"/>
              </a:lnSpc>
              <a:defRPr sz="1800"/>
            </a:lvl2pPr>
            <a:lvl3pPr>
              <a:lnSpc>
                <a:spcPts val="2300"/>
              </a:lnSpc>
              <a:defRPr sz="1800"/>
            </a:lvl3pPr>
            <a:lvl4pPr>
              <a:lnSpc>
                <a:spcPts val="2300"/>
              </a:lnSpc>
              <a:defRPr sz="1800"/>
            </a:lvl4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384000" y="201600"/>
            <a:ext cx="11484000" cy="543600"/>
          </a:xfrm>
          <a:prstGeom prst="rect">
            <a:avLst/>
          </a:prstGeom>
        </p:spPr>
        <p:txBody>
          <a:bodyPr lIns="0" tIns="0" rIns="0" bIns="0" anchor="b" anchorCtr="0"/>
          <a:lstStyle>
            <a:lvl1pPr algn="l"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384000" y="1152000"/>
            <a:ext cx="11484000" cy="252000"/>
          </a:xfrm>
          <a:prstGeom prst="rect">
            <a:avLst/>
          </a:prstGeom>
          <a:noFill/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2000" b="1" i="0"/>
            </a:lvl1pPr>
            <a:lvl2pPr marL="216000" indent="180000">
              <a:buClr>
                <a:schemeClr val="tx2"/>
              </a:buClr>
              <a:defRPr sz="1800"/>
            </a:lvl2pPr>
            <a:lvl3pPr marL="432000" indent="180000">
              <a:buClr>
                <a:schemeClr val="tx2"/>
              </a:buClr>
              <a:buFont typeface="Symbol" panose="05050102010706020507" pitchFamily="18" charset="2"/>
              <a:buChar char="-"/>
              <a:defRPr sz="1600"/>
            </a:lvl3pPr>
            <a:lvl4pPr marL="648000" indent="180000">
              <a:buClr>
                <a:schemeClr val="tx2"/>
              </a:buClr>
              <a:buFont typeface="Wingdings" panose="05000000000000000000" pitchFamily="2" charset="2"/>
              <a:buChar char="§"/>
              <a:defRPr sz="1600"/>
            </a:lvl4pPr>
            <a:lvl5pPr marL="864000" indent="180000">
              <a:buClr>
                <a:schemeClr val="tx2"/>
              </a:buClr>
              <a:buFont typeface="Arial" panose="020B0604020202020204" pitchFamily="34" charset="0"/>
              <a:buChar char="-"/>
              <a:defRPr sz="1600"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87338" y="6227763"/>
            <a:ext cx="731837" cy="39687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5707496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alt_Text_no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4000" y="201600"/>
            <a:ext cx="11484000" cy="543600"/>
          </a:xfrm>
          <a:prstGeom prst="rect">
            <a:avLst/>
          </a:prstGeom>
        </p:spPr>
        <p:txBody>
          <a:bodyPr lIns="0" tIns="0" rIns="0" bIns="0" anchor="b" anchorCtr="0"/>
          <a:lstStyle>
            <a:lvl1pPr algn="l"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Textplatzhalter 6"/>
          <p:cNvSpPr>
            <a:spLocks noGrp="1"/>
          </p:cNvSpPr>
          <p:nvPr>
            <p:ph type="body" sz="quarter" idx="12"/>
          </p:nvPr>
        </p:nvSpPr>
        <p:spPr>
          <a:xfrm>
            <a:off x="383117" y="1152001"/>
            <a:ext cx="11484000" cy="428406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ts val="2300"/>
              </a:lnSpc>
              <a:buFontTx/>
              <a:buNone/>
              <a:defRPr/>
            </a:lvl1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87338" y="6227763"/>
            <a:ext cx="731837" cy="39687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9292630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nhalt_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4000" y="201600"/>
            <a:ext cx="11484000" cy="543600"/>
          </a:xfrm>
          <a:prstGeom prst="rect">
            <a:avLst/>
          </a:prstGeom>
        </p:spPr>
        <p:txBody>
          <a:bodyPr lIns="0" tIns="0" rIns="0" bIns="0" anchor="b" anchorCtr="0"/>
          <a:lstStyle>
            <a:lvl1pPr algn="l"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4000" y="1152000"/>
            <a:ext cx="11484000" cy="252000"/>
          </a:xfrm>
          <a:prstGeom prst="rect">
            <a:avLst/>
          </a:prstGeom>
          <a:noFill/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2000" b="1" i="0"/>
            </a:lvl1pPr>
            <a:lvl2pPr marL="216000" indent="180000">
              <a:buClr>
                <a:schemeClr val="tx2"/>
              </a:buClr>
              <a:defRPr sz="1800"/>
            </a:lvl2pPr>
            <a:lvl3pPr marL="432000" indent="180000">
              <a:buClr>
                <a:schemeClr val="tx2"/>
              </a:buClr>
              <a:buFont typeface="Symbol" panose="05050102010706020507" pitchFamily="18" charset="2"/>
              <a:buChar char="-"/>
              <a:defRPr sz="1600"/>
            </a:lvl3pPr>
            <a:lvl4pPr marL="648000" indent="180000">
              <a:buClr>
                <a:schemeClr val="tx2"/>
              </a:buClr>
              <a:buFont typeface="Wingdings" panose="05000000000000000000" pitchFamily="2" charset="2"/>
              <a:buChar char="§"/>
              <a:defRPr sz="1600"/>
            </a:lvl4pPr>
            <a:lvl5pPr marL="864000" indent="180000">
              <a:buClr>
                <a:schemeClr val="tx2"/>
              </a:buClr>
              <a:buFont typeface="Arial" panose="020B0604020202020204" pitchFamily="34" charset="0"/>
              <a:buChar char="-"/>
              <a:defRPr sz="1600"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7" name="Textplatzhalter 6"/>
          <p:cNvSpPr>
            <a:spLocks noGrp="1"/>
          </p:cNvSpPr>
          <p:nvPr>
            <p:ph type="body" sz="quarter" idx="12"/>
          </p:nvPr>
        </p:nvSpPr>
        <p:spPr>
          <a:xfrm>
            <a:off x="383117" y="1684801"/>
            <a:ext cx="11484000" cy="3751263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ts val="2300"/>
              </a:lnSpc>
              <a:buFontTx/>
              <a:buNone/>
              <a:defRPr/>
            </a:lvl1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87338" y="6227763"/>
            <a:ext cx="731837" cy="39687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58038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alt_Diagramm_no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Diagrammplatzhalter 8"/>
          <p:cNvSpPr>
            <a:spLocks noGrp="1"/>
          </p:cNvSpPr>
          <p:nvPr>
            <p:ph type="chart" sz="quarter" idx="13"/>
          </p:nvPr>
        </p:nvSpPr>
        <p:spPr>
          <a:xfrm>
            <a:off x="383117" y="1152000"/>
            <a:ext cx="11484000" cy="4165000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ts val="2300"/>
              </a:lnSpc>
              <a:defRPr/>
            </a:lvl1pPr>
          </a:lstStyle>
          <a:p>
            <a:pPr lvl="0"/>
            <a:r>
              <a:rPr lang="en-US" noProof="0" smtClean="0"/>
              <a:t>Click icon to add chart</a:t>
            </a:r>
            <a:endParaRPr lang="de-DE" noProof="0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384000" y="201600"/>
            <a:ext cx="11484000" cy="543600"/>
          </a:xfrm>
          <a:prstGeom prst="rect">
            <a:avLst/>
          </a:prstGeom>
        </p:spPr>
        <p:txBody>
          <a:bodyPr lIns="0" tIns="0" rIns="0" bIns="0" anchor="b" anchorCtr="0"/>
          <a:lstStyle>
            <a:lvl1pPr algn="l"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87338" y="6227763"/>
            <a:ext cx="731837" cy="39687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934726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nhalt_Diagram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platzhalter 24"/>
          <p:cNvSpPr>
            <a:spLocks noGrp="1"/>
          </p:cNvSpPr>
          <p:nvPr>
            <p:ph type="body" sz="quarter" idx="11"/>
          </p:nvPr>
        </p:nvSpPr>
        <p:spPr>
          <a:xfrm>
            <a:off x="384000" y="1152000"/>
            <a:ext cx="11484000" cy="252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FontTx/>
              <a:buNone/>
              <a:defRPr sz="2000" b="1"/>
            </a:lvl1pPr>
            <a:lvl2pPr marL="457200" indent="0">
              <a:buFontTx/>
              <a:buNone/>
              <a:defRPr sz="1800"/>
            </a:lvl2pPr>
            <a:lvl3pPr marL="914400" indent="0">
              <a:buFontTx/>
              <a:buNone/>
              <a:defRPr sz="1800"/>
            </a:lvl3pPr>
            <a:lvl4pPr marL="1371600" indent="0">
              <a:buFontTx/>
              <a:buNone/>
              <a:defRPr sz="1800"/>
            </a:lvl4pPr>
            <a:lvl5pPr marL="1828800" indent="0">
              <a:buFontTx/>
              <a:buNone/>
              <a:defRPr sz="1800"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9" name="Diagrammplatzhalter 8"/>
          <p:cNvSpPr>
            <a:spLocks noGrp="1"/>
          </p:cNvSpPr>
          <p:nvPr>
            <p:ph type="chart" sz="quarter" idx="13"/>
          </p:nvPr>
        </p:nvSpPr>
        <p:spPr>
          <a:xfrm>
            <a:off x="383117" y="1684800"/>
            <a:ext cx="11484000" cy="3632200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ts val="2300"/>
              </a:lnSpc>
              <a:defRPr/>
            </a:lvl1pPr>
          </a:lstStyle>
          <a:p>
            <a:pPr lvl="0"/>
            <a:r>
              <a:rPr lang="en-US" noProof="0" smtClean="0"/>
              <a:t>Click icon to add chart</a:t>
            </a:r>
            <a:endParaRPr lang="de-DE" noProof="0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384000" y="201600"/>
            <a:ext cx="11484000" cy="543600"/>
          </a:xfrm>
          <a:prstGeom prst="rect">
            <a:avLst/>
          </a:prstGeom>
        </p:spPr>
        <p:txBody>
          <a:bodyPr lIns="0" tIns="0" rIns="0" bIns="0" anchor="b" anchorCtr="0"/>
          <a:lstStyle>
            <a:lvl1pPr algn="l"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4"/>
          </p:nvPr>
        </p:nvSpPr>
        <p:spPr>
          <a:xfrm>
            <a:off x="287338" y="6227763"/>
            <a:ext cx="731837" cy="39687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7704306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bschluss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 txBox="1">
            <a:spLocks/>
          </p:cNvSpPr>
          <p:nvPr/>
        </p:nvSpPr>
        <p:spPr>
          <a:xfrm>
            <a:off x="382588" y="2487613"/>
            <a:ext cx="11483975" cy="1079500"/>
          </a:xfrm>
          <a:prstGeom prst="rect">
            <a:avLst/>
          </a:prstGeom>
        </p:spPr>
        <p:txBody>
          <a:bodyPr lIns="0" tIns="0" rIns="0" bIns="0"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>
              <a:lnSpc>
                <a:spcPct val="90000"/>
              </a:lnSpc>
              <a:defRPr/>
            </a:pPr>
            <a:r>
              <a:rPr lang="de-DE" altLang="de-DE" sz="3200" b="1" smtClean="0">
                <a:solidFill>
                  <a:schemeClr val="tx2"/>
                </a:solidFill>
              </a:rPr>
              <a:t>Vielen Dank</a:t>
            </a:r>
            <a:br>
              <a:rPr lang="de-DE" altLang="de-DE" sz="3200" b="1" smtClean="0">
                <a:solidFill>
                  <a:schemeClr val="tx2"/>
                </a:solidFill>
              </a:rPr>
            </a:br>
            <a:r>
              <a:rPr lang="de-DE" altLang="de-DE" sz="3200" b="1" smtClean="0">
                <a:solidFill>
                  <a:schemeClr val="tx2"/>
                </a:solidFill>
              </a:rPr>
              <a:t>für Ihre Aufmerksamkeit</a:t>
            </a:r>
            <a:endParaRPr lang="en-US" altLang="de-DE" sz="3200" b="1" smtClean="0">
              <a:solidFill>
                <a:schemeClr val="tx2"/>
              </a:solidFill>
            </a:endParaRPr>
          </a:p>
        </p:txBody>
      </p:sp>
      <p:cxnSp>
        <p:nvCxnSpPr>
          <p:cNvPr id="5" name="Gerader Verbinder 11"/>
          <p:cNvCxnSpPr/>
          <p:nvPr/>
        </p:nvCxnSpPr>
        <p:spPr>
          <a:xfrm>
            <a:off x="360363" y="6040438"/>
            <a:ext cx="1148397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platzhalter 24"/>
          <p:cNvSpPr>
            <a:spLocks noGrp="1"/>
          </p:cNvSpPr>
          <p:nvPr>
            <p:ph type="body" sz="quarter" idx="11"/>
          </p:nvPr>
        </p:nvSpPr>
        <p:spPr>
          <a:xfrm>
            <a:off x="384000" y="3988800"/>
            <a:ext cx="11484000" cy="1656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600" b="0"/>
            </a:lvl1pPr>
            <a:lvl2pPr marL="457200" indent="0">
              <a:buFontTx/>
              <a:buNone/>
              <a:defRPr sz="1800"/>
            </a:lvl2pPr>
            <a:lvl3pPr marL="914400" indent="0">
              <a:buFontTx/>
              <a:buNone/>
              <a:defRPr sz="1800"/>
            </a:lvl3pPr>
            <a:lvl4pPr marL="1371600" indent="0">
              <a:buFontTx/>
              <a:buNone/>
              <a:defRPr sz="1800"/>
            </a:lvl4pPr>
            <a:lvl5pPr marL="1828800" indent="0">
              <a:buFontTx/>
              <a:buNone/>
              <a:defRPr sz="1800"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11756" y="6040438"/>
            <a:ext cx="2653833" cy="817562"/>
          </a:xfrm>
          <a:prstGeom prst="rect">
            <a:avLst/>
          </a:prstGeom>
        </p:spPr>
      </p:pic>
      <p:sp>
        <p:nvSpPr>
          <p:cNvPr id="7" name="Fußzeilenplatzhalter 2"/>
          <p:cNvSpPr>
            <a:spLocks noGrp="1"/>
          </p:cNvSpPr>
          <p:nvPr>
            <p:ph type="ftr" sz="quarter" idx="10"/>
          </p:nvPr>
        </p:nvSpPr>
        <p:spPr>
          <a:xfrm>
            <a:off x="287338" y="6227763"/>
            <a:ext cx="731837" cy="396875"/>
          </a:xfrm>
        </p:spPr>
        <p:txBody>
          <a:bodyPr/>
          <a:lstStyle>
            <a:lvl1pPr>
              <a:defRPr>
                <a:solidFill>
                  <a:schemeClr val="tx2">
                    <a:alpha val="0"/>
                  </a:schemeClr>
                </a:solidFill>
              </a:defRPr>
            </a:lvl1pPr>
          </a:lstStyle>
          <a:p>
            <a:pPr>
              <a:defRPr/>
            </a:pP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54395048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 Placeholder 5"/>
          <p:cNvSpPr txBox="1">
            <a:spLocks/>
          </p:cNvSpPr>
          <p:nvPr/>
        </p:nvSpPr>
        <p:spPr>
          <a:xfrm>
            <a:off x="857250" y="6227763"/>
            <a:ext cx="7340600" cy="630237"/>
          </a:xfrm>
          <a:prstGeom prst="rect">
            <a:avLst/>
          </a:prstGeom>
        </p:spPr>
        <p:txBody>
          <a:bodyPr lIns="0" tIns="0" rIns="0" bIns="0"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>
              <a:defRPr/>
            </a:pPr>
            <a:r>
              <a:rPr lang="de-DE" altLang="de-DE" sz="900" dirty="0" smtClean="0">
                <a:solidFill>
                  <a:schemeClr val="tx2"/>
                </a:solidFill>
              </a:rPr>
              <a:t>3D Geometry for Global Motion Compensation|  Hossein Golestani, Christian Rohlfing, and Mathias Wien  |  RWTH Aachen  |  20.04.2021  |  22nd JVET Meeting  |  Online</a:t>
            </a:r>
          </a:p>
          <a:p>
            <a:pPr eaLnBrk="1" hangingPunct="1">
              <a:defRPr/>
            </a:pPr>
            <a:endParaRPr lang="de-DE" altLang="de-DE" sz="900" dirty="0" smtClean="0">
              <a:solidFill>
                <a:schemeClr val="tx2"/>
              </a:solidFill>
            </a:endParaRPr>
          </a:p>
        </p:txBody>
      </p:sp>
      <p:cxnSp>
        <p:nvCxnSpPr>
          <p:cNvPr id="11" name="Gerader Verbinder 10"/>
          <p:cNvCxnSpPr/>
          <p:nvPr/>
        </p:nvCxnSpPr>
        <p:spPr>
          <a:xfrm>
            <a:off x="360363" y="814388"/>
            <a:ext cx="1148397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Gerader Verbinder 11"/>
          <p:cNvCxnSpPr/>
          <p:nvPr/>
        </p:nvCxnSpPr>
        <p:spPr>
          <a:xfrm>
            <a:off x="360363" y="6040438"/>
            <a:ext cx="1148397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30" name="Textfeld 6"/>
          <p:cNvSpPr txBox="1">
            <a:spLocks noChangeArrowheads="1"/>
          </p:cNvSpPr>
          <p:nvPr/>
        </p:nvSpPr>
        <p:spPr bwMode="auto">
          <a:xfrm>
            <a:off x="-1784350" y="5073650"/>
            <a:ext cx="1668462" cy="1784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>
              <a:defRPr/>
            </a:pPr>
            <a:r>
              <a:rPr lang="de-DE" altLang="de-DE" sz="1000" b="1" smtClean="0"/>
              <a:t>Fußzeile anpassen:</a:t>
            </a:r>
            <a:endParaRPr lang="de-DE" altLang="de-DE" sz="1000" smtClean="0"/>
          </a:p>
          <a:p>
            <a:pPr eaLnBrk="1" hangingPunct="1">
              <a:defRPr/>
            </a:pPr>
            <a:r>
              <a:rPr lang="de-DE" altLang="de-DE" sz="1000" smtClean="0"/>
              <a:t>Zum Anpassen der Fußzeile unter Karteireiter Ansicht &gt; auf Folienmaster klicken. Links in der Übersicht auf die oberste Folie scrollen und dort in die Fußzeile klicken. So wird der Text automatisch auf allen Seiten angepasst.</a:t>
            </a:r>
            <a:endParaRPr lang="de-DE" altLang="de-DE" sz="1000" b="1" smtClean="0"/>
          </a:p>
        </p:txBody>
      </p:sp>
      <p:pic>
        <p:nvPicPr>
          <p:cNvPr id="3" name="Picture 2"/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11756" y="6040438"/>
            <a:ext cx="2653833" cy="817562"/>
          </a:xfrm>
          <a:prstGeom prst="rect">
            <a:avLst/>
          </a:prstGeom>
        </p:spPr>
      </p:pic>
      <p:sp>
        <p:nvSpPr>
          <p:cNvPr id="8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7338" y="6227763"/>
            <a:ext cx="731837" cy="396875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900" dirty="0">
                <a:solidFill>
                  <a:schemeClr val="tx2"/>
                </a:solidFill>
                <a:latin typeface="+mn-lt"/>
              </a:defRPr>
            </a:lvl1pPr>
          </a:lstStyle>
          <a:p>
            <a:pPr>
              <a:defRPr/>
            </a:pPr>
            <a:endParaRPr lang="de-DE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63" r:id="rId1"/>
    <p:sldLayoutId id="2147483868" r:id="rId2"/>
    <p:sldLayoutId id="2147483864" r:id="rId3"/>
    <p:sldLayoutId id="2147483857" r:id="rId4"/>
    <p:sldLayoutId id="2147483858" r:id="rId5"/>
    <p:sldLayoutId id="2147483869" r:id="rId6"/>
    <p:sldLayoutId id="2147483859" r:id="rId7"/>
    <p:sldLayoutId id="2147483870" r:id="rId8"/>
    <p:sldLayoutId id="2147483867" r:id="rId9"/>
  </p:sldLayoutIdLst>
  <p:timing>
    <p:tnLst>
      <p:par>
        <p:cTn id="1" dur="indefinite" restart="never" nodeType="tmRoot"/>
      </p:par>
    </p:tnLst>
  </p:timing>
  <p:hf hdr="0" ftr="0" dt="0"/>
  <p:txStyles>
    <p:titleStyle>
      <a:lvl1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Arial" panose="020B0604020202020204" pitchFamily="34" charset="0"/>
          <a:ea typeface="ＭＳ Ｐゴシック" charset="0"/>
          <a:cs typeface="Arial" panose="020B0604020202020204" pitchFamily="34" charset="0"/>
        </a:defRPr>
      </a:lvl1pPr>
      <a:lvl2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ＭＳ Ｐゴシック" charset="0"/>
          <a:cs typeface="Arial" panose="020B0604020202020204" pitchFamily="34" charset="0"/>
        </a:defRPr>
      </a:lvl2pPr>
      <a:lvl3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ＭＳ Ｐゴシック" charset="0"/>
          <a:cs typeface="Arial" panose="020B0604020202020204" pitchFamily="34" charset="0"/>
        </a:defRPr>
      </a:lvl3pPr>
      <a:lvl4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ＭＳ Ｐゴシック" charset="0"/>
          <a:cs typeface="Arial" panose="020B0604020202020204" pitchFamily="34" charset="0"/>
        </a:defRPr>
      </a:lvl4pPr>
      <a:lvl5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ＭＳ Ｐゴシック" charset="0"/>
          <a:cs typeface="Arial" panose="020B0604020202020204" pitchFamily="34" charset="0"/>
        </a:defRPr>
      </a:lvl5pPr>
      <a:lvl6pPr marL="4572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cs typeface="Arial" panose="020B0604020202020204" pitchFamily="34" charset="0"/>
        </a:defRPr>
      </a:lvl6pPr>
      <a:lvl7pPr marL="9144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cs typeface="Arial" panose="020B0604020202020204" pitchFamily="34" charset="0"/>
        </a:defRPr>
      </a:lvl7pPr>
      <a:lvl8pPr marL="13716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cs typeface="Arial" panose="020B0604020202020204" pitchFamily="34" charset="0"/>
        </a:defRPr>
      </a:lvl8pPr>
      <a:lvl9pPr marL="18288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cs typeface="Arial" panose="020B0604020202020204" pitchFamily="34" charset="0"/>
        </a:defRPr>
      </a:lvl9pPr>
    </p:titleStyle>
    <p:bodyStyle>
      <a:lvl1pPr marL="215900" indent="-215900" algn="l" defTabSz="215900" rtl="0" eaLnBrk="1" fontAlgn="base" hangingPunct="1">
        <a:spcBef>
          <a:spcPct val="0"/>
        </a:spcBef>
        <a:spcAft>
          <a:spcPct val="0"/>
        </a:spcAft>
        <a:buClr>
          <a:schemeClr val="tx2"/>
        </a:buClr>
        <a:buFont typeface="Arial" panose="020B0604020202020204" pitchFamily="34" charset="0"/>
        <a:buChar char="•"/>
        <a:tabLst>
          <a:tab pos="215900" algn="l"/>
        </a:tabLst>
        <a:defRPr kern="1200">
          <a:solidFill>
            <a:schemeClr val="tx1"/>
          </a:solidFill>
          <a:latin typeface="Arial" panose="020B0604020202020204" pitchFamily="34" charset="0"/>
          <a:ea typeface="ＭＳ Ｐゴシック" charset="0"/>
          <a:cs typeface="Arial" panose="020B0604020202020204" pitchFamily="34" charset="0"/>
        </a:defRPr>
      </a:lvl1pPr>
      <a:lvl2pPr marL="431800" indent="-215900" algn="l" rtl="0" eaLnBrk="1" fontAlgn="base" hangingPunct="1">
        <a:spcBef>
          <a:spcPct val="0"/>
        </a:spcBef>
        <a:spcAft>
          <a:spcPct val="0"/>
        </a:spcAft>
        <a:buClr>
          <a:schemeClr val="tx2"/>
        </a:buClr>
        <a:buFont typeface="Symbol" panose="05050102010706020507" pitchFamily="18" charset="2"/>
        <a:buChar char="-"/>
        <a:tabLst>
          <a:tab pos="431800" algn="l"/>
        </a:tabLst>
        <a:defRPr sz="1600" kern="1200">
          <a:solidFill>
            <a:schemeClr val="tx1"/>
          </a:solidFill>
          <a:latin typeface="Arial" panose="020B0604020202020204" pitchFamily="34" charset="0"/>
          <a:ea typeface="Arial" charset="0"/>
          <a:cs typeface="Arial" panose="020B0604020202020204" pitchFamily="34" charset="0"/>
        </a:defRPr>
      </a:lvl2pPr>
      <a:lvl3pPr marL="647700" indent="-215900" algn="l" defTabSz="215900" rtl="0" eaLnBrk="1" fontAlgn="base" hangingPunct="1">
        <a:spcBef>
          <a:spcPct val="0"/>
        </a:spcBef>
        <a:spcAft>
          <a:spcPct val="0"/>
        </a:spcAft>
        <a:buClr>
          <a:schemeClr val="tx2"/>
        </a:buClr>
        <a:buSzPct val="80000"/>
        <a:buFont typeface="Wingdings" panose="05000000000000000000" pitchFamily="2" charset="2"/>
        <a:buChar char="§"/>
        <a:tabLst>
          <a:tab pos="647700" algn="l"/>
        </a:tabLst>
        <a:defRPr sz="1600" kern="1200">
          <a:solidFill>
            <a:schemeClr val="tx1"/>
          </a:solidFill>
          <a:latin typeface="Arial" panose="020B0604020202020204" pitchFamily="34" charset="0"/>
          <a:ea typeface="Arial" charset="0"/>
          <a:cs typeface="Arial" panose="020B0604020202020204" pitchFamily="34" charset="0"/>
        </a:defRPr>
      </a:lvl3pPr>
      <a:lvl4pPr marL="863600" indent="-215900" algn="l" defTabSz="215900" rtl="0" eaLnBrk="1" fontAlgn="base" hangingPunct="1">
        <a:spcBef>
          <a:spcPct val="0"/>
        </a:spcBef>
        <a:spcAft>
          <a:spcPct val="0"/>
        </a:spcAft>
        <a:buClr>
          <a:schemeClr val="tx2"/>
        </a:buClr>
        <a:buSzPct val="100000"/>
        <a:buFont typeface="Arial" panose="020B0604020202020204" pitchFamily="34" charset="0"/>
        <a:buChar char="-"/>
        <a:tabLst>
          <a:tab pos="863600" algn="l"/>
        </a:tabLst>
        <a:defRPr sz="1600" kern="1200">
          <a:solidFill>
            <a:schemeClr val="tx1"/>
          </a:solidFill>
          <a:latin typeface="Arial" panose="020B0604020202020204" pitchFamily="34" charset="0"/>
          <a:ea typeface="Arial" charset="0"/>
          <a:cs typeface="Arial" panose="020B0604020202020204" pitchFamily="34" charset="0"/>
        </a:defRPr>
      </a:lvl4pPr>
      <a:lvl5pPr marL="863600" indent="-2159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buClr>
          <a:schemeClr val="tx2"/>
        </a:buClr>
        <a:buFont typeface="Arial" panose="020B0604020202020204" pitchFamily="34" charset="0"/>
        <a:buChar char="-"/>
        <a:tabLst>
          <a:tab pos="895350" algn="l"/>
        </a:tabLst>
        <a:defRPr sz="1600" kern="1200">
          <a:solidFill>
            <a:schemeClr val="tx1"/>
          </a:solidFill>
          <a:latin typeface="Arial" panose="020B0604020202020204" pitchFamily="34" charset="0"/>
          <a:ea typeface="Arial" charset="0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s://github.com/google/draco" TargetMode="External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hyperlink" Target="mailto:rohlfing@ient.rwth-Aachen.de" TargetMode="External"/><Relationship Id="rId2" Type="http://schemas.openxmlformats.org/officeDocument/2006/relationships/hyperlink" Target="mailto:golestani@ient.rwth-aachen.de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mailto:wien@lfb.rwth-Aachen.de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dirty="0" smtClean="0"/>
              <a:t>JVET-V0129:</a:t>
            </a:r>
            <a:br>
              <a:rPr lang="de-DE" dirty="0" smtClean="0"/>
            </a:br>
            <a:r>
              <a:rPr lang="de-DE" dirty="0" smtClean="0"/>
              <a:t> </a:t>
            </a:r>
            <a:r>
              <a:rPr lang="de-DE" dirty="0" smtClean="0"/>
              <a:t>3D Geometry for Global Motion Compensation</a:t>
            </a:r>
            <a:endParaRPr lang="de-DE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84000" y="2980800"/>
            <a:ext cx="11484000" cy="1970468"/>
          </a:xfrm>
        </p:spPr>
        <p:txBody>
          <a:bodyPr/>
          <a:lstStyle/>
          <a:p>
            <a:endParaRPr lang="de-DE" dirty="0" smtClean="0"/>
          </a:p>
          <a:p>
            <a:endParaRPr lang="de-DE" dirty="0"/>
          </a:p>
          <a:p>
            <a:endParaRPr lang="de-DE" dirty="0" smtClean="0"/>
          </a:p>
          <a:p>
            <a:r>
              <a:rPr lang="de-DE" dirty="0" smtClean="0"/>
              <a:t>Hossein </a:t>
            </a:r>
            <a:r>
              <a:rPr lang="de-DE" dirty="0" smtClean="0"/>
              <a:t>Golestani</a:t>
            </a:r>
          </a:p>
          <a:p>
            <a:r>
              <a:rPr lang="de-DE" dirty="0" smtClean="0"/>
              <a:t>Christian Rohlfing</a:t>
            </a:r>
          </a:p>
          <a:p>
            <a:r>
              <a:rPr lang="de-DE" dirty="0" smtClean="0"/>
              <a:t>Mathias Wien</a:t>
            </a:r>
          </a:p>
          <a:p>
            <a:endParaRPr lang="de-DE" dirty="0" smtClean="0"/>
          </a:p>
          <a:p>
            <a:r>
              <a:rPr lang="de-DE" dirty="0" smtClean="0"/>
              <a:t>(RWTH Aachen)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6116570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GB" dirty="0" smtClean="0"/>
              <a:t>The proposed VVC-based video coding structure: encoder (left) and decoder (right)</a:t>
            </a: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The proposed method</a:t>
            </a:r>
            <a:endParaRPr lang="en-GB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6000" y="1508068"/>
            <a:ext cx="10080000" cy="44994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83327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Motion Detection</a:t>
            </a:r>
            <a:endParaRPr lang="en-GB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6000" y="1518667"/>
            <a:ext cx="10080000" cy="44888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30611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Camera Localization</a:t>
            </a:r>
            <a:endParaRPr lang="en-GB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6000" y="1482218"/>
            <a:ext cx="10080000" cy="44829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01495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GB" dirty="0" smtClean="0"/>
              <a:t>Some results on camera calibration  </a:t>
            </a: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Camera Localization</a:t>
            </a:r>
            <a:endParaRPr lang="en-GB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3076" y="1642533"/>
            <a:ext cx="8709895" cy="43649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32868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Mesh Pre-processing, Decimation and Compression </a:t>
            </a:r>
            <a:endParaRPr lang="en-GB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6000" y="1518667"/>
            <a:ext cx="10080000" cy="44888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92387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GB" dirty="0" smtClean="0"/>
              <a:t>Mesh Pre-processing</a:t>
            </a:r>
          </a:p>
          <a:p>
            <a:pPr lvl="1"/>
            <a:r>
              <a:rPr lang="en-GB" dirty="0" smtClean="0"/>
              <a:t>Cleaning the estimated mesh</a:t>
            </a:r>
          </a:p>
          <a:p>
            <a:pPr lvl="1"/>
            <a:endParaRPr lang="en-GB" dirty="0" smtClean="0"/>
          </a:p>
          <a:p>
            <a:r>
              <a:rPr lang="en-GB" dirty="0" smtClean="0"/>
              <a:t>Mesh Decimation [1]</a:t>
            </a:r>
          </a:p>
          <a:p>
            <a:pPr lvl="1"/>
            <a:r>
              <a:rPr lang="en-GB" dirty="0" smtClean="0"/>
              <a:t>Reducing the number of vertices</a:t>
            </a:r>
          </a:p>
          <a:p>
            <a:pPr marL="215900" lvl="1" indent="0">
              <a:buNone/>
            </a:pPr>
            <a:r>
              <a:rPr lang="en-GB" dirty="0"/>
              <a:t>	</a:t>
            </a:r>
            <a:r>
              <a:rPr lang="en-GB" dirty="0" smtClean="0"/>
              <a:t>with minimal shape changes    </a:t>
            </a:r>
          </a:p>
          <a:p>
            <a:endParaRPr lang="en-GB" dirty="0"/>
          </a:p>
          <a:p>
            <a:r>
              <a:rPr lang="en-GB" dirty="0" smtClean="0"/>
              <a:t>Mesh Compression [2]</a:t>
            </a:r>
          </a:p>
          <a:p>
            <a:pPr lvl="1"/>
            <a:r>
              <a:rPr lang="en-GB" dirty="0" smtClean="0"/>
              <a:t>Geometry compression</a:t>
            </a:r>
          </a:p>
          <a:p>
            <a:pPr lvl="1"/>
            <a:r>
              <a:rPr lang="en-GB" dirty="0" smtClean="0"/>
              <a:t>Connectivity compression</a:t>
            </a:r>
            <a:endParaRPr lang="en-GB" dirty="0"/>
          </a:p>
          <a:p>
            <a:pPr marL="0" indent="0">
              <a:buNone/>
            </a:pPr>
            <a:endParaRPr lang="en-GB" dirty="0"/>
          </a:p>
          <a:p>
            <a:r>
              <a:rPr lang="en-GB" dirty="0" smtClean="0"/>
              <a:t>An important trade-off between</a:t>
            </a:r>
          </a:p>
          <a:p>
            <a:pPr lvl="1"/>
            <a:r>
              <a:rPr lang="en-GB" dirty="0" smtClean="0"/>
              <a:t>Mesh fidelity</a:t>
            </a:r>
          </a:p>
          <a:p>
            <a:pPr lvl="1"/>
            <a:r>
              <a:rPr lang="en-GB" dirty="0" smtClean="0"/>
              <a:t>The overhead of sending mesh</a:t>
            </a:r>
          </a:p>
          <a:p>
            <a:endParaRPr lang="en-GB" dirty="0"/>
          </a:p>
          <a:p>
            <a:endParaRPr lang="en-GB" dirty="0" smtClean="0"/>
          </a:p>
          <a:p>
            <a:pPr lvl="1"/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Mesh Pre-processing, Decimation and Compression </a:t>
            </a:r>
            <a:endParaRPr lang="en-GB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06066" y="844388"/>
            <a:ext cx="5375123" cy="5151159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>
          <a:xfrm>
            <a:off x="384000" y="5349216"/>
            <a:ext cx="48768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CA" sz="10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[1] M</a:t>
            </a:r>
            <a:r>
              <a:rPr lang="en-CA" sz="1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. Garland, Y. Zhou, “Quadric-based simplification in any dimension”, ACM Trans. Graph- 24, 2 (2005), pp: 209-239.</a:t>
            </a:r>
            <a:endParaRPr lang="en-GB" sz="1000" dirty="0"/>
          </a:p>
        </p:txBody>
      </p:sp>
      <p:sp>
        <p:nvSpPr>
          <p:cNvPr id="13" name="Rectangle 12"/>
          <p:cNvSpPr/>
          <p:nvPr/>
        </p:nvSpPr>
        <p:spPr>
          <a:xfrm>
            <a:off x="384000" y="5749326"/>
            <a:ext cx="6096000" cy="24622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CA" sz="10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[2] Draco</a:t>
            </a:r>
            <a:r>
              <a:rPr lang="en-CA" sz="1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Accessed 01.10.2020 [Online], Available: </a:t>
            </a:r>
            <a:r>
              <a:rPr lang="en-CA" sz="1000" dirty="0">
                <a:solidFill>
                  <a:srgbClr val="0563C1"/>
                </a:solidFill>
                <a:latin typeface="Times New Roman" panose="02020603050405020304" pitchFamily="18" charset="0"/>
                <a:ea typeface="Times New Roman" panose="02020603050405020304" pitchFamily="18" charset="0"/>
                <a:hlinkClick r:id="rId3"/>
              </a:rPr>
              <a:t>https://github.com/google/draco</a:t>
            </a:r>
            <a:endParaRPr lang="en-GB" sz="1000" dirty="0"/>
          </a:p>
        </p:txBody>
      </p:sp>
    </p:spTree>
    <p:extLst>
      <p:ext uri="{BB962C8B-B14F-4D97-AF65-F5344CB8AC3E}">
        <p14:creationId xmlns:p14="http://schemas.microsoft.com/office/powerpoint/2010/main" val="27883929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Mesh-based Reference Picture Synthesis</a:t>
            </a:r>
            <a:endParaRPr lang="en-GB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6000" y="1524553"/>
            <a:ext cx="10080000" cy="44829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44930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GB" dirty="0" smtClean="0"/>
              <a:t>Mesh-based Reference Picture Synthesis</a:t>
            </a:r>
          </a:p>
          <a:p>
            <a:pPr lvl="1"/>
            <a:r>
              <a:rPr lang="en-GB" dirty="0" smtClean="0"/>
              <a:t>Warping the content of regular reference pictures to the position of the to-be-encoded frame</a:t>
            </a:r>
          </a:p>
          <a:p>
            <a:pPr lvl="1"/>
            <a:r>
              <a:rPr lang="en-GB" dirty="0" smtClean="0"/>
              <a:t>Depth-Image based Rendering is employed</a:t>
            </a:r>
          </a:p>
          <a:p>
            <a:pPr lvl="1"/>
            <a:endParaRPr lang="en-GB" dirty="0" smtClean="0"/>
          </a:p>
          <a:p>
            <a:r>
              <a:rPr lang="en-GB" dirty="0" smtClean="0"/>
              <a:t>VSRS [3] assumes 2D depth maps as input</a:t>
            </a:r>
          </a:p>
          <a:p>
            <a:r>
              <a:rPr lang="en-GB" dirty="0" smtClean="0"/>
              <a:t>Our rendering engine assumes 3D meshes as input</a:t>
            </a:r>
          </a:p>
          <a:p>
            <a:pPr lvl="1"/>
            <a:r>
              <a:rPr lang="en-GB" dirty="0" smtClean="0"/>
              <a:t>Higher synthesis quality</a:t>
            </a:r>
          </a:p>
          <a:p>
            <a:pPr lvl="1"/>
            <a:r>
              <a:rPr lang="en-GB" dirty="0" smtClean="0"/>
              <a:t>Lower computational complexity</a:t>
            </a:r>
            <a:endParaRPr lang="en-GB" dirty="0"/>
          </a:p>
          <a:p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Mesh-based Reference Picture Synthesis</a:t>
            </a:r>
            <a:endParaRPr lang="en-GB" dirty="0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4867" y="1843443"/>
            <a:ext cx="5103133" cy="4164058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384000" y="5600700"/>
            <a:ext cx="6096000" cy="40011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CA" sz="10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[3] T</a:t>
            </a:r>
            <a:r>
              <a:rPr lang="en-CA" sz="1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. </a:t>
            </a:r>
            <a:r>
              <a:rPr lang="en-CA" sz="1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Senoh</a:t>
            </a:r>
            <a:r>
              <a:rPr lang="en-CA" sz="1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N. </a:t>
            </a:r>
            <a:r>
              <a:rPr lang="en-CA" sz="1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Tetsutani</a:t>
            </a:r>
            <a:r>
              <a:rPr lang="en-CA" sz="1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H. Yasuda, M. </a:t>
            </a:r>
            <a:r>
              <a:rPr lang="en-CA" sz="1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Teratani</a:t>
            </a:r>
            <a:r>
              <a:rPr lang="en-CA" sz="1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“[MPEG-I Visual] Proposed View Synthesis Reference Software (pVSRS4.3) Manual,” ISO/IEC JTC1/SC29/WG11, M44031.v5, Oct. 2018, Macau.</a:t>
            </a:r>
            <a:endParaRPr lang="en-GB" sz="1000" dirty="0"/>
          </a:p>
        </p:txBody>
      </p:sp>
    </p:spTree>
    <p:extLst>
      <p:ext uri="{BB962C8B-B14F-4D97-AF65-F5344CB8AC3E}">
        <p14:creationId xmlns:p14="http://schemas.microsoft.com/office/powerpoint/2010/main" val="12308817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Reference Pictures Lists (RPLs) </a:t>
            </a:r>
            <a:r>
              <a:rPr lang="en-GB" dirty="0"/>
              <a:t>Modifications</a:t>
            </a:r>
            <a:endParaRPr lang="en-GB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6000" y="1513942"/>
            <a:ext cx="10080000" cy="44935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99174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GB" dirty="0"/>
              <a:t>Reference Pictures Lists (RPLs) </a:t>
            </a:r>
            <a:r>
              <a:rPr lang="en-GB" dirty="0" smtClean="0"/>
              <a:t>Modifications</a:t>
            </a:r>
          </a:p>
          <a:p>
            <a:pPr marL="0" indent="0">
              <a:buNone/>
            </a:pPr>
            <a:endParaRPr lang="en-GB" dirty="0" smtClean="0"/>
          </a:p>
          <a:p>
            <a:pPr marL="0" indent="0">
              <a:buNone/>
            </a:pPr>
            <a:endParaRPr lang="en-GB" dirty="0" smtClean="0"/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endParaRPr lang="en-GB" dirty="0"/>
          </a:p>
          <a:p>
            <a:r>
              <a:rPr lang="en-GB" dirty="0" smtClean="0"/>
              <a:t>Additional Reference Mode</a:t>
            </a:r>
          </a:p>
          <a:p>
            <a:pPr lvl="1"/>
            <a:r>
              <a:rPr lang="en-GB" dirty="0" smtClean="0"/>
              <a:t>The synthesized 3D-based RP is added to RPLs as an additional active RP</a:t>
            </a:r>
            <a:endParaRPr lang="en-GB" dirty="0"/>
          </a:p>
          <a:p>
            <a:endParaRPr lang="en-GB" dirty="0" smtClean="0"/>
          </a:p>
          <a:p>
            <a:r>
              <a:rPr lang="en-GB" dirty="0" smtClean="0"/>
              <a:t>Replaced Reference Mode</a:t>
            </a:r>
          </a:p>
          <a:p>
            <a:pPr lvl="1"/>
            <a:r>
              <a:rPr lang="en-GB" dirty="0"/>
              <a:t>The </a:t>
            </a:r>
            <a:r>
              <a:rPr lang="en-GB" dirty="0" smtClean="0"/>
              <a:t>second active RPs are replaced by the 3D-based </a:t>
            </a:r>
            <a:r>
              <a:rPr lang="en-GB" dirty="0"/>
              <a:t>synthesized </a:t>
            </a:r>
            <a:r>
              <a:rPr lang="en-GB" dirty="0" smtClean="0"/>
              <a:t>RPs</a:t>
            </a:r>
          </a:p>
          <a:p>
            <a:pPr lvl="1"/>
            <a:r>
              <a:rPr lang="en-GB" dirty="0" smtClean="0"/>
              <a:t>If there is no second active reference, the 3D based RP is added as the second RP </a:t>
            </a:r>
            <a:endParaRPr lang="en-GB" dirty="0"/>
          </a:p>
          <a:p>
            <a:endParaRPr lang="en-GB" dirty="0" smtClean="0"/>
          </a:p>
          <a:p>
            <a:r>
              <a:rPr lang="en-GB" dirty="0" smtClean="0"/>
              <a:t>VVC applies its 2D motion models to all RPs (including the 3D-based RPs) and decides which RP should be selected for each CU through rate-distortion optimization.</a:t>
            </a:r>
          </a:p>
          <a:p>
            <a:pPr marL="0" indent="0">
              <a:buNone/>
            </a:pPr>
            <a:endParaRPr lang="en-GB" dirty="0" smtClean="0"/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Reference Pictures Lists (RPLs) Modifications</a:t>
            </a:r>
            <a:endParaRPr lang="en-GB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90733" y="1398423"/>
            <a:ext cx="5317595" cy="127175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5249679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GB" dirty="0" smtClean="0"/>
              <a:t>Motivation</a:t>
            </a:r>
          </a:p>
          <a:p>
            <a:r>
              <a:rPr lang="en-GB" dirty="0" smtClean="0"/>
              <a:t>Challenges</a:t>
            </a:r>
          </a:p>
          <a:p>
            <a:r>
              <a:rPr lang="en-GB" dirty="0" smtClean="0"/>
              <a:t>The proposed method</a:t>
            </a:r>
          </a:p>
          <a:p>
            <a:r>
              <a:rPr lang="en-GB" dirty="0" smtClean="0"/>
              <a:t>Simulation results</a:t>
            </a:r>
          </a:p>
          <a:p>
            <a:r>
              <a:rPr lang="en-GB" dirty="0" smtClean="0"/>
              <a:t>Conclusion</a:t>
            </a:r>
          </a:p>
          <a:p>
            <a:pPr marL="0" indent="0">
              <a:buNone/>
            </a:pP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Outline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22574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GB" dirty="0" smtClean="0">
                <a:solidFill>
                  <a:schemeClr val="bg1">
                    <a:lumMod val="85000"/>
                  </a:schemeClr>
                </a:solidFill>
              </a:rPr>
              <a:t>Motivation</a:t>
            </a:r>
          </a:p>
          <a:p>
            <a:r>
              <a:rPr lang="en-GB" dirty="0">
                <a:solidFill>
                  <a:schemeClr val="bg1">
                    <a:lumMod val="85000"/>
                  </a:schemeClr>
                </a:solidFill>
              </a:rPr>
              <a:t>Challenges </a:t>
            </a:r>
            <a:endParaRPr lang="en-GB" dirty="0" smtClean="0">
              <a:solidFill>
                <a:schemeClr val="bg1">
                  <a:lumMod val="85000"/>
                </a:schemeClr>
              </a:solidFill>
            </a:endParaRPr>
          </a:p>
          <a:p>
            <a:r>
              <a:rPr lang="en-GB" dirty="0" smtClean="0">
                <a:solidFill>
                  <a:schemeClr val="bg1">
                    <a:lumMod val="85000"/>
                  </a:schemeClr>
                </a:solidFill>
              </a:rPr>
              <a:t>The proposed method</a:t>
            </a:r>
          </a:p>
          <a:p>
            <a:r>
              <a:rPr lang="en-GB" dirty="0" smtClean="0"/>
              <a:t>Simulation results</a:t>
            </a:r>
          </a:p>
          <a:p>
            <a:r>
              <a:rPr lang="en-GB" dirty="0" smtClean="0">
                <a:solidFill>
                  <a:schemeClr val="bg1">
                    <a:lumMod val="85000"/>
                  </a:schemeClr>
                </a:solidFill>
              </a:rPr>
              <a:t>Conclusion</a:t>
            </a:r>
          </a:p>
          <a:p>
            <a:pPr marL="0" indent="0">
              <a:buNone/>
            </a:pP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Outline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02037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GB" dirty="0" smtClean="0"/>
              <a:t>A visual example</a:t>
            </a:r>
          </a:p>
          <a:p>
            <a:endParaRPr lang="en-GB" dirty="0"/>
          </a:p>
          <a:p>
            <a:r>
              <a:rPr lang="en-GB" dirty="0" smtClean="0"/>
              <a:t>Random-Access profile</a:t>
            </a:r>
          </a:p>
          <a:p>
            <a:r>
              <a:rPr lang="en-GB" dirty="0" smtClean="0"/>
              <a:t>To-be-encoded = Frame no. 80</a:t>
            </a:r>
          </a:p>
          <a:p>
            <a:r>
              <a:rPr lang="en-GB" dirty="0" smtClean="0"/>
              <a:t>Regular RP = Frame no. 64</a:t>
            </a:r>
          </a:p>
          <a:p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Simulation results</a:t>
            </a:r>
            <a:endParaRPr lang="en-GB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03183" y="1152000"/>
            <a:ext cx="7353855" cy="47577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3476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GB" dirty="0" smtClean="0"/>
              <a:t>Coding results</a:t>
            </a:r>
          </a:p>
          <a:p>
            <a:pPr lvl="1"/>
            <a:r>
              <a:rPr lang="en-GB" dirty="0" smtClean="0"/>
              <a:t>BD-Rate Y</a:t>
            </a:r>
          </a:p>
          <a:p>
            <a:pPr lvl="1"/>
            <a:r>
              <a:rPr lang="en-GB" dirty="0" smtClean="0"/>
              <a:t>Anchor</a:t>
            </a:r>
            <a:r>
              <a:rPr lang="en-GB" dirty="0" smtClean="0"/>
              <a:t>: VTM 10.0</a:t>
            </a:r>
          </a:p>
          <a:p>
            <a:pPr lvl="1"/>
            <a:r>
              <a:rPr lang="en-GB" dirty="0" smtClean="0"/>
              <a:t>Random Access Profile</a:t>
            </a:r>
          </a:p>
          <a:p>
            <a:pPr lvl="1"/>
            <a:r>
              <a:rPr lang="en-GB" dirty="0" smtClean="0"/>
              <a:t>8-bit internal depth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Simulation results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9236" y="3251677"/>
            <a:ext cx="3963011" cy="94779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29038" y="892438"/>
            <a:ext cx="7128000" cy="50258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71375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GB" dirty="0" smtClean="0"/>
              <a:t>The </a:t>
            </a:r>
            <a:r>
              <a:rPr lang="en-GB" dirty="0"/>
              <a:t>run-time of all blocks are considered (camera localization, mesh generation, mesh decimation, mesh compression, RP synthesis, </a:t>
            </a:r>
            <a:r>
              <a:rPr lang="en-DE" dirty="0"/>
              <a:t>…</a:t>
            </a:r>
            <a:r>
              <a:rPr lang="en-GB" dirty="0"/>
              <a:t>.)</a:t>
            </a:r>
          </a:p>
          <a:p>
            <a:pPr marL="215900" lvl="1" indent="0">
              <a:buNone/>
            </a:pPr>
            <a:endParaRPr lang="en-GB" dirty="0" smtClean="0"/>
          </a:p>
          <a:p>
            <a:pPr lvl="1"/>
            <a:endParaRPr lang="en-GB" dirty="0"/>
          </a:p>
          <a:p>
            <a:pPr lvl="1"/>
            <a:endParaRPr lang="en-GB" dirty="0" smtClean="0"/>
          </a:p>
          <a:p>
            <a:pPr marL="215900" lvl="1" indent="0">
              <a:buNone/>
            </a:pPr>
            <a:endParaRPr lang="en-GB" dirty="0" smtClean="0"/>
          </a:p>
          <a:p>
            <a:pPr marL="215900" lvl="1" indent="0">
              <a:buNone/>
            </a:pPr>
            <a:endParaRPr lang="en-GB" dirty="0" smtClean="0"/>
          </a:p>
          <a:p>
            <a:endParaRPr lang="en-GB" dirty="0" smtClean="0"/>
          </a:p>
          <a:p>
            <a:endParaRPr lang="en-GB" dirty="0" smtClean="0"/>
          </a:p>
          <a:p>
            <a:endParaRPr lang="en-GB" dirty="0" smtClean="0"/>
          </a:p>
          <a:p>
            <a:endParaRPr lang="en-GB" dirty="0" smtClean="0"/>
          </a:p>
          <a:p>
            <a:r>
              <a:rPr lang="en-GB" dirty="0" smtClean="0"/>
              <a:t>Encoding time is almost equal to or less than the anchor</a:t>
            </a:r>
          </a:p>
          <a:p>
            <a:r>
              <a:rPr lang="en-GB" dirty="0" smtClean="0"/>
              <a:t>Some ideas on how to reduce the decoding time </a:t>
            </a:r>
            <a:r>
              <a:rPr lang="en-DE" dirty="0" smtClean="0"/>
              <a:t>…</a:t>
            </a:r>
            <a:endParaRPr lang="en-GB" dirty="0" smtClean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Encoding/Decoding run-time</a:t>
            </a:r>
            <a:endParaRPr lang="en-GB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13867" y="2301629"/>
            <a:ext cx="6161618" cy="14162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1632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GB" dirty="0" smtClean="0">
                <a:solidFill>
                  <a:schemeClr val="bg1">
                    <a:lumMod val="85000"/>
                  </a:schemeClr>
                </a:solidFill>
              </a:rPr>
              <a:t>Motivation</a:t>
            </a:r>
          </a:p>
          <a:p>
            <a:r>
              <a:rPr lang="en-GB" dirty="0">
                <a:solidFill>
                  <a:schemeClr val="bg1">
                    <a:lumMod val="85000"/>
                  </a:schemeClr>
                </a:solidFill>
              </a:rPr>
              <a:t>Challenges </a:t>
            </a:r>
            <a:endParaRPr lang="en-GB" dirty="0" smtClean="0">
              <a:solidFill>
                <a:schemeClr val="bg1">
                  <a:lumMod val="85000"/>
                </a:schemeClr>
              </a:solidFill>
            </a:endParaRPr>
          </a:p>
          <a:p>
            <a:r>
              <a:rPr lang="en-GB" dirty="0" smtClean="0">
                <a:solidFill>
                  <a:schemeClr val="bg1">
                    <a:lumMod val="85000"/>
                  </a:schemeClr>
                </a:solidFill>
              </a:rPr>
              <a:t>The proposed method</a:t>
            </a:r>
          </a:p>
          <a:p>
            <a:r>
              <a:rPr lang="en-GB" dirty="0" smtClean="0">
                <a:solidFill>
                  <a:schemeClr val="bg1">
                    <a:lumMod val="85000"/>
                  </a:schemeClr>
                </a:solidFill>
              </a:rPr>
              <a:t>Simulation results</a:t>
            </a:r>
          </a:p>
          <a:p>
            <a:r>
              <a:rPr lang="en-GB" dirty="0" smtClean="0"/>
              <a:t>Conclusion</a:t>
            </a:r>
          </a:p>
          <a:p>
            <a:pPr marL="0" indent="0">
              <a:buNone/>
            </a:pP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Outline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399833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GB" dirty="0" smtClean="0"/>
              <a:t>The target sequences</a:t>
            </a:r>
          </a:p>
          <a:p>
            <a:pPr lvl="1"/>
            <a:r>
              <a:rPr lang="en-GB" dirty="0" smtClean="0"/>
              <a:t>2D sequences captured by a monocular moving camera</a:t>
            </a:r>
          </a:p>
          <a:p>
            <a:endParaRPr lang="en-GB" dirty="0"/>
          </a:p>
          <a:p>
            <a:r>
              <a:rPr lang="en-GB" dirty="0" smtClean="0"/>
              <a:t>The proposed idea</a:t>
            </a:r>
          </a:p>
          <a:p>
            <a:pPr lvl="1"/>
            <a:r>
              <a:rPr lang="en-GB" dirty="0" smtClean="0"/>
              <a:t>A method to extract 3D information from 2D video sequences captured by moving cameras</a:t>
            </a:r>
          </a:p>
          <a:p>
            <a:pPr lvl="1"/>
            <a:r>
              <a:rPr lang="en-GB" dirty="0" smtClean="0"/>
              <a:t>The estimated 3D data guides the rendering engine to synthesize 3D-based RPs</a:t>
            </a:r>
          </a:p>
          <a:p>
            <a:pPr lvl="1"/>
            <a:r>
              <a:rPr lang="en-GB" dirty="0" smtClean="0"/>
              <a:t>The synthesized RPs are offered to VVC to be used in motion compensation</a:t>
            </a:r>
          </a:p>
          <a:p>
            <a:pPr lvl="1"/>
            <a:r>
              <a:rPr lang="en-GB" dirty="0" smtClean="0"/>
              <a:t>On average, around 3% bit-rate reduction over VTM 10.0 on the used test sequences</a:t>
            </a:r>
          </a:p>
          <a:p>
            <a:endParaRPr lang="en-GB" dirty="0"/>
          </a:p>
          <a:p>
            <a:r>
              <a:rPr lang="en-GB" dirty="0" smtClean="0"/>
              <a:t>The encoding/decoding run-time</a:t>
            </a:r>
          </a:p>
          <a:p>
            <a:pPr lvl="1"/>
            <a:r>
              <a:rPr lang="en-GB" dirty="0" smtClean="0"/>
              <a:t>The encoding run-time is comparable with the anchor</a:t>
            </a:r>
          </a:p>
          <a:p>
            <a:pPr lvl="1"/>
            <a:r>
              <a:rPr lang="en-GB" dirty="0" smtClean="0"/>
              <a:t>The decoding time is almost 27x</a:t>
            </a:r>
          </a:p>
          <a:p>
            <a:endParaRPr lang="en-GB" dirty="0" smtClean="0"/>
          </a:p>
          <a:p>
            <a:r>
              <a:rPr lang="en-GB" dirty="0" smtClean="0"/>
              <a:t>A patent has been filed.</a:t>
            </a:r>
          </a:p>
          <a:p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Conclusion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718336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GB" dirty="0" smtClean="0"/>
          </a:p>
          <a:p>
            <a:pPr marL="0" indent="0">
              <a:buNone/>
            </a:pPr>
            <a:r>
              <a:rPr lang="en-GB" sz="3600" dirty="0" smtClean="0"/>
              <a:t>Any Questions?</a:t>
            </a:r>
            <a:endParaRPr lang="en-GB" sz="3600" dirty="0"/>
          </a:p>
          <a:p>
            <a:endParaRPr lang="en-GB" dirty="0" smtClean="0"/>
          </a:p>
          <a:p>
            <a:endParaRPr lang="en-GB" dirty="0" smtClean="0"/>
          </a:p>
          <a:p>
            <a:endParaRPr lang="en-GB" dirty="0"/>
          </a:p>
          <a:p>
            <a:endParaRPr lang="en-GB" dirty="0" smtClean="0"/>
          </a:p>
          <a:p>
            <a:endParaRPr lang="en-GB" dirty="0"/>
          </a:p>
          <a:p>
            <a:r>
              <a:rPr lang="en-GB" dirty="0" smtClean="0"/>
              <a:t>Any further questions? Please contact us.</a:t>
            </a:r>
          </a:p>
          <a:p>
            <a:endParaRPr lang="en-GB" dirty="0"/>
          </a:p>
          <a:p>
            <a:r>
              <a:rPr lang="en-GB" dirty="0" smtClean="0"/>
              <a:t>Hossein Golestani (</a:t>
            </a:r>
            <a:r>
              <a:rPr lang="en-GB" dirty="0" smtClean="0">
                <a:hlinkClick r:id="rId2"/>
              </a:rPr>
              <a:t>golestani@ient.rwth-aachen.de</a:t>
            </a:r>
            <a:r>
              <a:rPr lang="en-GB" dirty="0" smtClean="0"/>
              <a:t>)</a:t>
            </a:r>
          </a:p>
          <a:p>
            <a:r>
              <a:rPr lang="en-GB" dirty="0" smtClean="0"/>
              <a:t>Christian </a:t>
            </a:r>
            <a:r>
              <a:rPr lang="en-GB" dirty="0" err="1" smtClean="0"/>
              <a:t>Rohlfing</a:t>
            </a:r>
            <a:r>
              <a:rPr lang="en-GB" dirty="0" smtClean="0"/>
              <a:t> (</a:t>
            </a:r>
            <a:r>
              <a:rPr lang="en-GB" dirty="0" smtClean="0">
                <a:hlinkClick r:id="rId3"/>
              </a:rPr>
              <a:t>rohlfing@ient.rwth-aachen.de</a:t>
            </a:r>
            <a:r>
              <a:rPr lang="en-GB" dirty="0" smtClean="0"/>
              <a:t>)</a:t>
            </a:r>
          </a:p>
          <a:p>
            <a:r>
              <a:rPr lang="en-GB" dirty="0" smtClean="0"/>
              <a:t>Mathias Wien (</a:t>
            </a:r>
            <a:r>
              <a:rPr lang="en-GB" dirty="0" smtClean="0">
                <a:hlinkClick r:id="rId4"/>
              </a:rPr>
              <a:t>wien@lfb.rwth-aachen.de</a:t>
            </a:r>
            <a:r>
              <a:rPr lang="en-GB" dirty="0" smtClean="0"/>
              <a:t>)</a:t>
            </a:r>
          </a:p>
          <a:p>
            <a:pPr marL="0" indent="0">
              <a:buNone/>
            </a:pPr>
            <a:endParaRPr lang="en-GB" dirty="0" smtClean="0"/>
          </a:p>
          <a:p>
            <a:endParaRPr lang="en-GB" dirty="0" smtClean="0"/>
          </a:p>
          <a:p>
            <a:endParaRPr lang="en-GB" dirty="0"/>
          </a:p>
          <a:p>
            <a:endParaRPr lang="en-GB" dirty="0" smtClean="0"/>
          </a:p>
          <a:p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217643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GB" dirty="0" smtClean="0"/>
              <a:t>Motivation</a:t>
            </a:r>
          </a:p>
          <a:p>
            <a:r>
              <a:rPr lang="en-GB" dirty="0" smtClean="0">
                <a:solidFill>
                  <a:schemeClr val="bg1">
                    <a:lumMod val="85000"/>
                  </a:schemeClr>
                </a:solidFill>
              </a:rPr>
              <a:t>Challenges</a:t>
            </a:r>
          </a:p>
          <a:p>
            <a:r>
              <a:rPr lang="en-GB" dirty="0" smtClean="0">
                <a:solidFill>
                  <a:schemeClr val="bg1">
                    <a:lumMod val="85000"/>
                  </a:schemeClr>
                </a:solidFill>
              </a:rPr>
              <a:t>The proposed method</a:t>
            </a:r>
          </a:p>
          <a:p>
            <a:r>
              <a:rPr lang="en-GB" dirty="0" smtClean="0">
                <a:solidFill>
                  <a:schemeClr val="bg1">
                    <a:lumMod val="85000"/>
                  </a:schemeClr>
                </a:solidFill>
              </a:rPr>
              <a:t>Simulation results</a:t>
            </a:r>
          </a:p>
          <a:p>
            <a:r>
              <a:rPr lang="en-GB" dirty="0" smtClean="0">
                <a:solidFill>
                  <a:schemeClr val="bg1">
                    <a:lumMod val="85000"/>
                  </a:schemeClr>
                </a:solidFill>
              </a:rPr>
              <a:t>Conclusion</a:t>
            </a:r>
          </a:p>
          <a:p>
            <a:pPr marL="0" indent="0">
              <a:buNone/>
            </a:pP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Outline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69008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GB" dirty="0" smtClean="0"/>
              <a:t>Videos sequences captured </a:t>
            </a:r>
            <a:r>
              <a:rPr lang="en-GB" dirty="0" smtClean="0"/>
              <a:t>by moving cameras</a:t>
            </a: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Motivation</a:t>
            </a:r>
            <a:endParaRPr lang="en-GB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2000" y="1739016"/>
            <a:ext cx="8568000" cy="4151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30405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GB" dirty="0" smtClean="0"/>
              <a:t>New technologies are capturing huge amount of videos </a:t>
            </a:r>
            <a:r>
              <a:rPr lang="en-DE" dirty="0" smtClean="0"/>
              <a:t>…</a:t>
            </a:r>
            <a:endParaRPr lang="en-GB" dirty="0" smtClean="0"/>
          </a:p>
          <a:p>
            <a:endParaRPr lang="en-GB" dirty="0"/>
          </a:p>
          <a:p>
            <a:endParaRPr lang="en-GB" dirty="0" smtClean="0"/>
          </a:p>
          <a:p>
            <a:endParaRPr lang="en-GB" dirty="0"/>
          </a:p>
          <a:p>
            <a:endParaRPr lang="en-GB" dirty="0" smtClean="0"/>
          </a:p>
          <a:p>
            <a:endParaRPr lang="en-GB" dirty="0"/>
          </a:p>
          <a:p>
            <a:endParaRPr lang="en-GB" dirty="0" smtClean="0"/>
          </a:p>
          <a:p>
            <a:endParaRPr lang="en-GB" dirty="0"/>
          </a:p>
          <a:p>
            <a:endParaRPr lang="en-GB" dirty="0" smtClean="0"/>
          </a:p>
          <a:p>
            <a:endParaRPr lang="en-GB" dirty="0"/>
          </a:p>
          <a:p>
            <a:pPr marL="0" indent="0">
              <a:buNone/>
            </a:pPr>
            <a:r>
              <a:rPr lang="en-GB" dirty="0"/>
              <a:t> </a:t>
            </a:r>
            <a:r>
              <a:rPr lang="en-GB" dirty="0" smtClean="0"/>
              <a:t>         </a:t>
            </a:r>
            <a:r>
              <a:rPr lang="en-GB" sz="1050" dirty="0" smtClean="0"/>
              <a:t>Credit: Uber                                                                          Credit: Times Union                                                                   Credit: </a:t>
            </a:r>
            <a:r>
              <a:rPr lang="en-GB" sz="1050" dirty="0" err="1" smtClean="0"/>
              <a:t>VeeR</a:t>
            </a:r>
            <a:endParaRPr lang="en-GB" sz="1050" dirty="0"/>
          </a:p>
          <a:p>
            <a:pPr marL="0" indent="0">
              <a:buNone/>
            </a:pPr>
            <a:endParaRPr lang="en-GB" dirty="0" smtClean="0"/>
          </a:p>
          <a:p>
            <a:pPr marL="0" indent="0">
              <a:buNone/>
            </a:pPr>
            <a:endParaRPr lang="en-GB" dirty="0"/>
          </a:p>
          <a:p>
            <a:r>
              <a:rPr lang="en-GB" dirty="0" smtClean="0"/>
              <a:t>Q: Are our 2D motion models (translational and affine) </a:t>
            </a:r>
            <a:r>
              <a:rPr lang="en-GB" dirty="0" smtClean="0"/>
              <a:t>efficient </a:t>
            </a:r>
            <a:r>
              <a:rPr lang="en-GB" dirty="0" smtClean="0"/>
              <a:t>enough for these videos?</a:t>
            </a:r>
            <a:endParaRPr lang="en-GB" dirty="0"/>
          </a:p>
          <a:p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Motivation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4121" y="2000121"/>
            <a:ext cx="2939411" cy="1961007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54506" y="1875550"/>
            <a:ext cx="3007007" cy="2210150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65000" y="1925430"/>
            <a:ext cx="2912237" cy="21103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30448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GB" dirty="0" smtClean="0"/>
              <a:t>Thinking </a:t>
            </a:r>
            <a:r>
              <a:rPr lang="en-GB" dirty="0" smtClean="0"/>
              <a:t>about the 3D environment </a:t>
            </a:r>
            <a:r>
              <a:rPr lang="en-DE" dirty="0" smtClean="0"/>
              <a:t>…</a:t>
            </a:r>
            <a:endParaRPr lang="en-GB" dirty="0" smtClean="0"/>
          </a:p>
          <a:p>
            <a:endParaRPr lang="en-GB" dirty="0" smtClean="0"/>
          </a:p>
          <a:p>
            <a:r>
              <a:rPr lang="en-GB" dirty="0" smtClean="0"/>
              <a:t>What do we need?</a:t>
            </a:r>
          </a:p>
          <a:p>
            <a:pPr lvl="1"/>
            <a:r>
              <a:rPr lang="en-GB" dirty="0" smtClean="0"/>
              <a:t>Camera parameters (intrinsic and extrinsic)</a:t>
            </a:r>
          </a:p>
          <a:p>
            <a:pPr lvl="1"/>
            <a:r>
              <a:rPr lang="en-GB" dirty="0" smtClean="0"/>
              <a:t>3D geometry of the scene (point cloud, 3D mesh, </a:t>
            </a:r>
            <a:r>
              <a:rPr lang="en-DE" dirty="0" smtClean="0"/>
              <a:t>…</a:t>
            </a:r>
            <a:r>
              <a:rPr lang="en-GB" dirty="0" smtClean="0"/>
              <a:t>)</a:t>
            </a:r>
          </a:p>
          <a:p>
            <a:pPr lvl="1"/>
            <a:r>
              <a:rPr lang="en-GB" dirty="0" smtClean="0"/>
              <a:t>Enough computational power</a:t>
            </a:r>
          </a:p>
          <a:p>
            <a:pPr lvl="1"/>
            <a:endParaRPr lang="en-GB" dirty="0" smtClean="0"/>
          </a:p>
          <a:p>
            <a:r>
              <a:rPr lang="en-GB" dirty="0" smtClean="0"/>
              <a:t>In some cases, additional sensors are available</a:t>
            </a:r>
          </a:p>
          <a:p>
            <a:pPr lvl="1"/>
            <a:r>
              <a:rPr lang="en-GB" dirty="0" smtClean="0"/>
              <a:t>Self-driving cars: LiDAR, IMU, Depth Sensors, </a:t>
            </a:r>
            <a:r>
              <a:rPr lang="en-DE" dirty="0" smtClean="0"/>
              <a:t>…</a:t>
            </a:r>
            <a:endParaRPr lang="en-GB" dirty="0" smtClean="0"/>
          </a:p>
          <a:p>
            <a:pPr lvl="1"/>
            <a:endParaRPr lang="en-GB" dirty="0"/>
          </a:p>
          <a:p>
            <a:r>
              <a:rPr lang="en-GB" dirty="0" smtClean="0"/>
              <a:t>We focus on the most general case:</a:t>
            </a:r>
          </a:p>
          <a:p>
            <a:pPr lvl="1"/>
            <a:r>
              <a:rPr lang="en-GB" dirty="0" smtClean="0"/>
              <a:t>Un-known monocular moving camera</a:t>
            </a:r>
          </a:p>
          <a:p>
            <a:pPr lvl="1"/>
            <a:r>
              <a:rPr lang="en-GB" dirty="0" smtClean="0"/>
              <a:t>No additional sensors</a:t>
            </a: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Motivation</a:t>
            </a:r>
            <a:endParaRPr lang="en-GB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30171" y="708035"/>
            <a:ext cx="4587902" cy="53216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36591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GB" dirty="0" smtClean="0">
                <a:solidFill>
                  <a:schemeClr val="bg1">
                    <a:lumMod val="85000"/>
                  </a:schemeClr>
                </a:solidFill>
              </a:rPr>
              <a:t>Motivation</a:t>
            </a:r>
          </a:p>
          <a:p>
            <a:r>
              <a:rPr lang="en-GB" dirty="0" smtClean="0"/>
              <a:t>Challenges</a:t>
            </a:r>
          </a:p>
          <a:p>
            <a:r>
              <a:rPr lang="en-GB" dirty="0" smtClean="0">
                <a:solidFill>
                  <a:schemeClr val="bg1">
                    <a:lumMod val="85000"/>
                  </a:schemeClr>
                </a:solidFill>
              </a:rPr>
              <a:t>The proposed method</a:t>
            </a:r>
          </a:p>
          <a:p>
            <a:r>
              <a:rPr lang="en-GB" dirty="0" smtClean="0">
                <a:solidFill>
                  <a:schemeClr val="bg1">
                    <a:lumMod val="85000"/>
                  </a:schemeClr>
                </a:solidFill>
              </a:rPr>
              <a:t>Simulation results</a:t>
            </a:r>
          </a:p>
          <a:p>
            <a:r>
              <a:rPr lang="en-GB" dirty="0" smtClean="0">
                <a:solidFill>
                  <a:schemeClr val="bg1">
                    <a:lumMod val="85000"/>
                  </a:schemeClr>
                </a:solidFill>
              </a:rPr>
              <a:t>Conclusion</a:t>
            </a:r>
          </a:p>
          <a:p>
            <a:pPr marL="0" indent="0">
              <a:buNone/>
            </a:pP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Outline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234843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GB" dirty="0" smtClean="0"/>
              <a:t>Estimating 3D data from 2D video sequences</a:t>
            </a:r>
          </a:p>
          <a:p>
            <a:pPr lvl="1"/>
            <a:endParaRPr lang="en-GB" dirty="0"/>
          </a:p>
          <a:p>
            <a:r>
              <a:rPr lang="en-GB" dirty="0" smtClean="0"/>
              <a:t>Synchronizing the encoder and decoder</a:t>
            </a:r>
          </a:p>
          <a:p>
            <a:pPr lvl="1"/>
            <a:r>
              <a:rPr lang="en-GB" dirty="0" smtClean="0"/>
              <a:t>Option1: Estimating the 3D data at the decoder side, as well.</a:t>
            </a:r>
          </a:p>
          <a:p>
            <a:pPr lvl="1"/>
            <a:r>
              <a:rPr lang="en-GB" b="1" dirty="0" smtClean="0"/>
              <a:t>Option2:</a:t>
            </a:r>
            <a:r>
              <a:rPr lang="en-GB" dirty="0" smtClean="0"/>
              <a:t> Sending the 3D data to the decoder as side information.</a:t>
            </a:r>
          </a:p>
          <a:p>
            <a:endParaRPr lang="en-GB" dirty="0" smtClean="0"/>
          </a:p>
          <a:p>
            <a:r>
              <a:rPr lang="en-GB" dirty="0" smtClean="0"/>
              <a:t>Computational </a:t>
            </a:r>
            <a:r>
              <a:rPr lang="en-GB" dirty="0" smtClean="0"/>
              <a:t>complexity</a:t>
            </a:r>
          </a:p>
          <a:p>
            <a:endParaRPr lang="en-GB" dirty="0"/>
          </a:p>
          <a:p>
            <a:endParaRPr lang="en-GB" dirty="0" smtClean="0"/>
          </a:p>
          <a:p>
            <a:endParaRPr lang="en-GB" dirty="0"/>
          </a:p>
          <a:p>
            <a:endParaRPr lang="en-GB" dirty="0" smtClean="0"/>
          </a:p>
          <a:p>
            <a:endParaRPr lang="en-GB" dirty="0"/>
          </a:p>
          <a:p>
            <a:endParaRPr lang="en-GB" dirty="0" smtClean="0"/>
          </a:p>
          <a:p>
            <a:endParaRPr lang="en-GB" dirty="0"/>
          </a:p>
          <a:p>
            <a:pPr marL="0" indent="0">
              <a:buNone/>
            </a:pPr>
            <a:r>
              <a:rPr lang="en-GB" sz="1050" dirty="0" smtClean="0"/>
              <a:t>                                                                                                                                                                                                             </a:t>
            </a:r>
          </a:p>
          <a:p>
            <a:pPr marL="0" indent="0">
              <a:buNone/>
            </a:pPr>
            <a:r>
              <a:rPr lang="en-GB" sz="1050" dirty="0"/>
              <a:t> </a:t>
            </a:r>
            <a:r>
              <a:rPr lang="en-GB" sz="1050" dirty="0" smtClean="0"/>
              <a:t>                                                                                                                                                                                                              </a:t>
            </a:r>
            <a:r>
              <a:rPr lang="en-GB" sz="1050" dirty="0" smtClean="0"/>
              <a:t> </a:t>
            </a:r>
            <a:r>
              <a:rPr lang="en-GB" sz="1050" dirty="0" err="1" smtClean="0"/>
              <a:t>DayLightRoad</a:t>
            </a:r>
            <a:r>
              <a:rPr lang="en-GB" sz="1050" dirty="0" smtClean="0"/>
              <a:t> (the estimated 3D mesh and camera trajectory)</a:t>
            </a:r>
            <a:endParaRPr lang="en-GB" sz="105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Challenges</a:t>
            </a:r>
            <a:endParaRPr lang="en-GB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52810" y="1809181"/>
            <a:ext cx="4500159" cy="37093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64194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GB" dirty="0" smtClean="0">
                <a:solidFill>
                  <a:schemeClr val="bg1">
                    <a:lumMod val="85000"/>
                  </a:schemeClr>
                </a:solidFill>
              </a:rPr>
              <a:t>Motivation</a:t>
            </a:r>
          </a:p>
          <a:p>
            <a:r>
              <a:rPr lang="en-GB" dirty="0" smtClean="0">
                <a:solidFill>
                  <a:schemeClr val="bg1">
                    <a:lumMod val="85000"/>
                  </a:schemeClr>
                </a:solidFill>
              </a:rPr>
              <a:t>Challenges</a:t>
            </a:r>
          </a:p>
          <a:p>
            <a:r>
              <a:rPr lang="en-GB" dirty="0" smtClean="0"/>
              <a:t>The proposed method</a:t>
            </a:r>
          </a:p>
          <a:p>
            <a:r>
              <a:rPr lang="en-GB" dirty="0" smtClean="0">
                <a:solidFill>
                  <a:schemeClr val="bg1">
                    <a:lumMod val="85000"/>
                  </a:schemeClr>
                </a:solidFill>
              </a:rPr>
              <a:t>Simulation results</a:t>
            </a:r>
          </a:p>
          <a:p>
            <a:r>
              <a:rPr lang="en-GB" dirty="0" smtClean="0">
                <a:solidFill>
                  <a:schemeClr val="bg1">
                    <a:lumMod val="85000"/>
                  </a:schemeClr>
                </a:solidFill>
              </a:rPr>
              <a:t>Conclusion</a:t>
            </a:r>
          </a:p>
          <a:p>
            <a:pPr marL="0" indent="0">
              <a:buNone/>
            </a:pPr>
            <a:r>
              <a:rPr lang="en-GB" dirty="0" smtClean="0">
                <a:solidFill>
                  <a:schemeClr val="bg1">
                    <a:lumMod val="85000"/>
                  </a:schemeClr>
                </a:solidFill>
              </a:rPr>
              <a:t> </a:t>
            </a:r>
          </a:p>
          <a:p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Outline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304269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räsentation_Master_RWTH_Institute_16zu9">
  <a:themeElements>
    <a:clrScheme name="RWTH Farben">
      <a:dk1>
        <a:sysClr val="windowText" lastClr="000000"/>
      </a:dk1>
      <a:lt1>
        <a:sysClr val="window" lastClr="FFFFFF"/>
      </a:lt1>
      <a:dk2>
        <a:srgbClr val="00549F"/>
      </a:dk2>
      <a:lt2>
        <a:srgbClr val="8EBAE5"/>
      </a:lt2>
      <a:accent1>
        <a:srgbClr val="006165"/>
      </a:accent1>
      <a:accent2>
        <a:srgbClr val="0098A1"/>
      </a:accent2>
      <a:accent3>
        <a:srgbClr val="57AB27"/>
      </a:accent3>
      <a:accent4>
        <a:srgbClr val="BDCD00"/>
      </a:accent4>
      <a:accent5>
        <a:srgbClr val="F6A800"/>
      </a:accent5>
      <a:accent6>
        <a:srgbClr val="CC071E"/>
      </a:accent6>
      <a:hlink>
        <a:srgbClr val="612158"/>
      </a:hlink>
      <a:folHlink>
        <a:srgbClr val="7A6FAC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wth_vorlage.potx" id="{5F9BCD10-16B2-453C-87B0-6DBF492FB1F7}" vid="{CB20C72F-ED29-4522-89B9-BFC216F0F605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ient_presentation_16x9</Template>
  <TotalTime>0</TotalTime>
  <Words>775</Words>
  <Application>Microsoft Office PowerPoint</Application>
  <PresentationFormat>Widescreen</PresentationFormat>
  <Paragraphs>202</Paragraphs>
  <Slides>26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33" baseType="lpstr">
      <vt:lpstr>ＭＳ Ｐゴシック</vt:lpstr>
      <vt:lpstr>Arial</vt:lpstr>
      <vt:lpstr>Calibri</vt:lpstr>
      <vt:lpstr>Symbol</vt:lpstr>
      <vt:lpstr>Times New Roman</vt:lpstr>
      <vt:lpstr>Wingdings</vt:lpstr>
      <vt:lpstr>Präsentation_Master_RWTH_Institute_16zu9</vt:lpstr>
      <vt:lpstr>JVET-V0129:  3D Geometry for Global Motion Compensation</vt:lpstr>
      <vt:lpstr>Outline</vt:lpstr>
      <vt:lpstr>Outline</vt:lpstr>
      <vt:lpstr>Motivation</vt:lpstr>
      <vt:lpstr>Motivation</vt:lpstr>
      <vt:lpstr>Motivation</vt:lpstr>
      <vt:lpstr>Outline</vt:lpstr>
      <vt:lpstr>Challenges</vt:lpstr>
      <vt:lpstr>Outline</vt:lpstr>
      <vt:lpstr>The proposed method</vt:lpstr>
      <vt:lpstr>Motion Detection</vt:lpstr>
      <vt:lpstr>Camera Localization</vt:lpstr>
      <vt:lpstr>Camera Localization</vt:lpstr>
      <vt:lpstr>Mesh Pre-processing, Decimation and Compression </vt:lpstr>
      <vt:lpstr>Mesh Pre-processing, Decimation and Compression </vt:lpstr>
      <vt:lpstr>Mesh-based Reference Picture Synthesis</vt:lpstr>
      <vt:lpstr>Mesh-based Reference Picture Synthesis</vt:lpstr>
      <vt:lpstr>Reference Pictures Lists (RPLs) Modifications</vt:lpstr>
      <vt:lpstr>Reference Pictures Lists (RPLs) Modifications</vt:lpstr>
      <vt:lpstr>Outline</vt:lpstr>
      <vt:lpstr>Simulation results</vt:lpstr>
      <vt:lpstr>Simulation results</vt:lpstr>
      <vt:lpstr>Encoding/Decoding run-time</vt:lpstr>
      <vt:lpstr>Outline</vt:lpstr>
      <vt:lpstr>Conclusion</vt:lpstr>
      <vt:lpstr>PowerPoint Presentation</vt:lpstr>
    </vt:vector>
  </TitlesOfParts>
  <Company>HP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3D Geometry for Global Motion Compensation</dc:title>
  <dc:creator>Hossein</dc:creator>
  <cp:lastModifiedBy>Hossein</cp:lastModifiedBy>
  <cp:revision>56</cp:revision>
  <dcterms:created xsi:type="dcterms:W3CDTF">2021-04-20T05:14:58Z</dcterms:created>
  <dcterms:modified xsi:type="dcterms:W3CDTF">2021-04-21T17:25:50Z</dcterms:modified>
</cp:coreProperties>
</file>