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9"/>
  </p:notesMasterIdLst>
  <p:sldIdLst>
    <p:sldId id="256" r:id="rId3"/>
    <p:sldId id="273" r:id="rId4"/>
    <p:sldId id="274" r:id="rId5"/>
    <p:sldId id="278" r:id="rId6"/>
    <p:sldId id="277" r:id="rId7"/>
    <p:sldId id="281" r:id="rId8"/>
    <p:sldId id="283" r:id="rId9"/>
    <p:sldId id="275" r:id="rId10"/>
    <p:sldId id="279" r:id="rId11"/>
    <p:sldId id="282" r:id="rId12"/>
    <p:sldId id="284" r:id="rId13"/>
    <p:sldId id="285" r:id="rId14"/>
    <p:sldId id="286" r:id="rId15"/>
    <p:sldId id="276" r:id="rId16"/>
    <p:sldId id="280" r:id="rId17"/>
    <p:sldId id="269" r:id="rId1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73"/>
            <p14:sldId id="274"/>
            <p14:sldId id="278"/>
            <p14:sldId id="277"/>
            <p14:sldId id="281"/>
            <p14:sldId id="283"/>
            <p14:sldId id="275"/>
            <p14:sldId id="279"/>
            <p14:sldId id="282"/>
            <p14:sldId id="284"/>
            <p14:sldId id="285"/>
            <p14:sldId id="286"/>
            <p14:sldId id="276"/>
            <p14:sldId id="28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C84D"/>
    <a:srgbClr val="5E5E5E"/>
    <a:srgbClr val="CACAC8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80"/>
    <p:restoredTop sz="94541"/>
  </p:normalViewPr>
  <p:slideViewPr>
    <p:cSldViewPr snapToGrid="0" snapToObjects="1">
      <p:cViewPr varScale="1">
        <p:scale>
          <a:sx n="45" d="100"/>
          <a:sy n="45" d="100"/>
        </p:scale>
        <p:origin x="20" y="15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10844531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2021/4/20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2021/4/20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8270865"/>
          </a:xfrm>
        </p:spPr>
        <p:txBody>
          <a:bodyPr/>
          <a:lstStyle/>
          <a:p>
            <a:pPr algn="ctr"/>
            <a:r>
              <a:rPr kumimoji="1" lang="en-US" altLang="zh-CN" sz="6000" dirty="0" smtClean="0"/>
              <a:t>JVET-V122</a:t>
            </a:r>
            <a:br>
              <a:rPr kumimoji="1" lang="en-US" altLang="zh-CN" sz="6000" dirty="0" smtClean="0"/>
            </a:br>
            <a:r>
              <a:rPr kumimoji="1" lang="en-US" altLang="zh-CN" sz="6000" dirty="0" smtClean="0"/>
              <a:t/>
            </a:r>
            <a:br>
              <a:rPr kumimoji="1" lang="en-US" altLang="zh-CN" sz="6000" dirty="0" smtClean="0"/>
            </a:br>
            <a:r>
              <a:rPr lang="en-US" altLang="zh-CN" sz="6000" b="1" dirty="0"/>
              <a:t>AHG8: a full-bypass mode in residual coding for high bit depth and high bit rate </a:t>
            </a:r>
            <a:r>
              <a:rPr lang="en-US" altLang="zh-CN" sz="6000" b="1" dirty="0" smtClean="0"/>
              <a:t>extensions</a:t>
            </a:r>
            <a:br>
              <a:rPr lang="en-US" altLang="zh-CN" sz="6000" b="1" dirty="0" smtClean="0"/>
            </a:br>
            <a:r>
              <a:rPr lang="en-US" altLang="zh-CN" sz="6000" b="1" dirty="0"/>
              <a:t/>
            </a:r>
            <a:br>
              <a:rPr lang="en-US" altLang="zh-CN" sz="6000" b="1" dirty="0"/>
            </a:br>
            <a:r>
              <a:rPr lang="en-US" altLang="zh-CN" sz="2800" b="1" dirty="0"/>
              <a:t>Fan Wang</a:t>
            </a:r>
            <a:br>
              <a:rPr lang="en-US" altLang="zh-CN" sz="2800" b="1" dirty="0"/>
            </a:br>
            <a:r>
              <a:rPr lang="en-US" altLang="zh-CN" sz="2800" b="1" dirty="0"/>
              <a:t>Z. </a:t>
            </a:r>
            <a:r>
              <a:rPr lang="en-US" altLang="zh-CN" sz="2800" b="1" dirty="0" err="1"/>
              <a:t>Xie</a:t>
            </a:r>
            <a:r>
              <a:rPr lang="en-US" altLang="zh-CN" sz="2800" b="1" dirty="0"/>
              <a:t>, Y. Yu, H. Yu, D. Wang</a:t>
            </a:r>
            <a:endParaRPr kumimoji="1" lang="zh-CN" altLang="en-US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Lossless 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4155" y="4375174"/>
            <a:ext cx="12753758" cy="7544476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431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sz="4000" dirty="0" smtClean="0"/>
              <a:t>Test2: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The </a:t>
            </a:r>
            <a:r>
              <a:rPr lang="en-US" altLang="zh-CN" sz="3600" dirty="0"/>
              <a:t>CTC specified for high bit depth and high bit rate video coding in </a:t>
            </a:r>
            <a:r>
              <a:rPr lang="en-US" altLang="zh-CN" sz="3600" dirty="0" smtClean="0"/>
              <a:t>[1] </a:t>
            </a:r>
            <a:r>
              <a:rPr lang="en-US" altLang="zh-CN" sz="3600" dirty="0"/>
              <a:t>were used in the </a:t>
            </a:r>
            <a:r>
              <a:rPr lang="en-US" altLang="zh-CN" sz="3600" dirty="0" smtClean="0"/>
              <a:t>simulations</a:t>
            </a:r>
            <a:r>
              <a:rPr lang="en-US" altLang="zh-CN" sz="3600" dirty="0"/>
              <a:t>;</a:t>
            </a:r>
            <a:r>
              <a:rPr lang="en-US" altLang="zh-CN" sz="3600" dirty="0" smtClean="0"/>
              <a:t> 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en-US" altLang="zh-CN" sz="3600" dirty="0" smtClean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T</a:t>
            </a:r>
            <a:r>
              <a:rPr lang="en-US" altLang="zh-CN" sz="3600" dirty="0" smtClean="0"/>
              <a:t>he </a:t>
            </a:r>
            <a:r>
              <a:rPr lang="en-US" altLang="zh-CN" sz="3600" dirty="0"/>
              <a:t>“anchor” is </a:t>
            </a:r>
            <a:r>
              <a:rPr lang="en-US" altLang="zh-CN" sz="3600" dirty="0" smtClean="0"/>
              <a:t>produced by the CE-1.5 software </a:t>
            </a:r>
            <a:r>
              <a:rPr lang="en-US" altLang="zh-CN" sz="3600" dirty="0" smtClean="0"/>
              <a:t>[2</a:t>
            </a:r>
            <a:r>
              <a:rPr lang="en-US" altLang="zh-CN" sz="3600" dirty="0" smtClean="0"/>
              <a:t>];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en-US" altLang="zh-CN" sz="3600" dirty="0" smtClean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T</a:t>
            </a:r>
            <a:r>
              <a:rPr lang="en-US" altLang="zh-CN" sz="3600" dirty="0" smtClean="0"/>
              <a:t>he </a:t>
            </a:r>
            <a:r>
              <a:rPr lang="en-US" altLang="zh-CN" sz="3600" dirty="0"/>
              <a:t>“test” is </a:t>
            </a:r>
            <a:r>
              <a:rPr lang="en-US" altLang="zh-CN" sz="3600" dirty="0"/>
              <a:t>produced by the </a:t>
            </a:r>
            <a:r>
              <a:rPr lang="en-US" altLang="zh-CN" sz="3600" dirty="0"/>
              <a:t>proposed method implemented in the </a:t>
            </a:r>
            <a:r>
              <a:rPr lang="en-US" altLang="zh-CN" sz="3600" dirty="0" smtClean="0"/>
              <a:t>CE-1.5 </a:t>
            </a:r>
            <a:r>
              <a:rPr lang="en-US" altLang="zh-CN" sz="3600" dirty="0" smtClean="0"/>
              <a:t>software</a:t>
            </a:r>
          </a:p>
          <a:p>
            <a:endParaRPr lang="en-US" altLang="zh-CN" sz="4000" dirty="0" smtClean="0"/>
          </a:p>
          <a:p>
            <a:endParaRPr lang="en-US" altLang="zh-CN" sz="4000" dirty="0"/>
          </a:p>
          <a:p>
            <a:endParaRPr lang="en-US" altLang="zh-CN" sz="4000" dirty="0" smtClean="0"/>
          </a:p>
          <a:p>
            <a:endParaRPr lang="en-US" altLang="zh-CN" sz="4000" dirty="0"/>
          </a:p>
          <a:p>
            <a:pPr hangingPunct="0"/>
            <a:r>
              <a:rPr lang="en-CA" altLang="zh-CN" sz="2400" dirty="0" smtClean="0"/>
              <a:t>[1] </a:t>
            </a:r>
            <a:r>
              <a:rPr lang="en-CA" altLang="zh-CN" sz="2400" dirty="0"/>
              <a:t>A. Browne, T. </a:t>
            </a:r>
            <a:r>
              <a:rPr lang="en-CA" altLang="zh-CN" sz="2400" dirty="0" err="1"/>
              <a:t>Ikai</a:t>
            </a:r>
            <a:r>
              <a:rPr lang="en-CA" altLang="zh-CN" sz="2400" dirty="0"/>
              <a:t>, D. </a:t>
            </a:r>
            <a:r>
              <a:rPr lang="en-CA" altLang="zh-CN" sz="2400" dirty="0" err="1"/>
              <a:t>Rusanovskyy</a:t>
            </a:r>
            <a:r>
              <a:rPr lang="en-CA" altLang="zh-CN" sz="2400" dirty="0"/>
              <a:t>, M. </a:t>
            </a:r>
            <a:r>
              <a:rPr lang="en-CA" altLang="zh-CN" sz="2400" dirty="0" err="1"/>
              <a:t>Sarwer</a:t>
            </a:r>
            <a:r>
              <a:rPr lang="en-CA" altLang="zh-CN" sz="2400" dirty="0"/>
              <a:t>, X. Xiu “Common test conditions for high bit depth and high bit rate video coding”, JVET-U2018</a:t>
            </a:r>
            <a:endParaRPr lang="zh-CN" altLang="zh-CN" sz="2400" dirty="0"/>
          </a:p>
          <a:p>
            <a:pPr hangingPunct="0"/>
            <a:r>
              <a:rPr lang="en-CA" altLang="zh-CN" sz="2400" dirty="0" smtClean="0"/>
              <a:t>[2] </a:t>
            </a:r>
            <a:r>
              <a:rPr lang="en-CA" altLang="zh-CN" sz="2400" dirty="0"/>
              <a:t>A. Browne, T. Hashimoto, H.-J. </a:t>
            </a:r>
            <a:r>
              <a:rPr lang="en-CA" altLang="zh-CN" sz="2400" dirty="0" err="1"/>
              <a:t>Jhu</a:t>
            </a:r>
            <a:r>
              <a:rPr lang="en-CA" altLang="zh-CN" sz="2400" dirty="0"/>
              <a:t>, D. </a:t>
            </a:r>
            <a:r>
              <a:rPr lang="en-CA" altLang="zh-CN" sz="2400" dirty="0" err="1"/>
              <a:t>Rusanovskyy</a:t>
            </a:r>
            <a:r>
              <a:rPr lang="en-CA" altLang="zh-CN" sz="2400" dirty="0"/>
              <a:t>, K. Kawamura, T. Zhou “CE on entropy coding for high bit depth and high bit rate coding”, JVET-U2022</a:t>
            </a:r>
            <a:endParaRPr lang="zh-CN" altLang="zh-CN" sz="2400" dirty="0"/>
          </a:p>
          <a:p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100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results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Low QP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504" y="4518830"/>
            <a:ext cx="22842789" cy="576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294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results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Lossless 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900" y="4350331"/>
            <a:ext cx="12758738" cy="754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01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This contribution proposes a full-bypass mode in residual coding for high bit depth and high bit rate coding, aiming at high quality video coding applications</a:t>
            </a:r>
            <a:r>
              <a:rPr lang="en-US" altLang="zh-CN" sz="4000" dirty="0" smtClean="0"/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It is observed that the proposed method brings </a:t>
            </a:r>
            <a:r>
              <a:rPr lang="en-US" altLang="zh-CN" sz="4000" dirty="0" smtClean="0"/>
              <a:t>over 15% saving in </a:t>
            </a:r>
            <a:r>
              <a:rPr lang="en-US" altLang="zh-CN" sz="4000" dirty="0"/>
              <a:t>both encoding and decoding </a:t>
            </a:r>
            <a:r>
              <a:rPr lang="en-US" altLang="zh-CN" sz="4000" dirty="0"/>
              <a:t>time, even with a slight coding efficiency gain</a:t>
            </a:r>
            <a:r>
              <a:rPr lang="en-US" altLang="zh-CN" sz="4000" dirty="0" smtClean="0"/>
              <a:t>, </a:t>
            </a:r>
            <a:r>
              <a:rPr lang="en-US" altLang="zh-CN" sz="4000" dirty="0"/>
              <a:t>from the </a:t>
            </a:r>
            <a:r>
              <a:rPr lang="en-US" altLang="zh-CN" sz="4000" dirty="0" smtClean="0"/>
              <a:t>16-bit </a:t>
            </a:r>
            <a:r>
              <a:rPr lang="en-US" altLang="zh-CN" sz="4000" dirty="0"/>
              <a:t>SVT sequences.</a:t>
            </a:r>
            <a:endParaRPr lang="en-US" altLang="zh-CN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CA" altLang="zh-CN" sz="4000" dirty="0" smtClean="0"/>
              <a:t>It is recommended to conduct core experiment </a:t>
            </a:r>
            <a:r>
              <a:rPr lang="en-CA" altLang="zh-CN" sz="4000" dirty="0" smtClean="0"/>
              <a:t>on </a:t>
            </a:r>
            <a:r>
              <a:rPr lang="en-CA" altLang="zh-CN" sz="4000" dirty="0" smtClean="0"/>
              <a:t>this </a:t>
            </a:r>
            <a:r>
              <a:rPr lang="en-CA" altLang="zh-CN" sz="4000" dirty="0" smtClean="0"/>
              <a:t>method.</a:t>
            </a:r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16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Thanks to Sony for </a:t>
            </a:r>
            <a:r>
              <a:rPr lang="en-US" altLang="zh-CN" dirty="0" smtClean="0"/>
              <a:t>crosschecking !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367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For high quality video applications, codecs running at high bit-rates demand high throughput</a:t>
            </a:r>
            <a:r>
              <a:rPr lang="en-US" altLang="zh-CN" sz="4000" dirty="0" smtClean="0"/>
              <a:t>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CN" sz="40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A full-bypass mode is added to the residual coding, in both RRC and TSRC modes, where a coefficient level </a:t>
            </a:r>
            <a:r>
              <a:rPr lang="en-US" altLang="zh-CN" sz="4000" dirty="0" smtClean="0"/>
              <a:t>or residual level is </a:t>
            </a:r>
            <a:r>
              <a:rPr lang="en-US" altLang="zh-CN" sz="4000" dirty="0"/>
              <a:t>coded through the bypass mode without using context-coded bins at all</a:t>
            </a:r>
            <a:r>
              <a:rPr lang="en-US" altLang="zh-CN" sz="4000" dirty="0" smtClean="0"/>
              <a:t>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CN" sz="40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This mode is primarily designed for high quality applications with high bit-depth video signals, such as content capture, creation, and editing.</a:t>
            </a:r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774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Entropy coding of coefficients in VVC Main 10 profile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To guarantee the </a:t>
            </a:r>
            <a:r>
              <a:rPr lang="en-US" altLang="zh-CN" sz="4000" dirty="0" smtClean="0"/>
              <a:t>throughput, </a:t>
            </a:r>
            <a:r>
              <a:rPr lang="en-US" altLang="zh-CN" sz="4000" dirty="0"/>
              <a:t>the maximum number of context coded bins for each block is limited by the initial value of “remBinsPass1” or “</a:t>
            </a:r>
            <a:r>
              <a:rPr lang="en-US" altLang="zh-CN" sz="4000" dirty="0" err="1" smtClean="0"/>
              <a:t>RemCcbs”in</a:t>
            </a:r>
            <a:r>
              <a:rPr lang="en-US" altLang="zh-CN" sz="4000" dirty="0" smtClean="0"/>
              <a:t> VVC version 1;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For </a:t>
            </a:r>
            <a:r>
              <a:rPr lang="en-US" altLang="zh-CN" sz="4000" dirty="0" smtClean="0"/>
              <a:t>RRC: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each </a:t>
            </a:r>
            <a:r>
              <a:rPr lang="en-US" altLang="zh-CN" sz="3600" dirty="0"/>
              <a:t>coefficient level may yield up to 4 </a:t>
            </a:r>
            <a:r>
              <a:rPr lang="en-US" altLang="zh-CN" sz="3600" dirty="0" smtClean="0"/>
              <a:t>context coded bins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remaining level above 3 is bypass-coded via </a:t>
            </a:r>
            <a:r>
              <a:rPr lang="en-US" altLang="zh-CN" sz="3600" dirty="0" err="1" smtClean="0"/>
              <a:t>abs_remainder</a:t>
            </a:r>
            <a:endParaRPr lang="en-US" altLang="zh-CN" sz="3600" dirty="0" smtClean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/>
              <a:t>c</a:t>
            </a:r>
            <a:r>
              <a:rPr lang="en-US" altLang="zh-CN" sz="3600" dirty="0" smtClean="0"/>
              <a:t>oefficient </a:t>
            </a:r>
            <a:r>
              <a:rPr lang="en-US" altLang="zh-CN" sz="3600" dirty="0" smtClean="0"/>
              <a:t>levels are bypass-coded via </a:t>
            </a:r>
            <a:r>
              <a:rPr lang="en-US" altLang="zh-CN" sz="3600" dirty="0" err="1" smtClean="0"/>
              <a:t>dec_abs_level</a:t>
            </a:r>
            <a:r>
              <a:rPr lang="en-US" altLang="zh-CN" sz="3600" dirty="0" smtClean="0"/>
              <a:t> if total </a:t>
            </a:r>
            <a:r>
              <a:rPr lang="en-US" altLang="zh-CN" sz="3600" dirty="0" smtClean="0"/>
              <a:t>number of </a:t>
            </a:r>
            <a:r>
              <a:rPr lang="en-US" altLang="zh-CN" sz="3600" dirty="0" err="1" smtClean="0"/>
              <a:t>ccbs</a:t>
            </a:r>
            <a:r>
              <a:rPr lang="en-US" altLang="zh-CN" sz="3600" dirty="0" smtClean="0"/>
              <a:t> </a:t>
            </a:r>
            <a:r>
              <a:rPr lang="en-US" altLang="zh-CN" sz="3600" dirty="0" smtClean="0"/>
              <a:t>reaches </a:t>
            </a:r>
            <a:r>
              <a:rPr lang="en-US" altLang="zh-CN" sz="3600" dirty="0" smtClean="0"/>
              <a:t>the limit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 err="1" smtClean="0"/>
              <a:t>coeff_sign_flag</a:t>
            </a:r>
            <a:r>
              <a:rPr lang="en-US" altLang="zh-CN" sz="3600" dirty="0" smtClean="0"/>
              <a:t> is always </a:t>
            </a:r>
            <a:r>
              <a:rPr lang="en-US" altLang="zh-CN" sz="3600" dirty="0" smtClean="0"/>
              <a:t>bypass-coded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en-US" altLang="zh-CN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 smtClean="0"/>
              <a:t>For TSRC: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/>
              <a:t>each coefficient level may yield up to </a:t>
            </a:r>
            <a:r>
              <a:rPr lang="en-US" altLang="zh-CN" sz="3600" dirty="0" smtClean="0"/>
              <a:t>8 </a:t>
            </a:r>
            <a:r>
              <a:rPr lang="en-US" altLang="zh-CN" sz="3600" dirty="0"/>
              <a:t>context coded bins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/>
              <a:t>remaining </a:t>
            </a:r>
            <a:r>
              <a:rPr lang="en-US" altLang="zh-CN" sz="3600" dirty="0" smtClean="0"/>
              <a:t>level </a:t>
            </a:r>
            <a:r>
              <a:rPr lang="en-US" altLang="zh-CN" sz="3600" dirty="0"/>
              <a:t>is bypass-coded via </a:t>
            </a:r>
            <a:r>
              <a:rPr lang="en-US" altLang="zh-CN" sz="3600" dirty="0" err="1"/>
              <a:t>abs_remainder</a:t>
            </a:r>
            <a:endParaRPr lang="en-US" altLang="zh-CN" sz="3600" dirty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residual</a:t>
            </a:r>
            <a:r>
              <a:rPr lang="en-US" altLang="zh-CN" sz="3600" dirty="0" smtClean="0"/>
              <a:t> </a:t>
            </a:r>
            <a:r>
              <a:rPr lang="en-US" altLang="zh-CN" sz="3600" dirty="0"/>
              <a:t>levels are bypass-coded via </a:t>
            </a:r>
            <a:r>
              <a:rPr lang="en-US" altLang="zh-CN" sz="3600" dirty="0" err="1" smtClean="0"/>
              <a:t>abs_remainder</a:t>
            </a:r>
            <a:r>
              <a:rPr lang="en-US" altLang="zh-CN" sz="3600" dirty="0" smtClean="0"/>
              <a:t> </a:t>
            </a:r>
            <a:r>
              <a:rPr lang="en-US" altLang="zh-CN" sz="3600" dirty="0"/>
              <a:t>if total </a:t>
            </a:r>
            <a:r>
              <a:rPr lang="en-US" altLang="zh-CN" sz="3600" dirty="0" smtClean="0"/>
              <a:t>number of </a:t>
            </a:r>
            <a:r>
              <a:rPr lang="en-US" altLang="zh-CN" sz="3600" dirty="0" err="1"/>
              <a:t>ccbs</a:t>
            </a:r>
            <a:r>
              <a:rPr lang="en-US" altLang="zh-CN" sz="3600" dirty="0"/>
              <a:t> </a:t>
            </a:r>
            <a:r>
              <a:rPr lang="en-US" altLang="zh-CN" sz="3600" dirty="0" smtClean="0"/>
              <a:t>reaches </a:t>
            </a:r>
            <a:r>
              <a:rPr lang="en-US" altLang="zh-CN" sz="3600" dirty="0"/>
              <a:t>the limit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 err="1"/>
              <a:t>coeff_sign_flag</a:t>
            </a:r>
            <a:r>
              <a:rPr lang="en-US" altLang="zh-CN" sz="3600" dirty="0"/>
              <a:t> is </a:t>
            </a:r>
            <a:r>
              <a:rPr lang="en-US" altLang="zh-CN" sz="3600" dirty="0" smtClean="0"/>
              <a:t>bypass-coded </a:t>
            </a:r>
            <a:r>
              <a:rPr lang="en-US" altLang="zh-CN" sz="3600" dirty="0"/>
              <a:t>if total </a:t>
            </a:r>
            <a:r>
              <a:rPr lang="en-US" altLang="zh-CN" sz="3600" dirty="0" smtClean="0"/>
              <a:t>number of </a:t>
            </a:r>
            <a:r>
              <a:rPr lang="en-US" altLang="zh-CN" sz="3600" dirty="0" err="1"/>
              <a:t>ccbs</a:t>
            </a:r>
            <a:r>
              <a:rPr lang="en-US" altLang="zh-CN" sz="3600" dirty="0"/>
              <a:t> </a:t>
            </a:r>
            <a:r>
              <a:rPr lang="en-US" altLang="zh-CN" sz="3600" dirty="0" smtClean="0"/>
              <a:t>reaches </a:t>
            </a:r>
            <a:r>
              <a:rPr lang="en-US" altLang="zh-CN" sz="3600" dirty="0"/>
              <a:t>the limit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en-US" altLang="zh-CN" sz="360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998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</a:t>
            </a:r>
            <a:r>
              <a:rPr lang="en-US" altLang="zh-CN" dirty="0" smtClean="0"/>
              <a:t>method (1/4)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 smtClean="0"/>
              <a:t>A new syntax element </a:t>
            </a:r>
            <a:r>
              <a:rPr lang="en-US" altLang="zh-CN" sz="4000" dirty="0" err="1" smtClean="0"/>
              <a:t>sps_level_ccbs_disabled_flag</a:t>
            </a:r>
            <a:r>
              <a:rPr lang="en-US" altLang="zh-CN" sz="4000" dirty="0" smtClean="0"/>
              <a:t> </a:t>
            </a:r>
            <a:r>
              <a:rPr lang="en-US" altLang="zh-CN" sz="4000" dirty="0"/>
              <a:t>is </a:t>
            </a:r>
            <a:r>
              <a:rPr lang="en-US" altLang="zh-CN" sz="4000" dirty="0" smtClean="0"/>
              <a:t>added in SPS which enables/disables </a:t>
            </a:r>
            <a:r>
              <a:rPr lang="en-US" altLang="zh-CN" sz="4000" dirty="0"/>
              <a:t>the proposed method</a:t>
            </a:r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65178" y="5559467"/>
            <a:ext cx="8529638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altLang="zh-CN" dirty="0"/>
              <a:t>7.3.2.4 Sequence parameter set RBSP syntax</a:t>
            </a:r>
            <a:endParaRPr lang="zh-CN" altLang="zh-CN" dirty="0"/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5178" y="6325361"/>
            <a:ext cx="13093914" cy="397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839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</a:t>
            </a:r>
            <a:r>
              <a:rPr lang="en-US" altLang="zh-CN" dirty="0" smtClean="0"/>
              <a:t>method (2/4)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T</a:t>
            </a:r>
            <a:r>
              <a:rPr lang="en-US" altLang="zh-CN" sz="4000" dirty="0" smtClean="0"/>
              <a:t>he </a:t>
            </a:r>
            <a:r>
              <a:rPr lang="en-US" altLang="zh-CN" sz="4000" dirty="0"/>
              <a:t>initialization methods of remBinsPass1 in RRC and </a:t>
            </a:r>
            <a:r>
              <a:rPr lang="en-US" altLang="zh-CN" sz="4000" dirty="0" err="1"/>
              <a:t>RemCcbs</a:t>
            </a:r>
            <a:r>
              <a:rPr lang="en-US" altLang="zh-CN" sz="4000" dirty="0"/>
              <a:t> in TSRC are </a:t>
            </a:r>
            <a:r>
              <a:rPr lang="en-US" altLang="zh-CN" sz="4000" dirty="0" smtClean="0"/>
              <a:t>modifie</a:t>
            </a:r>
            <a:r>
              <a:rPr lang="en-US" altLang="zh-CN" sz="4000" dirty="0" smtClean="0"/>
              <a:t>d </a:t>
            </a:r>
            <a:r>
              <a:rPr lang="en-US" altLang="zh-CN" sz="4000" dirty="0"/>
              <a:t>as follows </a:t>
            </a:r>
            <a:r>
              <a:rPr lang="en-US" altLang="zh-CN" sz="4000" dirty="0" smtClean="0"/>
              <a:t>highlighted with red color:</a:t>
            </a:r>
          </a:p>
          <a:p>
            <a:pPr marL="1270000" lvl="2" indent="0">
              <a:buNone/>
            </a:pPr>
            <a:r>
              <a:rPr lang="en-US" altLang="zh-CN" sz="3200" dirty="0"/>
              <a:t>( note: the proposed method is enabled by </a:t>
            </a:r>
            <a:r>
              <a:rPr lang="en-US" altLang="zh-CN" sz="3200" dirty="0" err="1"/>
              <a:t>sps_level_ccbs_diabled_flag</a:t>
            </a:r>
            <a:r>
              <a:rPr lang="en-US" altLang="zh-CN" sz="3200" dirty="0"/>
              <a:t> equal to 1 )</a:t>
            </a:r>
            <a:endParaRPr lang="zh-CN" altLang="en-US" sz="32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505" y="8024030"/>
            <a:ext cx="10280334" cy="39844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3271" y="8024030"/>
            <a:ext cx="10296630" cy="398447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92505" y="6403868"/>
            <a:ext cx="7137083" cy="14875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rtl="0" fontAlgn="auto" hangingPunct="0">
              <a:lnSpc>
                <a:spcPct val="150000"/>
              </a:lnSpc>
            </a:pPr>
            <a:r>
              <a:rPr lang="en-US" altLang="zh-CN" sz="4000" b="0" dirty="0">
                <a:solidFill>
                  <a:srgbClr val="5E5E5E"/>
                </a:solidFill>
                <a:latin typeface="OPPOSans M" charset="-122"/>
                <a:ea typeface="OPPOSans M" charset="-122"/>
                <a:cs typeface="OPPOSans M" charset="-122"/>
              </a:rPr>
              <a:t>For </a:t>
            </a:r>
            <a:r>
              <a:rPr lang="en-US" altLang="zh-CN" sz="4000" b="0" dirty="0" smtClean="0">
                <a:solidFill>
                  <a:srgbClr val="5E5E5E"/>
                </a:solidFill>
                <a:latin typeface="OPPOSans M" charset="-122"/>
                <a:ea typeface="OPPOSans M" charset="-122"/>
                <a:cs typeface="OPPOSans M" charset="-122"/>
              </a:rPr>
              <a:t>RRC:</a:t>
            </a:r>
          </a:p>
          <a:p>
            <a:r>
              <a:rPr lang="en-US" altLang="zh-CN" dirty="0" smtClean="0"/>
              <a:t>7.3.11.11Residual coding syntax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603271" y="6534748"/>
            <a:ext cx="7137083" cy="14875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rtl="0" fontAlgn="auto" hangingPunct="0">
              <a:lnSpc>
                <a:spcPct val="150000"/>
              </a:lnSpc>
            </a:pPr>
            <a:r>
              <a:rPr lang="en-US" altLang="zh-CN" sz="4000" b="0" dirty="0">
                <a:solidFill>
                  <a:srgbClr val="5E5E5E"/>
                </a:solidFill>
                <a:latin typeface="OPPOSans M" charset="-122"/>
                <a:ea typeface="OPPOSans M" charset="-122"/>
                <a:cs typeface="OPPOSans M" charset="-122"/>
              </a:rPr>
              <a:t>For </a:t>
            </a:r>
            <a:r>
              <a:rPr lang="en-US" altLang="zh-CN" sz="4000" b="0" dirty="0" smtClean="0">
                <a:solidFill>
                  <a:srgbClr val="5E5E5E"/>
                </a:solidFill>
                <a:latin typeface="OPPOSans M" charset="-122"/>
                <a:ea typeface="OPPOSans M" charset="-122"/>
                <a:cs typeface="OPPOSans M" charset="-122"/>
              </a:rPr>
              <a:t>TSRC:</a:t>
            </a:r>
          </a:p>
          <a:p>
            <a:r>
              <a:rPr lang="en-US" altLang="zh-CN" dirty="0" smtClean="0"/>
              <a:t>7.3.11.11Residual coding syntax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956829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</a:t>
            </a:r>
            <a:r>
              <a:rPr lang="en-US" altLang="zh-CN" dirty="0" smtClean="0"/>
              <a:t>method (3/4)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For RRC, if </a:t>
            </a:r>
            <a:r>
              <a:rPr lang="en-CA" altLang="zh-CN" sz="4000" dirty="0"/>
              <a:t>the </a:t>
            </a:r>
            <a:r>
              <a:rPr lang="en-US" altLang="zh-CN" sz="4000" dirty="0" err="1"/>
              <a:t>sps_level_ccbs_disabled_flag</a:t>
            </a:r>
            <a:r>
              <a:rPr lang="en-US" altLang="zh-CN" sz="4000" dirty="0"/>
              <a:t> is equal to 1, </a:t>
            </a:r>
            <a:r>
              <a:rPr lang="en-US" altLang="zh-CN" sz="4000" dirty="0" smtClean="0"/>
              <a:t>all context coded bins are</a:t>
            </a:r>
            <a:r>
              <a:rPr lang="en-CA" altLang="zh-CN" sz="4000" dirty="0" smtClean="0"/>
              <a:t> </a:t>
            </a:r>
            <a:r>
              <a:rPr lang="en-CA" altLang="zh-CN" sz="4000" dirty="0"/>
              <a:t>always </a:t>
            </a:r>
            <a:r>
              <a:rPr lang="en-CA" altLang="zh-CN" sz="4000" dirty="0" smtClean="0"/>
              <a:t>skipped.</a:t>
            </a:r>
            <a:r>
              <a:rPr lang="en-CA" altLang="zh-CN" sz="4000" dirty="0"/>
              <a:t> The coefficient levels at all positions are always coded by </a:t>
            </a:r>
            <a:r>
              <a:rPr lang="en-CA" altLang="zh-CN" sz="4000" dirty="0" err="1"/>
              <a:t>dec_abs_level</a:t>
            </a:r>
            <a:r>
              <a:rPr lang="en-CA" altLang="zh-CN" sz="4000" dirty="0"/>
              <a:t> and </a:t>
            </a:r>
            <a:r>
              <a:rPr lang="en-US" altLang="zh-CN" sz="4000" dirty="0" err="1"/>
              <a:t>coeff_sign_flag</a:t>
            </a:r>
            <a:r>
              <a:rPr lang="en-US" altLang="zh-CN" sz="4000" dirty="0"/>
              <a:t> in bypass </a:t>
            </a:r>
            <a:r>
              <a:rPr lang="en-US" altLang="zh-CN" sz="4000" dirty="0" smtClean="0"/>
              <a:t>mode;</a:t>
            </a:r>
          </a:p>
          <a:p>
            <a:endParaRPr lang="en-US" altLang="zh-CN" sz="4000" dirty="0" smtClean="0"/>
          </a:p>
          <a:p>
            <a:r>
              <a:rPr lang="en-US" altLang="zh-CN" sz="4000" dirty="0"/>
              <a:t>For </a:t>
            </a:r>
            <a:r>
              <a:rPr lang="en-US" altLang="zh-CN" sz="4000" dirty="0" smtClean="0"/>
              <a:t>TSRC, if </a:t>
            </a:r>
            <a:r>
              <a:rPr lang="en-US" altLang="zh-CN" sz="4000" dirty="0"/>
              <a:t>the </a:t>
            </a:r>
            <a:r>
              <a:rPr lang="en-US" altLang="zh-CN" sz="4000" dirty="0" err="1"/>
              <a:t>sps_level_ccbs_disabled_flag</a:t>
            </a:r>
            <a:r>
              <a:rPr lang="en-US" altLang="zh-CN" sz="4000" dirty="0"/>
              <a:t> is equal to 1, </a:t>
            </a:r>
            <a:r>
              <a:rPr lang="en-US" altLang="zh-CN" sz="4000" dirty="0" smtClean="0"/>
              <a:t>all context coded bins </a:t>
            </a:r>
            <a:r>
              <a:rPr lang="en-CA" altLang="zh-CN" sz="4000" dirty="0" smtClean="0"/>
              <a:t>are </a:t>
            </a:r>
            <a:r>
              <a:rPr lang="en-CA" altLang="zh-CN" sz="4000" dirty="0"/>
              <a:t>always skipped</a:t>
            </a:r>
            <a:r>
              <a:rPr lang="en-US" altLang="zh-CN" sz="4000" dirty="0" smtClean="0"/>
              <a:t>. </a:t>
            </a:r>
            <a:r>
              <a:rPr lang="en-US" altLang="zh-CN" sz="4000" dirty="0"/>
              <a:t>The coefficient levels at all positions are coded by </a:t>
            </a:r>
            <a:r>
              <a:rPr lang="en-US" altLang="zh-CN" sz="4000" dirty="0" err="1"/>
              <a:t>abs_remainder</a:t>
            </a:r>
            <a:r>
              <a:rPr lang="en-US" altLang="zh-CN" sz="4000" dirty="0"/>
              <a:t> and </a:t>
            </a:r>
            <a:r>
              <a:rPr lang="en-US" altLang="zh-CN" sz="4000" dirty="0" err="1"/>
              <a:t>coeff_sign_flag</a:t>
            </a:r>
            <a:r>
              <a:rPr lang="en-US" altLang="zh-CN" sz="4000" dirty="0"/>
              <a:t> in bypass mode. </a:t>
            </a:r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989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 (4/4)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Proposed semantics for </a:t>
            </a:r>
            <a:r>
              <a:rPr lang="en-US" altLang="zh-CN" dirty="0" err="1" smtClean="0"/>
              <a:t>sps_level_ccbs_disabled_flag</a:t>
            </a:r>
            <a:r>
              <a:rPr lang="en-US" altLang="zh-CN" dirty="0" smtClean="0"/>
              <a:t>:</a:t>
            </a:r>
          </a:p>
          <a:p>
            <a:pPr lvl="1"/>
            <a:r>
              <a:rPr lang="en-US" altLang="zh-CN" b="1" dirty="0" err="1"/>
              <a:t>s</a:t>
            </a:r>
            <a:r>
              <a:rPr lang="en-US" altLang="zh-CN" b="1" dirty="0" err="1" smtClean="0"/>
              <a:t>ps_level_ccbs_disabled</a:t>
            </a:r>
            <a:r>
              <a:rPr lang="en-US" altLang="zh-CN" b="1" dirty="0" smtClean="0"/>
              <a:t> flag </a:t>
            </a:r>
            <a:r>
              <a:rPr lang="en-US" altLang="zh-CN" dirty="0" smtClean="0"/>
              <a:t>equal to 1 specifies that </a:t>
            </a:r>
            <a:r>
              <a:rPr lang="en-US" altLang="zh-CN" dirty="0"/>
              <a:t>parameters remBinsPass1 and </a:t>
            </a:r>
            <a:r>
              <a:rPr lang="en-US" altLang="zh-CN" dirty="0" err="1"/>
              <a:t>RemCcbs</a:t>
            </a:r>
            <a:r>
              <a:rPr lang="en-US" altLang="zh-CN" dirty="0"/>
              <a:t> in 7.3.11.11 Residual Coding syntax are set to 0, and the coefficient </a:t>
            </a:r>
            <a:r>
              <a:rPr lang="en-US" altLang="zh-CN" dirty="0" smtClean="0"/>
              <a:t>levels </a:t>
            </a:r>
            <a:r>
              <a:rPr lang="en-US" altLang="zh-CN" dirty="0"/>
              <a:t>and residual </a:t>
            </a:r>
            <a:r>
              <a:rPr lang="en-US" altLang="zh-CN" dirty="0" smtClean="0"/>
              <a:t>levels, </a:t>
            </a:r>
            <a:r>
              <a:rPr lang="en-US" altLang="zh-CN" dirty="0"/>
              <a:t>at all positions, are coded in the bypass mode through </a:t>
            </a:r>
            <a:r>
              <a:rPr lang="en-US" altLang="zh-CN" dirty="0" err="1"/>
              <a:t>dec_abs_level</a:t>
            </a:r>
            <a:r>
              <a:rPr lang="en-US" altLang="zh-CN" dirty="0"/>
              <a:t>, </a:t>
            </a:r>
            <a:r>
              <a:rPr lang="en-US" altLang="zh-CN" dirty="0" err="1"/>
              <a:t>coeff_sign_flag</a:t>
            </a:r>
            <a:r>
              <a:rPr lang="en-US" altLang="zh-CN" dirty="0"/>
              <a:t>, and </a:t>
            </a:r>
            <a:r>
              <a:rPr lang="en-US" altLang="zh-CN" dirty="0" err="1"/>
              <a:t>abs_reminder</a:t>
            </a:r>
            <a:r>
              <a:rPr lang="en-US" altLang="zh-CN" dirty="0"/>
              <a:t> accordingly. When </a:t>
            </a:r>
            <a:r>
              <a:rPr lang="en-US" altLang="zh-CN" dirty="0" err="1"/>
              <a:t>sps_level_ccbs_disabled_flag</a:t>
            </a:r>
            <a:r>
              <a:rPr lang="en-US" altLang="zh-CN" dirty="0"/>
              <a:t> is equal to 0, parameters remBinsPass1 and </a:t>
            </a:r>
            <a:r>
              <a:rPr lang="en-US" altLang="zh-CN" dirty="0" err="1"/>
              <a:t>RemCcbs</a:t>
            </a:r>
            <a:r>
              <a:rPr lang="en-US" altLang="zh-CN" dirty="0"/>
              <a:t> in 7.3.11.11 Residual Coding syntax define the maximum number of context-coded bins for each </a:t>
            </a:r>
            <a:r>
              <a:rPr lang="en-US" altLang="zh-CN" dirty="0" smtClean="0"/>
              <a:t>transform </a:t>
            </a:r>
            <a:r>
              <a:rPr lang="en-US" altLang="zh-CN" dirty="0"/>
              <a:t>block, and the coefficient </a:t>
            </a:r>
            <a:r>
              <a:rPr lang="en-US" altLang="zh-CN" dirty="0" smtClean="0"/>
              <a:t>levels </a:t>
            </a:r>
            <a:r>
              <a:rPr lang="en-US" altLang="zh-CN" dirty="0"/>
              <a:t>and residual </a:t>
            </a:r>
            <a:r>
              <a:rPr lang="en-US" altLang="zh-CN" dirty="0" smtClean="0"/>
              <a:t>levels </a:t>
            </a:r>
            <a:r>
              <a:rPr lang="en-US" altLang="zh-CN" dirty="0"/>
              <a:t>are coded through </a:t>
            </a:r>
            <a:r>
              <a:rPr lang="en-US" altLang="zh-CN" dirty="0" smtClean="0"/>
              <a:t>context-coded </a:t>
            </a:r>
            <a:r>
              <a:rPr lang="en-US" altLang="zh-CN" dirty="0"/>
              <a:t>bins together with </a:t>
            </a:r>
            <a:r>
              <a:rPr lang="en-US" altLang="zh-CN"/>
              <a:t>“</a:t>
            </a:r>
            <a:r>
              <a:rPr lang="en-US" altLang="zh-CN" smtClean="0"/>
              <a:t>bypass-coded” bins</a:t>
            </a:r>
            <a:r>
              <a:rPr lang="en-US" altLang="zh-CN" dirty="0" smtClean="0"/>
              <a:t>.</a:t>
            </a:r>
            <a:r>
              <a:rPr lang="en-US" altLang="zh-CN" dirty="0"/>
              <a:t> When </a:t>
            </a:r>
            <a:r>
              <a:rPr lang="en-US" altLang="zh-CN" dirty="0" err="1"/>
              <a:t>sps_level_ccbs_disabled_flag</a:t>
            </a:r>
            <a:r>
              <a:rPr lang="en-US" altLang="zh-CN" dirty="0"/>
              <a:t> is not present, its value is inferred to be equal to 0.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473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sz="4000" dirty="0" smtClean="0"/>
              <a:t>Test1: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The </a:t>
            </a:r>
            <a:r>
              <a:rPr lang="en-US" altLang="zh-CN" sz="3600" dirty="0"/>
              <a:t>CTC specified for high bit depth and high bit rate video coding in </a:t>
            </a:r>
            <a:r>
              <a:rPr lang="en-US" altLang="zh-CN" sz="3600" dirty="0" smtClean="0"/>
              <a:t>[1] </a:t>
            </a:r>
            <a:r>
              <a:rPr lang="en-US" altLang="zh-CN" sz="3600" dirty="0"/>
              <a:t>were used in the </a:t>
            </a:r>
            <a:r>
              <a:rPr lang="en-US" altLang="zh-CN" sz="3600" dirty="0" smtClean="0"/>
              <a:t>simulations</a:t>
            </a:r>
            <a:r>
              <a:rPr lang="en-US" altLang="zh-CN" sz="3600" dirty="0"/>
              <a:t>;</a:t>
            </a:r>
            <a:r>
              <a:rPr lang="en-US" altLang="zh-CN" sz="3600" dirty="0" smtClean="0"/>
              <a:t> 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en-US" altLang="zh-CN" sz="3600" dirty="0" smtClean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T</a:t>
            </a:r>
            <a:r>
              <a:rPr lang="en-US" altLang="zh-CN" sz="3600" dirty="0" smtClean="0"/>
              <a:t>he </a:t>
            </a:r>
            <a:r>
              <a:rPr lang="en-US" altLang="zh-CN" sz="3600" dirty="0"/>
              <a:t>“anchor” is </a:t>
            </a:r>
            <a:r>
              <a:rPr lang="en-US" altLang="zh-CN" sz="3600" dirty="0" smtClean="0"/>
              <a:t>produced by the </a:t>
            </a:r>
            <a:r>
              <a:rPr lang="en-US" altLang="zh-CN" sz="3600" dirty="0"/>
              <a:t>CE base software </a:t>
            </a:r>
            <a:r>
              <a:rPr lang="en-US" altLang="zh-CN" sz="3600" dirty="0" smtClean="0"/>
              <a:t>[2</a:t>
            </a:r>
            <a:r>
              <a:rPr lang="en-US" altLang="zh-CN" sz="3600" dirty="0" smtClean="0"/>
              <a:t>];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en-US" altLang="zh-CN" sz="3600" dirty="0" smtClean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T</a:t>
            </a:r>
            <a:r>
              <a:rPr lang="en-US" altLang="zh-CN" sz="3600" dirty="0" smtClean="0"/>
              <a:t>he </a:t>
            </a:r>
            <a:r>
              <a:rPr lang="en-US" altLang="zh-CN" sz="3600" dirty="0"/>
              <a:t>“test” is </a:t>
            </a:r>
            <a:r>
              <a:rPr lang="en-US" altLang="zh-CN" sz="3600" dirty="0"/>
              <a:t>produced by the </a:t>
            </a:r>
            <a:r>
              <a:rPr lang="en-US" altLang="zh-CN" sz="3600" dirty="0"/>
              <a:t>proposed method implemented in the CE base </a:t>
            </a:r>
            <a:r>
              <a:rPr lang="en-US" altLang="zh-CN" sz="3600" dirty="0" smtClean="0"/>
              <a:t>software</a:t>
            </a:r>
          </a:p>
          <a:p>
            <a:endParaRPr lang="en-US" altLang="zh-CN" sz="4000" dirty="0" smtClean="0"/>
          </a:p>
          <a:p>
            <a:endParaRPr lang="en-US" altLang="zh-CN" sz="4000" dirty="0"/>
          </a:p>
          <a:p>
            <a:endParaRPr lang="en-US" altLang="zh-CN" sz="4000" dirty="0" smtClean="0"/>
          </a:p>
          <a:p>
            <a:endParaRPr lang="en-US" altLang="zh-CN" sz="4000" dirty="0"/>
          </a:p>
          <a:p>
            <a:pPr hangingPunct="0"/>
            <a:r>
              <a:rPr lang="en-CA" altLang="zh-CN" sz="2400" dirty="0" smtClean="0"/>
              <a:t>[1] </a:t>
            </a:r>
            <a:r>
              <a:rPr lang="en-CA" altLang="zh-CN" sz="2400" dirty="0"/>
              <a:t>A. Browne, T. </a:t>
            </a:r>
            <a:r>
              <a:rPr lang="en-CA" altLang="zh-CN" sz="2400" dirty="0" err="1"/>
              <a:t>Ikai</a:t>
            </a:r>
            <a:r>
              <a:rPr lang="en-CA" altLang="zh-CN" sz="2400" dirty="0"/>
              <a:t>, D. </a:t>
            </a:r>
            <a:r>
              <a:rPr lang="en-CA" altLang="zh-CN" sz="2400" dirty="0" err="1"/>
              <a:t>Rusanovskyy</a:t>
            </a:r>
            <a:r>
              <a:rPr lang="en-CA" altLang="zh-CN" sz="2400" dirty="0"/>
              <a:t>, M. </a:t>
            </a:r>
            <a:r>
              <a:rPr lang="en-CA" altLang="zh-CN" sz="2400" dirty="0" err="1"/>
              <a:t>Sarwer</a:t>
            </a:r>
            <a:r>
              <a:rPr lang="en-CA" altLang="zh-CN" sz="2400" dirty="0"/>
              <a:t>, X. Xiu “Common test conditions for high bit depth and high bit rate video coding”, JVET-U2018</a:t>
            </a:r>
            <a:endParaRPr lang="zh-CN" altLang="zh-CN" sz="2400" dirty="0"/>
          </a:p>
          <a:p>
            <a:pPr hangingPunct="0"/>
            <a:r>
              <a:rPr lang="en-CA" altLang="zh-CN" sz="2400" dirty="0" smtClean="0"/>
              <a:t>[2] </a:t>
            </a:r>
            <a:r>
              <a:rPr lang="en-CA" altLang="zh-CN" sz="2400" dirty="0"/>
              <a:t>A. Browne, T. Hashimoto, H.-J. </a:t>
            </a:r>
            <a:r>
              <a:rPr lang="en-CA" altLang="zh-CN" sz="2400" dirty="0" err="1"/>
              <a:t>Jhu</a:t>
            </a:r>
            <a:r>
              <a:rPr lang="en-CA" altLang="zh-CN" sz="2400" dirty="0"/>
              <a:t>, D. </a:t>
            </a:r>
            <a:r>
              <a:rPr lang="en-CA" altLang="zh-CN" sz="2400" dirty="0" err="1"/>
              <a:t>Rusanovskyy</a:t>
            </a:r>
            <a:r>
              <a:rPr lang="en-CA" altLang="zh-CN" sz="2400" dirty="0"/>
              <a:t>, K. Kawamura, T. Zhou “CE on entropy coding for high bit depth and high bit rate coding”, JVET-U2022</a:t>
            </a:r>
            <a:endParaRPr lang="zh-CN" altLang="zh-CN" sz="2400" dirty="0"/>
          </a:p>
          <a:p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5262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Low </a:t>
            </a:r>
            <a:r>
              <a:rPr lang="en-US" altLang="zh-CN" dirty="0" smtClean="0"/>
              <a:t>QP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504" y="4452383"/>
            <a:ext cx="22766441" cy="574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26940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3852</TotalTime>
  <Words>885</Words>
  <Application>Microsoft Office PowerPoint</Application>
  <PresentationFormat>自定义</PresentationFormat>
  <Paragraphs>79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Arial</vt:lpstr>
      <vt:lpstr>Helvetica</vt:lpstr>
      <vt:lpstr>White 白底</vt:lpstr>
      <vt:lpstr>Black 黑底</vt:lpstr>
      <vt:lpstr>JVET-V122  AHG8: a full-bypass mode in residual coding for high bit depth and high bit rate extensions  Fan Wang Z. Xie, Y. Yu, H. Yu, D. Wang</vt:lpstr>
      <vt:lpstr>Introduction </vt:lpstr>
      <vt:lpstr>Entropy coding of coefficients in VVC Main 10 profile</vt:lpstr>
      <vt:lpstr>Proposed method (1/4)</vt:lpstr>
      <vt:lpstr>Proposed method (2/4)</vt:lpstr>
      <vt:lpstr>Proposed method (3/4)</vt:lpstr>
      <vt:lpstr>Proposed method (4/4)</vt:lpstr>
      <vt:lpstr>Simulation results</vt:lpstr>
      <vt:lpstr>Simulation results</vt:lpstr>
      <vt:lpstr>Simulation results</vt:lpstr>
      <vt:lpstr>Simulation results</vt:lpstr>
      <vt:lpstr>Simulation results</vt:lpstr>
      <vt:lpstr>Simulation results</vt:lpstr>
      <vt:lpstr>Conclusion 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王凡</cp:lastModifiedBy>
  <cp:revision>96</cp:revision>
  <dcterms:modified xsi:type="dcterms:W3CDTF">2021-04-20T09:16:39Z</dcterms:modified>
</cp:coreProperties>
</file>