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5"/>
  </p:notesMasterIdLst>
  <p:sldIdLst>
    <p:sldId id="256" r:id="rId3"/>
    <p:sldId id="273" r:id="rId4"/>
    <p:sldId id="274" r:id="rId5"/>
    <p:sldId id="277" r:id="rId6"/>
    <p:sldId id="278" r:id="rId7"/>
    <p:sldId id="281" r:id="rId8"/>
    <p:sldId id="275" r:id="rId9"/>
    <p:sldId id="279" r:id="rId10"/>
    <p:sldId id="282" r:id="rId11"/>
    <p:sldId id="276" r:id="rId12"/>
    <p:sldId id="280" r:id="rId13"/>
    <p:sldId id="269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3"/>
            <p14:sldId id="274"/>
            <p14:sldId id="277"/>
            <p14:sldId id="278"/>
            <p14:sldId id="281"/>
            <p14:sldId id="275"/>
            <p14:sldId id="279"/>
            <p14:sldId id="282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94541"/>
  </p:normalViewPr>
  <p:slideViewPr>
    <p:cSldViewPr snapToGrid="0" snapToObjects="1">
      <p:cViewPr varScale="1">
        <p:scale>
          <a:sx n="79" d="100"/>
          <a:sy n="79" d="100"/>
        </p:scale>
        <p:origin x="54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/>
              <a:t>JVET-V121</a:t>
            </a:r>
            <a:br>
              <a:rPr kumimoji="1" lang="en-US" altLang="zh-CN" sz="6000" dirty="0" smtClean="0"/>
            </a:br>
            <a:r>
              <a:rPr kumimoji="1" lang="en-US" altLang="zh-CN" sz="6000" dirty="0" smtClean="0"/>
              <a:t/>
            </a:r>
            <a:br>
              <a:rPr kumimoji="1" lang="en-US" altLang="zh-CN" sz="6000" dirty="0" smtClean="0"/>
            </a:br>
            <a:r>
              <a:rPr lang="en-CA" altLang="zh-CN" sz="6000" b="1" dirty="0"/>
              <a:t>AHG8: on coding of last significant coefficient position for high bit depth and high bit rate </a:t>
            </a:r>
            <a:r>
              <a:rPr lang="en-CA" altLang="zh-CN" sz="6000" b="1" dirty="0" smtClean="0"/>
              <a:t>extensions</a:t>
            </a:r>
            <a:br>
              <a:rPr lang="en-CA" altLang="zh-CN" sz="6000" b="1" dirty="0" smtClean="0"/>
            </a:br>
            <a:r>
              <a:rPr lang="en-CA" altLang="zh-CN" sz="6000" b="1" dirty="0"/>
              <a:t/>
            </a:r>
            <a:br>
              <a:rPr lang="en-CA" altLang="zh-CN" sz="6000" b="1" dirty="0"/>
            </a:br>
            <a:r>
              <a:rPr lang="en-CA" altLang="zh-CN" sz="2800" b="1" dirty="0"/>
              <a:t>Fan Wang</a:t>
            </a:r>
            <a:br>
              <a:rPr lang="en-CA" altLang="zh-CN" sz="2800" b="1" dirty="0"/>
            </a:br>
            <a:r>
              <a:rPr lang="en-CA" altLang="zh-CN" sz="2800" b="1" dirty="0"/>
              <a:t>L. Xu, Z. </a:t>
            </a:r>
            <a:r>
              <a:rPr lang="en-CA" altLang="zh-CN" sz="2800" b="1" dirty="0" err="1"/>
              <a:t>Xie</a:t>
            </a:r>
            <a:r>
              <a:rPr lang="en-CA" altLang="zh-CN" sz="2800" b="1" dirty="0"/>
              <a:t>, Y. Yu, H. Yu, D. Wang</a:t>
            </a:r>
            <a:endParaRPr kumimoji="1"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4000" dirty="0"/>
              <a:t>This contribution proposes a modification </a:t>
            </a:r>
            <a:r>
              <a:rPr lang="en-CA" altLang="zh-CN" sz="4000" dirty="0" smtClean="0"/>
              <a:t>to </a:t>
            </a:r>
            <a:r>
              <a:rPr lang="en-CA" altLang="zh-CN" sz="4000" dirty="0"/>
              <a:t>the derivation method of last significant coefficient position for regular residual coding (RRC), for consideration in VVC version </a:t>
            </a:r>
            <a:r>
              <a:rPr lang="en-CA" altLang="zh-CN" sz="4000" dirty="0" smtClean="0"/>
              <a:t>2;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4000" dirty="0"/>
              <a:t>It is reported </a:t>
            </a:r>
            <a:r>
              <a:rPr lang="en-CA" altLang="zh-CN" sz="4000" dirty="0" smtClean="0"/>
              <a:t>that the average </a:t>
            </a:r>
            <a:r>
              <a:rPr lang="en-CA" altLang="zh-CN" sz="4000" dirty="0"/>
              <a:t>coding efficiency </a:t>
            </a:r>
            <a:r>
              <a:rPr lang="en-CA" altLang="zh-CN" sz="4000" dirty="0" smtClean="0"/>
              <a:t>as shown below is achieved</a:t>
            </a:r>
          </a:p>
          <a:p>
            <a:pPr lvl="1" hangingPunct="0"/>
            <a:r>
              <a:rPr lang="en-CA" altLang="zh-CN" sz="2500" dirty="0" err="1"/>
              <a:t>lowQP</a:t>
            </a:r>
            <a:r>
              <a:rPr lang="en-CA" altLang="zh-CN" sz="2500" dirty="0"/>
              <a:t>:</a:t>
            </a:r>
            <a:endParaRPr lang="zh-CN" altLang="zh-CN" sz="2500" dirty="0"/>
          </a:p>
          <a:p>
            <a:pPr lvl="2" hangingPunct="0"/>
            <a:r>
              <a:rPr lang="en-CA" altLang="zh-CN" sz="2100" dirty="0"/>
              <a:t>PQ   AI -0.01%, -0.04%, -0.04%  LD 0.00%, -0.01%, 0.03%  RA 0.01%, -0.02%, 0.01%</a:t>
            </a:r>
            <a:endParaRPr lang="zh-CN" altLang="zh-CN" sz="2100" dirty="0"/>
          </a:p>
          <a:p>
            <a:pPr lvl="2" hangingPunct="0"/>
            <a:r>
              <a:rPr lang="en-CA" altLang="zh-CN" sz="2100" dirty="0"/>
              <a:t>HLG  AI -0.20%, -0.26%, -0.33%  LD -0.22%, -0.27%, -0.35%  RA -0.22%, -0.28%, -0.38%</a:t>
            </a:r>
            <a:endParaRPr lang="zh-CN" altLang="zh-CN" sz="2100" dirty="0"/>
          </a:p>
          <a:p>
            <a:pPr lvl="2" hangingPunct="0"/>
            <a:r>
              <a:rPr lang="en-CA" altLang="zh-CN" sz="2100" dirty="0"/>
              <a:t>SVT  AI -0.21%, -0.20%, -0.21%  LD -0.20%, -0.19%, -0.20%  RA -0.14%, -0.12%, -0.12%</a:t>
            </a:r>
            <a:endParaRPr lang="zh-CN" altLang="zh-CN" sz="2100" dirty="0"/>
          </a:p>
          <a:p>
            <a:pPr lvl="1" hangingPunct="0"/>
            <a:r>
              <a:rPr lang="en-CA" altLang="zh-CN" sz="2500" dirty="0"/>
              <a:t>lossless:</a:t>
            </a:r>
            <a:endParaRPr lang="zh-CN" altLang="zh-CN" sz="2500" dirty="0"/>
          </a:p>
          <a:p>
            <a:pPr lvl="2" hangingPunct="0"/>
            <a:r>
              <a:rPr lang="en-CA" altLang="zh-CN" sz="2100" dirty="0"/>
              <a:t>PQ   AI -0.27%  LD -0.36%  RA -0.35%</a:t>
            </a:r>
            <a:endParaRPr lang="zh-CN" altLang="zh-CN" sz="2100" dirty="0"/>
          </a:p>
          <a:p>
            <a:pPr lvl="2" hangingPunct="0"/>
            <a:r>
              <a:rPr lang="en-CA" altLang="zh-CN" sz="2100" dirty="0"/>
              <a:t>HLG  AI -0.26%  LD -0.29%  RA -0.27%</a:t>
            </a:r>
            <a:endParaRPr lang="zh-CN" altLang="zh-CN" sz="2100" dirty="0"/>
          </a:p>
          <a:p>
            <a:pPr lvl="2" hangingPunct="0"/>
            <a:r>
              <a:rPr lang="en-CA" altLang="zh-CN" sz="2100" dirty="0"/>
              <a:t>SVT  AI -0.11%  LD -0.10%  RA -0.09</a:t>
            </a:r>
            <a:r>
              <a:rPr lang="en-CA" altLang="zh-CN" sz="2100" dirty="0" smtClean="0"/>
              <a:t>%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4000" dirty="0"/>
              <a:t>It is recommended to conduct core experiment </a:t>
            </a:r>
            <a:r>
              <a:rPr lang="en-CA" altLang="zh-CN" sz="4000" dirty="0" smtClean="0"/>
              <a:t>on </a:t>
            </a:r>
            <a:r>
              <a:rPr lang="en-CA" altLang="zh-CN" sz="4000" dirty="0"/>
              <a:t>this method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Thanks to Alibaba for 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The last significant coefficient coordinates are measured in reference to the top-left corner in current VVC </a:t>
            </a:r>
            <a:r>
              <a:rPr lang="en-US" altLang="zh-CN" sz="4000" dirty="0"/>
              <a:t>specification</a:t>
            </a:r>
            <a:r>
              <a:rPr lang="en-US" altLang="zh-CN" sz="4000" dirty="0" smtClean="0"/>
              <a:t>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4000" dirty="0" smtClean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The last significant coefficient position tends to be closer to the bottom-right corner for high bit-rate, high bit-depth coding.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77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(1/3)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A set of alternative coordinates of last significant coefficient is measured and coded in reference to the bottom-right corner;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The final coordinates are calculated by subtracting the alternative coordinates from the width minus 1 or height minus 1.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706914"/>
              </p:ext>
            </p:extLst>
          </p:nvPr>
        </p:nvGraphicFramePr>
        <p:xfrm>
          <a:off x="6272212" y="7543799"/>
          <a:ext cx="10068223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Visio" r:id="rId3" imgW="6515062" imgH="2298655" progId="Visio.Drawing.15">
                  <p:embed/>
                </p:oleObj>
              </mc:Choice>
              <mc:Fallback>
                <p:oleObj name="Visio" r:id="rId3" imgW="6515062" imgH="229865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2212" y="7543799"/>
                        <a:ext cx="10068223" cy="3514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7369004" y="11104021"/>
            <a:ext cx="8951168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rtl="0" fontAlgn="auto" hangingPunct="0">
              <a:lnSpc>
                <a:spcPct val="150000"/>
              </a:lnSpc>
            </a:pPr>
            <a:r>
              <a:rPr lang="en-US" altLang="zh-CN" sz="2000" b="0" dirty="0" smtClean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  <a:sym typeface="OPPOSans M"/>
              </a:rPr>
              <a:t>(</a:t>
            </a:r>
            <a:r>
              <a:rPr lang="en-US" altLang="zh-CN" sz="2000" b="0" dirty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  <a:sym typeface="OPPOSans M"/>
              </a:rPr>
              <a:t>a).definition in VVC </a:t>
            </a:r>
            <a:r>
              <a:rPr lang="en-US" altLang="zh-CN" sz="2000" b="0" dirty="0" smtClean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  <a:sym typeface="OPPOSans M"/>
              </a:rPr>
              <a:t>version1     (b)proposed </a:t>
            </a:r>
            <a:r>
              <a:rPr lang="en-US" altLang="zh-CN" sz="2000" b="0" dirty="0">
                <a:solidFill>
                  <a:srgbClr val="5E5E5E"/>
                </a:solidFill>
                <a:latin typeface="OPPOSans M" charset="-122"/>
                <a:ea typeface="OPPOSans M" charset="-122"/>
                <a:cs typeface="OPPOSans M" charset="-122"/>
                <a:sym typeface="OPPOSans M"/>
              </a:rPr>
              <a:t>alternative definition</a:t>
            </a:r>
            <a:endParaRPr lang="zh-CN" altLang="en-US" sz="2000" b="0" dirty="0">
              <a:solidFill>
                <a:srgbClr val="5E5E5E"/>
              </a:solidFill>
              <a:latin typeface="OPPOSans M" charset="-122"/>
              <a:ea typeface="OPPOSans M" charset="-122"/>
              <a:cs typeface="OPPOSans M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299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(2/3)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The usage of the proposed alternative coordinates is signaled by a flag </a:t>
            </a:r>
            <a:r>
              <a:rPr lang="en-US" altLang="zh-CN" sz="4000" dirty="0" err="1"/>
              <a:t>sh_reverse_last_sig_coeff_flag</a:t>
            </a:r>
            <a:r>
              <a:rPr lang="en-US" altLang="zh-CN" sz="4000" dirty="0"/>
              <a:t> in the slice </a:t>
            </a:r>
            <a:r>
              <a:rPr lang="en-US" altLang="zh-CN" sz="4000" dirty="0" smtClean="0"/>
              <a:t>header;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The rest of syntax remains unchanged.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276" y="8819017"/>
            <a:ext cx="16746474" cy="437691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81875" y="8053123"/>
            <a:ext cx="717642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altLang="zh-CN" dirty="0"/>
              <a:t>7.3.7 Slice header syntax</a:t>
            </a:r>
            <a:endParaRPr lang="zh-CN" altLang="zh-CN" dirty="0"/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95682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(3/3)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altLang="zh-CN" sz="4000" dirty="0"/>
              <a:t>The proposed semantic modifications are highlighted in red </a:t>
            </a:r>
            <a:r>
              <a:rPr lang="en-CA" altLang="zh-CN" sz="4000" dirty="0" smtClean="0"/>
              <a:t>below.</a:t>
            </a: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57350" y="5400675"/>
            <a:ext cx="8529638" cy="6272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6023" y="5147741"/>
            <a:ext cx="10569702" cy="63961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773" y="5147741"/>
            <a:ext cx="10583990" cy="711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3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Encoder setting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The following adaptive method is implemented in the encoder for specifying the </a:t>
            </a:r>
            <a:r>
              <a:rPr lang="en-US" altLang="zh-CN" sz="4000" dirty="0" err="1" smtClean="0"/>
              <a:t>sh_reverse_last_sig_coeff_flag</a:t>
            </a:r>
            <a:r>
              <a:rPr lang="en-US" altLang="zh-CN" sz="4000" dirty="0" smtClean="0"/>
              <a:t> for each slice: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If QP &gt; 12, </a:t>
            </a:r>
            <a:r>
              <a:rPr lang="en-US" altLang="zh-CN" sz="3600" dirty="0" err="1" smtClean="0"/>
              <a:t>sh_reverse_last_sig_coeff_flag</a:t>
            </a:r>
            <a:r>
              <a:rPr lang="en-US" altLang="zh-CN" sz="3600" dirty="0" smtClean="0"/>
              <a:t> is set equal to 0 for the current slice;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Otherwise, if, in the last coded slice, the number of blocks with last significant coefficient position closer to the top-left corner is greater than that </a:t>
            </a:r>
            <a:r>
              <a:rPr lang="en-US" altLang="zh-CN" sz="3600" dirty="0"/>
              <a:t>with last significant coefficient position closer to </a:t>
            </a:r>
            <a:r>
              <a:rPr lang="en-US" altLang="zh-CN" sz="3600" dirty="0" smtClean="0"/>
              <a:t>the bottom-right corner, </a:t>
            </a:r>
            <a:r>
              <a:rPr lang="en-US" altLang="zh-CN" sz="3600" dirty="0" err="1"/>
              <a:t>sh_reverse_last_sig_coeff_flag</a:t>
            </a:r>
            <a:r>
              <a:rPr lang="en-US" altLang="zh-CN" sz="3600" dirty="0"/>
              <a:t> is set equal to 0 for the current slice</a:t>
            </a:r>
            <a:r>
              <a:rPr lang="en-US" altLang="zh-CN" sz="3600" dirty="0" smtClean="0"/>
              <a:t>;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Otherwise, </a:t>
            </a:r>
            <a:r>
              <a:rPr lang="en-US" altLang="zh-CN" sz="3600" dirty="0" err="1"/>
              <a:t>sh_reverse_last_sig_coeff_flag</a:t>
            </a:r>
            <a:r>
              <a:rPr lang="en-US" altLang="zh-CN" sz="3600" dirty="0"/>
              <a:t> is set equal to 1 for the current </a:t>
            </a:r>
            <a:r>
              <a:rPr lang="en-US" altLang="zh-CN" sz="3600" dirty="0" smtClean="0"/>
              <a:t>slice.</a:t>
            </a:r>
            <a:endParaRPr lang="en-US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zh-CN" altLang="en-US" sz="36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5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4000" dirty="0"/>
              <a:t>The CTC specified for high bit depth and high bit rate video coding in </a:t>
            </a:r>
            <a:r>
              <a:rPr lang="en-US" altLang="zh-CN" sz="4000" dirty="0" smtClean="0"/>
              <a:t>[1] </a:t>
            </a:r>
            <a:r>
              <a:rPr lang="en-US" altLang="zh-CN" sz="4000" dirty="0"/>
              <a:t>were used in the </a:t>
            </a:r>
            <a:r>
              <a:rPr lang="en-US" altLang="zh-CN" sz="4000" dirty="0" smtClean="0"/>
              <a:t>simulations;</a:t>
            </a:r>
          </a:p>
          <a:p>
            <a:r>
              <a:rPr lang="en-US" altLang="zh-CN" sz="4000" dirty="0" smtClean="0"/>
              <a:t> </a:t>
            </a:r>
          </a:p>
          <a:p>
            <a:r>
              <a:rPr lang="en-US" altLang="zh-CN" sz="4000" dirty="0" smtClean="0"/>
              <a:t>The “anchor</a:t>
            </a:r>
            <a:r>
              <a:rPr lang="en-US" altLang="zh-CN" sz="4000" dirty="0"/>
              <a:t>” is produced by the CE base software </a:t>
            </a:r>
            <a:r>
              <a:rPr lang="en-US" altLang="zh-CN" sz="4000" dirty="0" smtClean="0"/>
              <a:t>[2];</a:t>
            </a:r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The </a:t>
            </a:r>
            <a:r>
              <a:rPr lang="en-US" altLang="zh-CN" sz="4000" dirty="0"/>
              <a:t>“test” is produced by the proposed method implemented in the CE base </a:t>
            </a:r>
            <a:r>
              <a:rPr lang="en-US" altLang="zh-CN" sz="4000" dirty="0" smtClean="0"/>
              <a:t>software.</a:t>
            </a:r>
          </a:p>
          <a:p>
            <a:endParaRPr lang="en-US" altLang="zh-CN" sz="4000" dirty="0" smtClean="0"/>
          </a:p>
          <a:p>
            <a:endParaRPr lang="en-US" altLang="zh-CN" sz="4000" dirty="0"/>
          </a:p>
          <a:p>
            <a:endParaRPr lang="en-US" altLang="zh-CN" sz="4000" dirty="0" smtClean="0"/>
          </a:p>
          <a:p>
            <a:endParaRPr lang="en-US" altLang="zh-CN" sz="4000" dirty="0"/>
          </a:p>
          <a:p>
            <a:pPr hangingPunct="0"/>
            <a:r>
              <a:rPr lang="en-CA" altLang="zh-CN" sz="2400" dirty="0" smtClean="0"/>
              <a:t>[1] </a:t>
            </a:r>
            <a:r>
              <a:rPr lang="en-CA" altLang="zh-CN" sz="2400" dirty="0"/>
              <a:t>A. Browne, T. </a:t>
            </a:r>
            <a:r>
              <a:rPr lang="en-CA" altLang="zh-CN" sz="2400" dirty="0" err="1"/>
              <a:t>Ikai</a:t>
            </a:r>
            <a:r>
              <a:rPr lang="en-CA" altLang="zh-CN" sz="2400" dirty="0"/>
              <a:t>, D. </a:t>
            </a:r>
            <a:r>
              <a:rPr lang="en-CA" altLang="zh-CN" sz="2400" dirty="0" err="1"/>
              <a:t>Rusanovskyy</a:t>
            </a:r>
            <a:r>
              <a:rPr lang="en-CA" altLang="zh-CN" sz="2400" dirty="0"/>
              <a:t>, M. </a:t>
            </a:r>
            <a:r>
              <a:rPr lang="en-CA" altLang="zh-CN" sz="2400" dirty="0" err="1"/>
              <a:t>Sarwer</a:t>
            </a:r>
            <a:r>
              <a:rPr lang="en-CA" altLang="zh-CN" sz="2400" dirty="0"/>
              <a:t>, X. Xiu “Common test conditions for high bit depth and high bit rate video coding”, JVET-U2018</a:t>
            </a:r>
            <a:endParaRPr lang="zh-CN" altLang="zh-CN" sz="2400" dirty="0"/>
          </a:p>
          <a:p>
            <a:pPr hangingPunct="0"/>
            <a:r>
              <a:rPr lang="en-CA" altLang="zh-CN" sz="2400" dirty="0" smtClean="0"/>
              <a:t>[2] </a:t>
            </a:r>
            <a:r>
              <a:rPr lang="en-CA" altLang="zh-CN" sz="2400" dirty="0"/>
              <a:t>A. Browne, T. Hashimoto, H.-J. </a:t>
            </a:r>
            <a:r>
              <a:rPr lang="en-CA" altLang="zh-CN" sz="2400" dirty="0" err="1"/>
              <a:t>Jhu</a:t>
            </a:r>
            <a:r>
              <a:rPr lang="en-CA" altLang="zh-CN" sz="2400" dirty="0"/>
              <a:t>, D. </a:t>
            </a:r>
            <a:r>
              <a:rPr lang="en-CA" altLang="zh-CN" sz="2400" dirty="0" err="1"/>
              <a:t>Rusanovskyy</a:t>
            </a:r>
            <a:r>
              <a:rPr lang="en-CA" altLang="zh-CN" sz="2400" dirty="0"/>
              <a:t>, K. Kawamura, T. Zhou “CE on entropy coding for high bit depth and high bit rate coding”, JVET-U2022</a:t>
            </a:r>
            <a:endParaRPr lang="zh-CN" altLang="zh-CN" sz="2400" dirty="0"/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Low QP: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05" y="4590270"/>
            <a:ext cx="22841775" cy="5767914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Lossless: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786" y="4329111"/>
            <a:ext cx="13805573" cy="816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15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</TotalTime>
  <Words>626</Words>
  <Application>Microsoft Office PowerPoint</Application>
  <PresentationFormat>自定义</PresentationFormat>
  <Paragraphs>52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Helvetica</vt:lpstr>
      <vt:lpstr>White 白底</vt:lpstr>
      <vt:lpstr>Black 黑底</vt:lpstr>
      <vt:lpstr>Visio</vt:lpstr>
      <vt:lpstr>JVET-V121  AHG8: on coding of last significant coefficient position for high bit depth and high bit rate extensions  Fan Wang L. Xu, Z. Xie, Y. Yu, H. Yu, D. Wang</vt:lpstr>
      <vt:lpstr>Introduction </vt:lpstr>
      <vt:lpstr>Proposed method (1/3)</vt:lpstr>
      <vt:lpstr>Proposed method (2/3)</vt:lpstr>
      <vt:lpstr>Proposed method (3/3)</vt:lpstr>
      <vt:lpstr>Encoder setting</vt:lpstr>
      <vt:lpstr>Simulation results</vt:lpstr>
      <vt:lpstr>Simulation results</vt:lpstr>
      <vt:lpstr>Simulation results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</cp:lastModifiedBy>
  <cp:revision>91</cp:revision>
  <dcterms:modified xsi:type="dcterms:W3CDTF">2021-04-20T09:43:20Z</dcterms:modified>
</cp:coreProperties>
</file>