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905" r:id="rId6"/>
    <p:sldId id="1117" r:id="rId7"/>
    <p:sldId id="1118" r:id="rId8"/>
    <p:sldId id="1119" r:id="rId9"/>
    <p:sldId id="89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38" autoAdjust="0"/>
    <p:restoredTop sz="87662" autoAdjust="0"/>
  </p:normalViewPr>
  <p:slideViewPr>
    <p:cSldViewPr snapToGrid="0">
      <p:cViewPr varScale="1">
        <p:scale>
          <a:sx n="96" d="100"/>
          <a:sy n="96" d="100"/>
        </p:scale>
        <p:origin x="1278"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4/22/2021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u="sng" dirty="0"/>
              <a:t>Chun-Chi Chen</a:t>
            </a:r>
            <a:r>
              <a:rPr lang="en-US" dirty="0"/>
              <a:t>, Vadim Seregin, Yao-Jen Chang, Zhi Zhang, Han Huang, Yan Zhang, Marta Karczewicz</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April 22, 2021</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JVET-V0118</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95299" y="1945005"/>
            <a:ext cx="7415930" cy="1285352"/>
          </a:xfrm>
        </p:spPr>
        <p:txBody>
          <a:bodyPr/>
          <a:lstStyle/>
          <a:p>
            <a:r>
              <a:rPr lang="en-US" sz="3200" dirty="0"/>
              <a:t>EE2-related: Extension of template matching to Affine, CIIP, GPM merge modes, and boundary sub-blocks</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09"/>
            <a:ext cx="11187112" cy="439479"/>
          </a:xfrm>
        </p:spPr>
        <p:txBody>
          <a:bodyPr/>
          <a:lstStyle/>
          <a:p>
            <a:r>
              <a:rPr lang="en-US" dirty="0"/>
              <a:t>Introduction</a:t>
            </a:r>
          </a:p>
        </p:txBody>
      </p:sp>
      <p:sp>
        <p:nvSpPr>
          <p:cNvPr id="3" name="Content Placeholder 2"/>
          <p:cNvSpPr>
            <a:spLocks noGrp="1"/>
          </p:cNvSpPr>
          <p:nvPr>
            <p:ph sz="quarter" idx="4294967295"/>
          </p:nvPr>
        </p:nvSpPr>
        <p:spPr>
          <a:xfrm>
            <a:off x="475487" y="1193074"/>
            <a:ext cx="11359461" cy="5152862"/>
          </a:xfrm>
          <a:prstGeom prst="rect">
            <a:avLst/>
          </a:prstGeom>
        </p:spPr>
        <p:txBody>
          <a:bodyPr/>
          <a:lstStyle/>
          <a:p>
            <a:pPr marL="342900" lvl="2" indent="-342900"/>
            <a:r>
              <a:rPr lang="en-US" sz="2400" dirty="0"/>
              <a:t>Template matching (TM) is applied to CIIP/GPM/Affine merge modes and boundary subblocks of regular merge mode</a:t>
            </a:r>
          </a:p>
          <a:p>
            <a:pPr marL="507492" lvl="3" indent="-342900"/>
            <a:r>
              <a:rPr lang="en-US" sz="2400" dirty="0"/>
              <a:t>TM CIIP: selected merge candidate is refined using TM</a:t>
            </a:r>
          </a:p>
          <a:p>
            <a:pPr marL="507492" lvl="3" indent="-342900"/>
            <a:r>
              <a:rPr lang="en-US" sz="2400" dirty="0"/>
              <a:t>TM GPM: selected GPM candidates are refined separately using TM</a:t>
            </a:r>
          </a:p>
          <a:p>
            <a:pPr marL="507492" lvl="3" indent="-342900"/>
            <a:r>
              <a:rPr lang="en-US" sz="2400" dirty="0"/>
              <a:t>TM Affine: each CPMV is refined by using 8-point search</a:t>
            </a:r>
          </a:p>
          <a:p>
            <a:pPr marL="507492" lvl="3" indent="-342900"/>
            <a:r>
              <a:rPr lang="en-US" sz="2400" dirty="0"/>
              <a:t>TM subblocks: boundary 4x4 subblocks are further refined separately</a:t>
            </a:r>
          </a:p>
          <a:p>
            <a:pPr marL="342900" lvl="2" indent="-342900"/>
            <a:endParaRPr lang="en-US" sz="2400" dirty="0"/>
          </a:p>
          <a:p>
            <a:pPr marL="342900" lvl="2" indent="-342900"/>
            <a:r>
              <a:rPr lang="en-US" sz="2400" dirty="0"/>
              <a:t>The use of these TM-based merge modes is indicated at CU level, while last one is enabled implicitly when a merge CU is not CIIP/GPM/Subblock merge modes and is with </a:t>
            </a:r>
            <a:r>
              <a:rPr lang="en-US" sz="2400" dirty="0" err="1"/>
              <a:t>uni</a:t>
            </a:r>
            <a:r>
              <a:rPr lang="en-US" sz="2400" dirty="0"/>
              <a:t>-directional motion and TM enabled</a:t>
            </a:r>
          </a:p>
          <a:p>
            <a:pPr marL="342900" lvl="2" indent="-342900"/>
            <a:endParaRPr lang="en-US" sz="2400" dirty="0"/>
          </a:p>
          <a:p>
            <a:pPr marL="342900" lvl="2" indent="-342900"/>
            <a:r>
              <a:rPr lang="en-US" sz="2400" dirty="0"/>
              <a:t>The performance change of RA relative to EE2 tool-off anchor is (Y) -0.33% (U) -0.45% (V) -0.49% (</a:t>
            </a:r>
            <a:r>
              <a:rPr lang="en-US" sz="2400" dirty="0" err="1"/>
              <a:t>EncT</a:t>
            </a:r>
            <a:r>
              <a:rPr lang="en-US" sz="2400" dirty="0"/>
              <a:t>.) 118% (</a:t>
            </a:r>
            <a:r>
              <a:rPr lang="en-US" sz="2400" dirty="0" err="1"/>
              <a:t>DecT</a:t>
            </a:r>
            <a:r>
              <a:rPr lang="en-US" sz="2400" dirty="0"/>
              <a:t>.) 102%</a:t>
            </a:r>
          </a:p>
          <a:p>
            <a:pPr marL="342900" lvl="2" indent="-342900"/>
            <a:endParaRPr lang="en-US" sz="2400" dirty="0"/>
          </a:p>
        </p:txBody>
      </p:sp>
      <p:sp>
        <p:nvSpPr>
          <p:cNvPr id="4" name="Rectangle 3">
            <a:extLst>
              <a:ext uri="{FF2B5EF4-FFF2-40B4-BE49-F238E27FC236}">
                <a16:creationId xmlns:a16="http://schemas.microsoft.com/office/drawing/2014/main" id="{6D3EE010-E7A8-4F4D-9C43-C4C057F8AB70}"/>
              </a:ext>
            </a:extLst>
          </p:cNvPr>
          <p:cNvSpPr/>
          <p:nvPr/>
        </p:nvSpPr>
        <p:spPr>
          <a:xfrm>
            <a:off x="6514011" y="6487886"/>
            <a:ext cx="4955178" cy="1915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6971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09"/>
            <a:ext cx="11187112" cy="439479"/>
          </a:xfrm>
        </p:spPr>
        <p:txBody>
          <a:bodyPr/>
          <a:lstStyle/>
          <a:p>
            <a:r>
              <a:rPr lang="en-US" dirty="0"/>
              <a:t>Boundary subblock refinement with TM</a:t>
            </a:r>
          </a:p>
        </p:txBody>
      </p:sp>
      <p:sp>
        <p:nvSpPr>
          <p:cNvPr id="3" name="Content Placeholder 2"/>
          <p:cNvSpPr>
            <a:spLocks noGrp="1"/>
          </p:cNvSpPr>
          <p:nvPr>
            <p:ph sz="quarter" idx="4294967295"/>
          </p:nvPr>
        </p:nvSpPr>
        <p:spPr>
          <a:xfrm>
            <a:off x="475487" y="1193074"/>
            <a:ext cx="11359461" cy="5152862"/>
          </a:xfrm>
          <a:prstGeom prst="rect">
            <a:avLst/>
          </a:prstGeom>
        </p:spPr>
        <p:txBody>
          <a:bodyPr/>
          <a:lstStyle/>
          <a:p>
            <a:pPr marL="342900" lvl="2" indent="-342900"/>
            <a:r>
              <a:rPr lang="en-US" sz="2400" dirty="0"/>
              <a:t>Regular merge candidate is further refined at boundary 4x4 subblocks located at the top or at the left in the current CU</a:t>
            </a:r>
          </a:p>
          <a:p>
            <a:pPr marL="342900" lvl="2" indent="-342900"/>
            <a:r>
              <a:rPr lang="en-US" sz="2400" dirty="0"/>
              <a:t>This mode is enabled implicitly when a merge CU is not CIIP/GPM/Subblock merge modes and is with </a:t>
            </a:r>
            <a:r>
              <a:rPr lang="en-US" sz="2400" dirty="0" err="1"/>
              <a:t>uni</a:t>
            </a:r>
            <a:r>
              <a:rPr lang="en-US" sz="2400" dirty="0"/>
              <a:t>-directional motion and TM enabled</a:t>
            </a:r>
          </a:p>
          <a:p>
            <a:pPr marL="342900" lvl="2" indent="-342900"/>
            <a:r>
              <a:rPr lang="en-US" sz="2400" dirty="0"/>
              <a:t>Each 4x4 subblocks are refined separately</a:t>
            </a:r>
          </a:p>
        </p:txBody>
      </p:sp>
      <p:sp>
        <p:nvSpPr>
          <p:cNvPr id="4" name="Rectangle 3">
            <a:extLst>
              <a:ext uri="{FF2B5EF4-FFF2-40B4-BE49-F238E27FC236}">
                <a16:creationId xmlns:a16="http://schemas.microsoft.com/office/drawing/2014/main" id="{6D3EE010-E7A8-4F4D-9C43-C4C057F8AB70}"/>
              </a:ext>
            </a:extLst>
          </p:cNvPr>
          <p:cNvSpPr/>
          <p:nvPr/>
        </p:nvSpPr>
        <p:spPr>
          <a:xfrm>
            <a:off x="6514011" y="6487886"/>
            <a:ext cx="4955178" cy="1915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5" name="Picture 4">
            <a:extLst>
              <a:ext uri="{FF2B5EF4-FFF2-40B4-BE49-F238E27FC236}">
                <a16:creationId xmlns:a16="http://schemas.microsoft.com/office/drawing/2014/main" id="{A93479BD-A773-45BC-BEEC-0A70E43A87FB}"/>
              </a:ext>
            </a:extLst>
          </p:cNvPr>
          <p:cNvPicPr>
            <a:picLocks noChangeAspect="1"/>
          </p:cNvPicPr>
          <p:nvPr/>
        </p:nvPicPr>
        <p:blipFill>
          <a:blip r:embed="rId2"/>
          <a:stretch>
            <a:fillRect/>
          </a:stretch>
        </p:blipFill>
        <p:spPr>
          <a:xfrm>
            <a:off x="4589962" y="3429000"/>
            <a:ext cx="2782066" cy="2863891"/>
          </a:xfrm>
          <a:prstGeom prst="rect">
            <a:avLst/>
          </a:prstGeom>
        </p:spPr>
      </p:pic>
    </p:spTree>
    <p:extLst>
      <p:ext uri="{BB962C8B-B14F-4D97-AF65-F5344CB8AC3E}">
        <p14:creationId xmlns:p14="http://schemas.microsoft.com/office/powerpoint/2010/main" val="124238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09"/>
            <a:ext cx="11187112" cy="439479"/>
          </a:xfrm>
        </p:spPr>
        <p:txBody>
          <a:bodyPr/>
          <a:lstStyle/>
          <a:p>
            <a:r>
              <a:rPr lang="en-US" dirty="0"/>
              <a:t>Affine with TM</a:t>
            </a:r>
          </a:p>
        </p:txBody>
      </p:sp>
      <p:sp>
        <p:nvSpPr>
          <p:cNvPr id="3" name="Content Placeholder 2"/>
          <p:cNvSpPr>
            <a:spLocks noGrp="1"/>
          </p:cNvSpPr>
          <p:nvPr>
            <p:ph sz="quarter" idx="4294967295"/>
          </p:nvPr>
        </p:nvSpPr>
        <p:spPr>
          <a:xfrm>
            <a:off x="475487" y="1193074"/>
            <a:ext cx="11359461" cy="5152862"/>
          </a:xfrm>
          <a:prstGeom prst="rect">
            <a:avLst/>
          </a:prstGeom>
        </p:spPr>
        <p:txBody>
          <a:bodyPr/>
          <a:lstStyle/>
          <a:p>
            <a:pPr marL="342900" lvl="2" indent="-342900"/>
            <a:r>
              <a:rPr lang="en-US" sz="2400" dirty="0"/>
              <a:t>Assume template subblocks are on the same affine motion field as current CU</a:t>
            </a:r>
          </a:p>
          <a:p>
            <a:pPr marL="342900" lvl="2" indent="-342900"/>
            <a:r>
              <a:rPr lang="en-US" sz="2400" dirty="0"/>
              <a:t>CPMVs are searched in the same way as 8-point search in VTM (i.e., searching </a:t>
            </a:r>
            <a:r>
              <a:rPr lang="en-US" sz="2400" dirty="0" err="1"/>
              <a:t>hor</a:t>
            </a:r>
            <a:r>
              <a:rPr lang="en-US" sz="2400" dirty="0"/>
              <a:t>/</a:t>
            </a:r>
            <a:r>
              <a:rPr lang="en-US" sz="2400" dirty="0" err="1"/>
              <a:t>ver</a:t>
            </a:r>
            <a:r>
              <a:rPr lang="en-US" sz="2400" dirty="0"/>
              <a:t> 4 and then diagonal 4 points conditionally) with 3 iterations at most</a:t>
            </a:r>
          </a:p>
          <a:p>
            <a:pPr marL="342900" lvl="2" indent="-342900"/>
            <a:endParaRPr lang="en-US" sz="2400" dirty="0"/>
          </a:p>
        </p:txBody>
      </p:sp>
      <p:sp>
        <p:nvSpPr>
          <p:cNvPr id="4" name="Rectangle 3">
            <a:extLst>
              <a:ext uri="{FF2B5EF4-FFF2-40B4-BE49-F238E27FC236}">
                <a16:creationId xmlns:a16="http://schemas.microsoft.com/office/drawing/2014/main" id="{6D3EE010-E7A8-4F4D-9C43-C4C057F8AB70}"/>
              </a:ext>
            </a:extLst>
          </p:cNvPr>
          <p:cNvSpPr/>
          <p:nvPr/>
        </p:nvSpPr>
        <p:spPr>
          <a:xfrm>
            <a:off x="6514011" y="6487886"/>
            <a:ext cx="4955178" cy="1915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1026" name="Picture 1711041599">
            <a:extLst>
              <a:ext uri="{FF2B5EF4-FFF2-40B4-BE49-F238E27FC236}">
                <a16:creationId xmlns:a16="http://schemas.microsoft.com/office/drawing/2014/main" id="{AAC4FC95-601B-412B-97E2-6D6E810B00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1449" y="3429000"/>
            <a:ext cx="2843922" cy="27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472597174">
            <a:extLst>
              <a:ext uri="{FF2B5EF4-FFF2-40B4-BE49-F238E27FC236}">
                <a16:creationId xmlns:a16="http://schemas.microsoft.com/office/drawing/2014/main" id="{E388E812-4AD4-44AD-BC7F-6655731CF3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0923" y="3429000"/>
            <a:ext cx="3077270" cy="27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FA6AD4E2-527B-4CAC-9314-7248C9700E4A}"/>
              </a:ext>
            </a:extLst>
          </p:cNvPr>
          <p:cNvSpPr txBox="1"/>
          <p:nvPr/>
        </p:nvSpPr>
        <p:spPr>
          <a:xfrm>
            <a:off x="9168193" y="4608219"/>
            <a:ext cx="2300996" cy="1063625"/>
          </a:xfrm>
          <a:prstGeom prst="rect">
            <a:avLst/>
          </a:prstGeom>
        </p:spPr>
        <p:txBody>
          <a:bodyPr wrap="square" lIns="0" tIns="0" rIns="0" bIns="0" rtlCol="0">
            <a:spAutoFit/>
          </a:bodyPr>
          <a:lstStyle/>
          <a:p>
            <a:pPr algn="ctr">
              <a:lnSpc>
                <a:spcPct val="96000"/>
              </a:lnSpc>
            </a:pPr>
            <a:r>
              <a:rPr lang="en-US" dirty="0">
                <a:solidFill>
                  <a:schemeClr val="tx2"/>
                </a:solidFill>
                <a:latin typeface="Microsoft Sans Serif"/>
                <a:cs typeface="Microsoft Sans Serif" panose="020B0604020202020204" pitchFamily="34" charset="0"/>
              </a:rPr>
              <a:t>Reference </a:t>
            </a:r>
            <a:r>
              <a:rPr lang="en-US" dirty="0" err="1">
                <a:solidFill>
                  <a:schemeClr val="tx2"/>
                </a:solidFill>
                <a:latin typeface="Microsoft Sans Serif"/>
                <a:cs typeface="Microsoft Sans Serif" panose="020B0604020202020204" pitchFamily="34" charset="0"/>
              </a:rPr>
              <a:t>tpl</a:t>
            </a:r>
            <a:r>
              <a:rPr lang="en-US" dirty="0">
                <a:solidFill>
                  <a:schemeClr val="tx2"/>
                </a:solidFill>
                <a:latin typeface="Microsoft Sans Serif"/>
                <a:cs typeface="Microsoft Sans Serif" panose="020B0604020202020204" pitchFamily="34" charset="0"/>
              </a:rPr>
              <a:t> is not located at immediately next to boundary 4x4 subblocks</a:t>
            </a:r>
          </a:p>
        </p:txBody>
      </p:sp>
    </p:spTree>
    <p:extLst>
      <p:ext uri="{BB962C8B-B14F-4D97-AF65-F5344CB8AC3E}">
        <p14:creationId xmlns:p14="http://schemas.microsoft.com/office/powerpoint/2010/main" val="3425315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09"/>
            <a:ext cx="11187112" cy="439479"/>
          </a:xfrm>
        </p:spPr>
        <p:txBody>
          <a:bodyPr/>
          <a:lstStyle/>
          <a:p>
            <a:r>
              <a:rPr lang="en-US" dirty="0"/>
              <a:t>Proposed methods vs. Tool-off Anchor of EE2 SW</a:t>
            </a:r>
          </a:p>
        </p:txBody>
      </p:sp>
      <p:sp>
        <p:nvSpPr>
          <p:cNvPr id="4" name="Rectangle 3">
            <a:extLst>
              <a:ext uri="{FF2B5EF4-FFF2-40B4-BE49-F238E27FC236}">
                <a16:creationId xmlns:a16="http://schemas.microsoft.com/office/drawing/2014/main" id="{6D3EE010-E7A8-4F4D-9C43-C4C057F8AB70}"/>
              </a:ext>
            </a:extLst>
          </p:cNvPr>
          <p:cNvSpPr/>
          <p:nvPr/>
        </p:nvSpPr>
        <p:spPr>
          <a:xfrm>
            <a:off x="6514011" y="6487886"/>
            <a:ext cx="4955178" cy="1915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6" name="Picture 5">
            <a:extLst>
              <a:ext uri="{FF2B5EF4-FFF2-40B4-BE49-F238E27FC236}">
                <a16:creationId xmlns:a16="http://schemas.microsoft.com/office/drawing/2014/main" id="{86801F31-917F-4A57-805A-25C919A7E4FA}"/>
              </a:ext>
            </a:extLst>
          </p:cNvPr>
          <p:cNvPicPr>
            <a:picLocks noChangeAspect="1"/>
          </p:cNvPicPr>
          <p:nvPr/>
        </p:nvPicPr>
        <p:blipFill>
          <a:blip r:embed="rId2"/>
          <a:stretch>
            <a:fillRect/>
          </a:stretch>
        </p:blipFill>
        <p:spPr>
          <a:xfrm>
            <a:off x="343852" y="1895197"/>
            <a:ext cx="11338560" cy="3549385"/>
          </a:xfrm>
          <a:prstGeom prst="rect">
            <a:avLst/>
          </a:prstGeom>
        </p:spPr>
      </p:pic>
    </p:spTree>
    <p:extLst>
      <p:ext uri="{BB962C8B-B14F-4D97-AF65-F5344CB8AC3E}">
        <p14:creationId xmlns:p14="http://schemas.microsoft.com/office/powerpoint/2010/main" val="428643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053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245230DE-62DB-43E1-8074-0E224BDBB3A0}">
  <ds:schemaRefs>
    <ds:schemaRef ds:uri="http://purl.org/dc/term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ba37140e-f4c5-4a6c-a9b4-20a691ce6c8a"/>
    <ds:schemaRef ds:uri="cc9c437c-ae0c-4066-8d90-a0f7de786127"/>
    <ds:schemaRef ds:uri="http://www.w3.org/XML/1998/namespace"/>
    <ds:schemaRef ds:uri="http://purl.org/dc/dcmitype/"/>
  </ds:schemaRefs>
</ds:datastoreItem>
</file>

<file path=customXml/itemProps3.xml><?xml version="1.0" encoding="utf-8"?>
<ds:datastoreItem xmlns:ds="http://schemas.openxmlformats.org/officeDocument/2006/customXml" ds:itemID="{41C23E6D-F14A-4278-BF72-70091051FB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104</TotalTime>
  <Words>318</Words>
  <Application>Microsoft Office PowerPoint</Application>
  <PresentationFormat>Widescreen</PresentationFormat>
  <Paragraphs>24</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 Executive External</vt:lpstr>
      <vt:lpstr>EE2-related: Extension of template matching to Affine, CIIP, GPM merge modes, and boundary sub-blocks</vt:lpstr>
      <vt:lpstr>Introduction</vt:lpstr>
      <vt:lpstr>Boundary subblock refinement with TM</vt:lpstr>
      <vt:lpstr>Affine with TM</vt:lpstr>
      <vt:lpstr>Proposed methods vs. Tool-off Anchor of EE2 SW</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16x9 Template</dc:title>
  <dc:subject/>
  <dc:creator>Chun-Chi Chen</dc:creator>
  <cp:keywords/>
  <dc:description/>
  <cp:lastModifiedBy>Chun-Chi Chen</cp:lastModifiedBy>
  <cp:revision>50</cp:revision>
  <cp:lastPrinted>2021-04-22T22:15:41Z</cp:lastPrinted>
  <dcterms:created xsi:type="dcterms:W3CDTF">2021-04-22T20:31:34Z</dcterms:created>
  <dcterms:modified xsi:type="dcterms:W3CDTF">2021-04-22T22:17:16Z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