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9" r:id="rId4"/>
  </p:sldMasterIdLst>
  <p:notesMasterIdLst>
    <p:notesMasterId r:id="rId13"/>
  </p:notesMasterIdLst>
  <p:handoutMasterIdLst>
    <p:handoutMasterId r:id="rId14"/>
  </p:handoutMasterIdLst>
  <p:sldIdLst>
    <p:sldId id="435" r:id="rId5"/>
    <p:sldId id="778" r:id="rId6"/>
    <p:sldId id="788" r:id="rId7"/>
    <p:sldId id="791" r:id="rId8"/>
    <p:sldId id="789" r:id="rId9"/>
    <p:sldId id="790" r:id="rId10"/>
    <p:sldId id="792" r:id="rId11"/>
    <p:sldId id="793" r:id="rId12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A2C1BF8-3503-4A04-AD12-725DE4086745}">
          <p14:sldIdLst>
            <p14:sldId id="435"/>
            <p14:sldId id="778"/>
            <p14:sldId id="788"/>
            <p14:sldId id="791"/>
            <p14:sldId id="789"/>
            <p14:sldId id="790"/>
            <p14:sldId id="792"/>
            <p14:sldId id="79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ossen, Dirk" initials="DOT" lastIdx="5" clrIdx="0"/>
  <p:cmAuthor id="2" name="Reznik, Alex" initials="RA" lastIdx="1" clrIdx="1"/>
  <p:cmAuthor id="3" name="Rick Taylor" initials="" lastIdx="30" clrIdx="2"/>
  <p:cmAuthor id="4" name="C S" initials="CS" lastIdx="5" clrIdx="3"/>
  <p:cmAuthor id="5" name="Microsoft Office User" initials="Office" lastIdx="2" clrIdx="4"/>
  <p:cmAuthor id="6" name="Amy Romanofsky Schneider" initials="ARS" lastIdx="1" clrIdx="5"/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13" name="Ya Chen" initials="YC" lastIdx="1" clrIdx="12">
    <p:extLst>
      <p:ext uri="{19B8F6BF-5375-455C-9EA6-DF929625EA0E}">
        <p15:presenceInfo xmlns:p15="http://schemas.microsoft.com/office/powerpoint/2012/main" userId="S::ya.chen3@InterDigital.com::35fba0f8-1486-42a8-879e-9ec51e1497a8" providerId="AD"/>
      </p:ext>
    </p:extLst>
  </p:cmAuthor>
  <p:cmAuthor id="14" name="Thierry Dumas" initials="TD" lastIdx="2" clrIdx="13">
    <p:extLst>
      <p:ext uri="{19B8F6BF-5375-455C-9EA6-DF929625EA0E}">
        <p15:presenceInfo xmlns:p15="http://schemas.microsoft.com/office/powerpoint/2012/main" userId="S::Thierry.Dumas@interdigital.com::f3474dd9-0576-4378-9a13-3fe6d0b404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FFCC"/>
    <a:srgbClr val="53ABDD"/>
    <a:srgbClr val="CB1476"/>
    <a:srgbClr val="009E8E"/>
    <a:srgbClr val="8A318E"/>
    <a:srgbClr val="8B1069"/>
    <a:srgbClr val="39B54A"/>
    <a:srgbClr val="00ADEE"/>
    <a:srgbClr val="602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5" autoAdjust="0"/>
    <p:restoredTop sz="94150" autoAdjust="0"/>
  </p:normalViewPr>
  <p:slideViewPr>
    <p:cSldViewPr snapToGrid="0">
      <p:cViewPr>
        <p:scale>
          <a:sx n="150" d="100"/>
          <a:sy n="150" d="100"/>
        </p:scale>
        <p:origin x="156" y="-180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2866" y="8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4/16/2021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4/16/2021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972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2CF1D4-19FB-C14C-941C-D8E6B3BDD7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1EF9AAD-6C44-154A-A41B-C59AB1D5FFC2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60E4BA6-7E83-D84C-959E-8AB401E556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007" y="1539030"/>
            <a:ext cx="6772820" cy="315997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016120-4CC7-6D40-B1D0-2880575327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75449" y="3818456"/>
            <a:ext cx="1675338" cy="10272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791683-25F9-264B-A51F-413518C598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8007" y="308164"/>
            <a:ext cx="1114025" cy="138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89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">
          <p15:clr>
            <a:srgbClr val="FBAE40"/>
          </p15:clr>
        </p15:guide>
        <p15:guide id="2" pos="408">
          <p15:clr>
            <a:srgbClr val="FBAE40"/>
          </p15:clr>
        </p15:guide>
        <p15:guide id="3" orient="horz">
          <p15:clr>
            <a:srgbClr val="FBAE40"/>
          </p15:clr>
        </p15:guide>
        <p15:guide id="4" pos="14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66D2AA-BC5A-DA4F-955A-651A39E71C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93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F89345-C765-7840-8ADD-F3DD9EA92D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10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828619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464079"/>
      </p:ext>
    </p:extLst>
  </p:cSld>
  <p:clrMapOvr>
    <a:masterClrMapping/>
  </p:clrMapOvr>
  <p:transition spd="slow" advClick="0" advTm="20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0E23041-59AD-4DF9-8924-E131AEAD45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279" y="4752391"/>
            <a:ext cx="1716200" cy="2737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EB045A5-8ED3-48B2-AA49-3D4DD37E78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6321" y="2183362"/>
            <a:ext cx="876391" cy="76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602208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A50067-4BD9-D94C-B063-76461EFD0E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65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with Ba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806C7A-CDA9-A942-8185-BF7D1503D05B}"/>
              </a:ext>
            </a:extLst>
          </p:cNvPr>
          <p:cNvSpPr/>
          <p:nvPr userDrawn="1"/>
        </p:nvSpPr>
        <p:spPr>
          <a:xfrm>
            <a:off x="4251960" y="800896"/>
            <a:ext cx="640080" cy="51601"/>
          </a:xfrm>
          <a:prstGeom prst="rect">
            <a:avLst/>
          </a:prstGeom>
          <a:solidFill>
            <a:srgbClr val="2BA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53ABDD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AB0E00-D09B-2A40-8DF2-53B1699482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FD556CE-2909-ED40-95C3-AB02E620973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855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8F75D1-89D2-924F-BD6E-FABF44AF59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85441A6-D9AB-CE49-AD67-8450379753C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94642-C552-A74B-BC46-E940D302CF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1" y="609154"/>
            <a:ext cx="8229599" cy="3357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498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3944" y="205980"/>
            <a:ext cx="5050971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1A14B63-49A7-7646-A1A3-CBEE5D3056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78150" cy="481131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93FF97AA-8D24-7148-A90F-2665E81DE4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3943" y="929575"/>
            <a:ext cx="5050970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C73528-82A0-2943-9E79-C2262F9163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49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AC1AC81-21A6-F94D-9650-C801CCFF8B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F60525C-30A8-2F42-8F79-1BB033A1B966}"/>
              </a:ext>
            </a:extLst>
          </p:cNvPr>
          <p:cNvSpPr/>
          <p:nvPr userDrawn="1"/>
        </p:nvSpPr>
        <p:spPr>
          <a:xfrm rot="5400000">
            <a:off x="163858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BD6B0178-5886-5D41-B037-244D7B680283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E689C0B-BEFB-8545-8934-3C4367EEBD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DBD5DE-51F6-6546-BEC3-377EB3E32A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520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68">
          <p15:clr>
            <a:srgbClr val="FBAE40"/>
          </p15:clr>
        </p15:guide>
        <p15:guide id="2" pos="724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6DD05A-D91C-B347-992F-1797342FAF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27451BB-BC23-E740-B769-6D53FC5544D4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37F96CA-BAE1-7A4D-A170-5FD460D58D09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6683CA2-B7B8-8B47-8EEF-1034A45EBC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EE3AB9-70C5-C74B-8B99-A03E1820EE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64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A55219-858C-D649-A43F-428DA7D277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9A583D-3933-8446-B99C-3A8515D247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781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451B18E-382B-2242-81D6-1F6257824D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515159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57ED628A-D43B-F441-9759-34D474EC9D76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BF8293C9-3BD7-C54B-A990-70C169E92F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2EC07F-43AB-CF4A-8FAA-E1BC3195FDE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91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CD2D5-99D2-C84E-86F7-4ACB2D6B9D5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4816684"/>
            <a:ext cx="9144000" cy="326816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D53C253-E12A-DC41-B2D1-476485B696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0EEA081-2E45-C744-8364-D9386BBDFE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DFEB85-93F7-2B4E-9AF3-33761AE1F6E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388" y="4923852"/>
            <a:ext cx="961288" cy="15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7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EA687FF-8FFA-42AE-B9EF-8F7F39B83D02}"/>
              </a:ext>
            </a:extLst>
          </p:cNvPr>
          <p:cNvSpPr txBox="1"/>
          <p:nvPr/>
        </p:nvSpPr>
        <p:spPr>
          <a:xfrm>
            <a:off x="590938" y="1617143"/>
            <a:ext cx="80927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JVET-V0092</a:t>
            </a:r>
          </a:p>
          <a:p>
            <a:pPr algn="ctr"/>
            <a:endParaRPr lang="fr-FR" sz="2000" dirty="0">
              <a:solidFill>
                <a:schemeClr val="bg1"/>
              </a:solidFill>
            </a:endParaRPr>
          </a:p>
          <a:p>
            <a:pPr algn="ctr"/>
            <a:endParaRPr lang="fr-FR" sz="2400" dirty="0">
              <a:solidFill>
                <a:schemeClr val="bg1"/>
              </a:solidFill>
            </a:endParaRPr>
          </a:p>
          <a:p>
            <a:pPr algn="ctr"/>
            <a:r>
              <a:rPr lang="en-CA" sz="2400" dirty="0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AHG11: </a:t>
            </a:r>
            <a:r>
              <a:rPr lang="en-US" sz="2400" dirty="0">
                <a:solidFill>
                  <a:schemeClr val="bg1"/>
                </a:solidFill>
                <a:ea typeface="Times New Roman" panose="02020603050405020304" pitchFamily="18" charset="0"/>
              </a:rPr>
              <a:t>Replacing SAO in-loop filter with Neural Networks</a:t>
            </a:r>
            <a:endParaRPr lang="en-CA" sz="2400" dirty="0">
              <a:solidFill>
                <a:schemeClr val="bg1"/>
              </a:solidFill>
              <a:effectLst/>
              <a:ea typeface="Times New Roman" panose="02020603050405020304" pitchFamily="18" charset="0"/>
            </a:endParaRPr>
          </a:p>
          <a:p>
            <a:pPr algn="ctr"/>
            <a:endParaRPr lang="en-CA" sz="1000" dirty="0">
              <a:solidFill>
                <a:schemeClr val="bg1"/>
              </a:solidFill>
            </a:endParaRPr>
          </a:p>
          <a:p>
            <a:pPr algn="ctr"/>
            <a:r>
              <a:rPr lang="en-CA" sz="1000" dirty="0">
                <a:solidFill>
                  <a:schemeClr val="bg1"/>
                </a:solidFill>
              </a:rPr>
              <a:t>Philippe Bordes, Franck Galpin, Thierry Dumas, Pavel Nikitin</a:t>
            </a:r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7" name="Footer Placeholder 4">
            <a:extLst>
              <a:ext uri="{FF2B5EF4-FFF2-40B4-BE49-F238E27FC236}">
                <a16:creationId xmlns:a16="http://schemas.microsoft.com/office/drawing/2014/main" id="{A51510EA-6EA0-41CC-A13B-D1850A6938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Overview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846769"/>
            <a:ext cx="81839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Variant of JVET-U0077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Cleaning design of NN models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16-bits integers parameters: decodable bitstream with bit-accurate decoded/reconstructed pictures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Homogeneous framework: NN inference realized with standard C++ code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Replace regular SAO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FFAAE1-C592-4D46-8855-F0BE27C4DD3D}"/>
              </a:ext>
            </a:extLst>
          </p:cNvPr>
          <p:cNvSpPr txBox="1"/>
          <p:nvPr/>
        </p:nvSpPr>
        <p:spPr>
          <a:xfrm>
            <a:off x="1100214" y="2355850"/>
            <a:ext cx="2191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Architecture (10 </a:t>
            </a:r>
            <a:r>
              <a:rPr lang="fr-FR" dirty="0" err="1"/>
              <a:t>layers</a:t>
            </a:r>
            <a:r>
              <a:rPr lang="fr-FR" dirty="0"/>
              <a:t>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334EC3-14F8-44A2-B3C4-0A9440A34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093" y="2673255"/>
            <a:ext cx="6011084" cy="160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232269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1" name="Footer Placeholder 4">
            <a:extLst>
              <a:ext uri="{FF2B5EF4-FFF2-40B4-BE49-F238E27FC236}">
                <a16:creationId xmlns:a16="http://schemas.microsoft.com/office/drawing/2014/main" id="{B235313C-3276-41FA-A13C-30CBF1313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Multiple models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412693" y="84676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Multiple models combinable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K=5 models for AI, K=9 (5+4) for RA, LDB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Models may be combined (weighted linear combination)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Parameters selectable per CTU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CB70252-CB33-4724-A260-070ADA5FF22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727676" y="2346960"/>
            <a:ext cx="6037104" cy="23949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0B998B7-A076-4357-B84A-1B44CE172E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100" y="1620836"/>
            <a:ext cx="2217420" cy="412386"/>
          </a:xfrm>
          <a:prstGeom prst="rect">
            <a:avLst/>
          </a:prstGeom>
        </p:spPr>
      </p:pic>
      <p:sp>
        <p:nvSpPr>
          <p:cNvPr id="9" name="Arc 8">
            <a:extLst>
              <a:ext uri="{FF2B5EF4-FFF2-40B4-BE49-F238E27FC236}">
                <a16:creationId xmlns:a16="http://schemas.microsoft.com/office/drawing/2014/main" id="{FEFE84F4-926D-4388-9DE2-D0D41ACD4628}"/>
              </a:ext>
            </a:extLst>
          </p:cNvPr>
          <p:cNvSpPr/>
          <p:nvPr/>
        </p:nvSpPr>
        <p:spPr>
          <a:xfrm>
            <a:off x="5234940" y="1827029"/>
            <a:ext cx="1005840" cy="1823372"/>
          </a:xfrm>
          <a:prstGeom prst="arc">
            <a:avLst/>
          </a:prstGeom>
          <a:ln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9F30F3CA-01E0-4764-BA72-9BD1F0131F17}"/>
              </a:ext>
            </a:extLst>
          </p:cNvPr>
          <p:cNvSpPr/>
          <p:nvPr/>
        </p:nvSpPr>
        <p:spPr>
          <a:xfrm rot="10800000" flipH="1">
            <a:off x="5684520" y="2052115"/>
            <a:ext cx="556260" cy="137202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1678943"/>
      </p:ext>
    </p:extLst>
  </p:cSld>
  <p:clrMapOvr>
    <a:masterClrMapping/>
  </p:clrMapOvr>
  <p:transition spd="slow" advClick="0" advTm="20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1" name="Footer Placeholder 4">
            <a:extLst>
              <a:ext uri="{FF2B5EF4-FFF2-40B4-BE49-F238E27FC236}">
                <a16:creationId xmlns:a16="http://schemas.microsoft.com/office/drawing/2014/main" id="{B235313C-3276-41FA-A13C-30CBF1313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Multiple models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412693" y="84676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Multiple models combinable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K=5 models for AI, K=9 (5+4) for RA, LDB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Models may be combined (weighted linear combination)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Parameters selectable per CTU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2D90648-4433-4588-83B7-93C6669167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840236"/>
            <a:ext cx="2958308" cy="15073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CADD446-5C39-4ADB-9F98-C9BC120131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939" y="2399485"/>
            <a:ext cx="6201563" cy="225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638851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1" name="Footer Placeholder 4">
            <a:extLst>
              <a:ext uri="{FF2B5EF4-FFF2-40B4-BE49-F238E27FC236}">
                <a16:creationId xmlns:a16="http://schemas.microsoft.com/office/drawing/2014/main" id="{B235313C-3276-41FA-A13C-30CBF1313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Information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CE3E7A-E451-4233-B2AA-83F94A9FB66A}"/>
              </a:ext>
            </a:extLst>
          </p:cNvPr>
          <p:cNvSpPr txBox="1"/>
          <p:nvPr/>
        </p:nvSpPr>
        <p:spPr>
          <a:xfrm>
            <a:off x="2634" y="314752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Tests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0DC238-9E72-4BF2-9169-FEBB9C097448}"/>
              </a:ext>
            </a:extLst>
          </p:cNvPr>
          <p:cNvSpPr/>
          <p:nvPr/>
        </p:nvSpPr>
        <p:spPr>
          <a:xfrm>
            <a:off x="804039" y="3564508"/>
            <a:ext cx="7803931" cy="1133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Test-1: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use of 5 NNs trained with intra pictures and 5 QPs {22,27,32,37,42}. Quantized networks.</a:t>
            </a:r>
            <a:endParaRPr lang="fr-FR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Test-2: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use of additional 4 NNs trained with inter pictures and 4 QPs {22,27,32,37}. Quantized networks.</a:t>
            </a:r>
            <a:endParaRPr lang="fr-FR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Test-3: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In test 3, the original floating points parameters of test-2 are used (no quantization) for inference and compared to test 2.</a:t>
            </a:r>
            <a:endParaRPr lang="fr-FR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6A20384-837D-4AEA-9D42-7C7BD105F0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59" y="756983"/>
            <a:ext cx="4163297" cy="21256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1489C67-5860-4EF3-B4B1-637E050535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0456" y="756983"/>
            <a:ext cx="4599704" cy="182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66939"/>
      </p:ext>
    </p:extLst>
  </p:cSld>
  <p:clrMapOvr>
    <a:masterClrMapping/>
  </p:clrMapOvr>
  <p:transition spd="slow" advClick="0" advTm="20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1" name="Footer Placeholder 4">
            <a:extLst>
              <a:ext uri="{FF2B5EF4-FFF2-40B4-BE49-F238E27FC236}">
                <a16:creationId xmlns:a16="http://schemas.microsoft.com/office/drawing/2014/main" id="{B235313C-3276-41FA-A13C-30CBF1313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Experimental results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D5375B-5EC5-4521-8CD2-B7989B4AFDAD}"/>
              </a:ext>
            </a:extLst>
          </p:cNvPr>
          <p:cNvSpPr txBox="1"/>
          <p:nvPr/>
        </p:nvSpPr>
        <p:spPr>
          <a:xfrm>
            <a:off x="111755" y="539087"/>
            <a:ext cx="2278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u="sng" dirty="0"/>
              <a:t>Test-1</a:t>
            </a:r>
            <a:r>
              <a:rPr lang="en-US" sz="1200" i="1" dirty="0"/>
              <a:t>: NNs trained with Intra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CA400A8-5896-4DFD-A4F0-4E29195E34DC}"/>
              </a:ext>
            </a:extLst>
          </p:cNvPr>
          <p:cNvSpPr txBox="1"/>
          <p:nvPr/>
        </p:nvSpPr>
        <p:spPr>
          <a:xfrm>
            <a:off x="6019800" y="536517"/>
            <a:ext cx="29995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i="1" u="sng" dirty="0"/>
              <a:t>Test-2</a:t>
            </a:r>
            <a:r>
              <a:rPr lang="en-US" sz="1200" i="1" dirty="0"/>
              <a:t>: NNs trained with Intra and Inter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249796-0A66-489A-BEC8-DF1FA0AD33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49" y="893477"/>
            <a:ext cx="4335385" cy="11626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87D0BE7-5794-456D-BD08-C942177BB0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6087" y="890907"/>
            <a:ext cx="4367470" cy="116267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41993C2-BB8A-4A86-95BC-DAB601069D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88" y="2220556"/>
            <a:ext cx="4326901" cy="116267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EDEC504-18BF-4750-8F48-6D33141045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788" y="3527468"/>
            <a:ext cx="4326900" cy="115776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2F95CAC-11C0-41D6-A28F-7A52052495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7304" y="2220556"/>
            <a:ext cx="4366254" cy="1162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752315"/>
      </p:ext>
    </p:extLst>
  </p:cSld>
  <p:clrMapOvr>
    <a:masterClrMapping/>
  </p:clrMapOvr>
  <p:transition spd="slow" advClick="0" advTm="20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1" name="Footer Placeholder 4">
            <a:extLst>
              <a:ext uri="{FF2B5EF4-FFF2-40B4-BE49-F238E27FC236}">
                <a16:creationId xmlns:a16="http://schemas.microsoft.com/office/drawing/2014/main" id="{B235313C-3276-41FA-A13C-30CBF1313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Experimental results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D5375B-5EC5-4521-8CD2-B7989B4AFDAD}"/>
              </a:ext>
            </a:extLst>
          </p:cNvPr>
          <p:cNvSpPr txBox="1"/>
          <p:nvPr/>
        </p:nvSpPr>
        <p:spPr>
          <a:xfrm>
            <a:off x="111755" y="539087"/>
            <a:ext cx="13388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u="sng" dirty="0"/>
              <a:t>Test-3</a:t>
            </a:r>
            <a:r>
              <a:rPr lang="en-US" sz="1200" i="1" dirty="0"/>
              <a:t>: Float 32F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CA400A8-5896-4DFD-A4F0-4E29195E34DC}"/>
              </a:ext>
            </a:extLst>
          </p:cNvPr>
          <p:cNvSpPr txBox="1"/>
          <p:nvPr/>
        </p:nvSpPr>
        <p:spPr>
          <a:xfrm>
            <a:off x="7124268" y="536517"/>
            <a:ext cx="18950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i="1" u="sng" dirty="0"/>
              <a:t>Test-2</a:t>
            </a:r>
            <a:r>
              <a:rPr lang="en-US" sz="1200" i="1" dirty="0"/>
              <a:t>: Quantization 16I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7D0BE7-5794-456D-BD08-C942177BB0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6087" y="890907"/>
            <a:ext cx="4367470" cy="116267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EDEC504-18BF-4750-8F48-6D33141045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8557" y="3547559"/>
            <a:ext cx="4326900" cy="115776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2F95CAC-11C0-41D6-A28F-7A52052495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7304" y="2220556"/>
            <a:ext cx="4366254" cy="116267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E045A06-1879-444A-8B5E-C61938A0F294}"/>
              </a:ext>
            </a:extLst>
          </p:cNvPr>
          <p:cNvSpPr/>
          <p:nvPr/>
        </p:nvSpPr>
        <p:spPr>
          <a:xfrm>
            <a:off x="4495800" y="813516"/>
            <a:ext cx="617220" cy="3975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09EDEAE-AA70-4282-9312-57B4163128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121" y="890907"/>
            <a:ext cx="4690936" cy="11752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197E7FA-6CC8-4A4E-88FE-2E298B4F33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121" y="3526226"/>
            <a:ext cx="4711395" cy="117909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18F124C-DCFA-4994-82F6-2A32758355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756" y="2230463"/>
            <a:ext cx="4706302" cy="11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437531"/>
      </p:ext>
    </p:extLst>
  </p:cSld>
  <p:clrMapOvr>
    <a:masterClrMapping/>
  </p:clrMapOvr>
  <p:transition spd="slow" advClick="0" advTm="20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1" name="Footer Placeholder 4">
            <a:extLst>
              <a:ext uri="{FF2B5EF4-FFF2-40B4-BE49-F238E27FC236}">
                <a16:creationId xmlns:a16="http://schemas.microsoft.com/office/drawing/2014/main" id="{B235313C-3276-41FA-A13C-30CBF1313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Conclusion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412693" y="1157919"/>
            <a:ext cx="818393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en-US" sz="1200" dirty="0"/>
          </a:p>
          <a:p>
            <a:pPr marL="285750" indent="-285750" hangingPunct="0">
              <a:buFontTx/>
              <a:buChar char="-"/>
            </a:pPr>
            <a:r>
              <a:rPr lang="en-CA" dirty="0"/>
              <a:t>The use of </a:t>
            </a:r>
            <a:r>
              <a:rPr lang="en-CA" b="1" dirty="0"/>
              <a:t>additional NNs trained for inter pictures slightly improves </a:t>
            </a:r>
            <a:r>
              <a:rPr lang="en-CA" dirty="0"/>
              <a:t>the performance of the proposed NN-based post filter scheme but it increases the encoding times since more NN filters should be evaluated.</a:t>
            </a:r>
            <a:endParaRPr lang="fr-FR" dirty="0"/>
          </a:p>
          <a:p>
            <a:endParaRPr lang="en-CA" dirty="0"/>
          </a:p>
          <a:p>
            <a:pPr marL="285750" indent="-285750">
              <a:buFontTx/>
              <a:buChar char="-"/>
            </a:pPr>
            <a:r>
              <a:rPr lang="en-CA" dirty="0"/>
              <a:t>The </a:t>
            </a:r>
            <a:r>
              <a:rPr lang="en-CA" b="1" dirty="0"/>
              <a:t>quantization</a:t>
            </a:r>
            <a:r>
              <a:rPr lang="en-CA" dirty="0"/>
              <a:t> of the NN parameters (16-bits integer vs 32-bit float) has almost no impact on the BD-rate gains</a:t>
            </a:r>
          </a:p>
          <a:p>
            <a:pPr marL="628650" lvl="1" indent="-285750">
              <a:buFontTx/>
              <a:buChar char="-"/>
            </a:pPr>
            <a:r>
              <a:rPr lang="en-CA" dirty="0"/>
              <a:t>it </a:t>
            </a:r>
            <a:r>
              <a:rPr lang="en-CA" u="sng" dirty="0"/>
              <a:t>reduces encoding times by 2 and decoding times by 3</a:t>
            </a:r>
            <a:r>
              <a:rPr lang="en-CA" dirty="0"/>
              <a:t> in average, using single CPU thread. </a:t>
            </a:r>
          </a:p>
          <a:p>
            <a:pPr marL="628650" lvl="1" indent="-285750">
              <a:buFontTx/>
              <a:buChar char="-"/>
            </a:pPr>
            <a:r>
              <a:rPr lang="en-CA" dirty="0"/>
              <a:t>It also allows bit accurate decoding. </a:t>
            </a:r>
          </a:p>
          <a:p>
            <a:pPr marL="628650" lvl="1" indent="-285750">
              <a:buFontTx/>
              <a:buChar char="-"/>
            </a:pPr>
            <a:r>
              <a:rPr lang="en-CA" dirty="0"/>
              <a:t>These results may be specific to the proposed design and may vary when the number of layers is increased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61657123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470C1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12152</TotalTime>
  <Words>405</Words>
  <Application>Microsoft Office PowerPoint</Application>
  <PresentationFormat>On-screen Show (16:9)</PresentationFormat>
  <Paragraphs>58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Century Gothic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Chen</dc:creator>
  <cp:lastModifiedBy>Philippe Bordes</cp:lastModifiedBy>
  <cp:revision>480</cp:revision>
  <dcterms:created xsi:type="dcterms:W3CDTF">2019-10-21T15:02:13Z</dcterms:created>
  <dcterms:modified xsi:type="dcterms:W3CDTF">2021-04-20T09:29:16Z</dcterms:modified>
</cp:coreProperties>
</file>