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5"/>
  </p:notesMasterIdLst>
  <p:handoutMasterIdLst>
    <p:handoutMasterId r:id="rId16"/>
  </p:handoutMasterIdLst>
  <p:sldIdLst>
    <p:sldId id="315" r:id="rId5"/>
    <p:sldId id="321" r:id="rId6"/>
    <p:sldId id="338" r:id="rId7"/>
    <p:sldId id="339" r:id="rId8"/>
    <p:sldId id="341" r:id="rId9"/>
    <p:sldId id="340" r:id="rId10"/>
    <p:sldId id="342" r:id="rId11"/>
    <p:sldId id="343" r:id="rId12"/>
    <p:sldId id="344" r:id="rId13"/>
    <p:sldId id="320" r:id="rId14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2021/4/20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indent="-1346200" algn="ctr">
              <a:tabLst>
                <a:tab pos="1433513" algn="l"/>
              </a:tabLst>
            </a:pPr>
            <a:r>
              <a:rPr lang="en-CA" sz="2400" b="1" dirty="0"/>
              <a:t>CE-related: On Rice parameter selection for regular residual coding (RRC) at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JVET-V0084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r>
              <a:rPr lang="en-GB" dirty="0"/>
              <a:t>Advanced Technology Team</a:t>
            </a:r>
          </a:p>
          <a:p>
            <a:r>
              <a:rPr lang="en-GB" dirty="0"/>
              <a:t>European Professional </a:t>
            </a:r>
            <a:r>
              <a:rPr lang="en-GB" dirty="0" smtClean="0"/>
              <a:t>Engineering</a:t>
            </a:r>
          </a:p>
          <a:p>
            <a:r>
              <a:rPr lang="en-GB" dirty="0" smtClean="0"/>
              <a:t>Sony Europe BV</a:t>
            </a:r>
            <a:endParaRPr lang="en-GB" dirty="0"/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Browne, Steve Keating,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Group Corporation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2400" dirty="0" smtClean="0"/>
              <a:t>Re-examination and refinement of CE-1.6</a:t>
            </a:r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Reduce complexity and make implementation simpler</a:t>
            </a:r>
          </a:p>
          <a:p>
            <a:pPr lvl="2"/>
            <a:r>
              <a:rPr lang="en-GB" sz="1800" dirty="0" smtClean="0"/>
              <a:t>Reduce instructions added to VVC v1</a:t>
            </a:r>
          </a:p>
          <a:p>
            <a:pPr lvl="2"/>
            <a:r>
              <a:rPr lang="en-GB" sz="1800" dirty="0" smtClean="0"/>
              <a:t>Reduce memory footprint for LUTs</a:t>
            </a:r>
          </a:p>
          <a:p>
            <a:pPr lvl="2"/>
            <a:r>
              <a:rPr lang="en-GB" sz="1800" dirty="0" smtClean="0"/>
              <a:t>Reduce coupling</a:t>
            </a:r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Maintain, or if possible, increase gains</a:t>
            </a:r>
          </a:p>
          <a:p>
            <a:pPr lvl="1"/>
            <a:endParaRPr lang="en-GB" sz="1600" dirty="0"/>
          </a:p>
          <a:p>
            <a:pPr lvl="2"/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CE-1.6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Rice coding modification for RRC</a:t>
            </a:r>
          </a:p>
          <a:p>
            <a:pPr lvl="4"/>
            <a:endParaRPr lang="en-GB" sz="1000" dirty="0" smtClean="0"/>
          </a:p>
          <a:p>
            <a:r>
              <a:rPr lang="en-GB" sz="1800" dirty="0" smtClean="0"/>
              <a:t>Uses series of counters (4 for </a:t>
            </a:r>
            <a:r>
              <a:rPr lang="en-GB" sz="1800" dirty="0" err="1" smtClean="0"/>
              <a:t>luma</a:t>
            </a:r>
            <a:r>
              <a:rPr lang="en-GB" sz="1800" dirty="0" smtClean="0"/>
              <a:t>, 4 for </a:t>
            </a:r>
            <a:r>
              <a:rPr lang="en-GB" sz="1800" dirty="0" err="1" smtClean="0"/>
              <a:t>chroma</a:t>
            </a:r>
            <a:r>
              <a:rPr lang="en-GB" sz="1800" dirty="0" smtClean="0"/>
              <a:t>)</a:t>
            </a:r>
          </a:p>
          <a:p>
            <a:pPr lvl="1"/>
            <a:r>
              <a:rPr lang="en-GB" sz="1600" dirty="0" smtClean="0"/>
              <a:t>Counters selected by coefficient position in TU</a:t>
            </a:r>
          </a:p>
          <a:p>
            <a:pPr lvl="4"/>
            <a:endParaRPr lang="en-GB" sz="1000" dirty="0" smtClean="0"/>
          </a:p>
          <a:p>
            <a:r>
              <a:rPr lang="en-GB" sz="1800" dirty="0" smtClean="0"/>
              <a:t>From each counter </a:t>
            </a:r>
            <a:r>
              <a:rPr lang="en-GB" sz="1800" dirty="0" smtClean="0"/>
              <a:t>4 </a:t>
            </a:r>
            <a:r>
              <a:rPr lang="en-GB" sz="1800" dirty="0" smtClean="0"/>
              <a:t>values are computed per TU</a:t>
            </a:r>
          </a:p>
          <a:p>
            <a:pPr lvl="1"/>
            <a:r>
              <a:rPr lang="en-GB" sz="1600" dirty="0" smtClean="0"/>
              <a:t>Two shift values dependent on whether the coefficient is coded with the parity flag</a:t>
            </a:r>
          </a:p>
          <a:p>
            <a:pPr lvl="1"/>
            <a:r>
              <a:rPr lang="en-GB" sz="1600" dirty="0" smtClean="0"/>
              <a:t>An upper and lower threshold</a:t>
            </a:r>
          </a:p>
          <a:p>
            <a:pPr lvl="4"/>
            <a:endParaRPr lang="en-GB" sz="1000" dirty="0" smtClean="0"/>
          </a:p>
          <a:p>
            <a:r>
              <a:rPr lang="en-GB" sz="1800" dirty="0" smtClean="0"/>
              <a:t>When coding, if a value is coded with </a:t>
            </a:r>
            <a:r>
              <a:rPr lang="en-GB" sz="1800" dirty="0" err="1" smtClean="0"/>
              <a:t>Golomb</a:t>
            </a:r>
            <a:r>
              <a:rPr lang="en-GB" sz="1800" dirty="0" smtClean="0"/>
              <a:t>-Rice on the leading diagonal,</a:t>
            </a:r>
          </a:p>
          <a:p>
            <a:pPr lvl="1"/>
            <a:r>
              <a:rPr lang="en-GB" sz="1600" dirty="0" smtClean="0"/>
              <a:t>If value &gt;= upper threshold, increment counter</a:t>
            </a:r>
          </a:p>
          <a:p>
            <a:pPr lvl="1"/>
            <a:r>
              <a:rPr lang="en-GB" sz="1600" dirty="0" smtClean="0"/>
              <a:t>If (2 * value) &lt; </a:t>
            </a:r>
            <a:r>
              <a:rPr lang="en-GB" sz="1600" dirty="0" err="1" smtClean="0"/>
              <a:t>lowerThreshold</a:t>
            </a:r>
            <a:r>
              <a:rPr lang="en-GB" sz="1600" dirty="0" smtClean="0"/>
              <a:t>, decrement counter</a:t>
            </a:r>
          </a:p>
          <a:p>
            <a:pPr lvl="4"/>
            <a:endParaRPr lang="en-GB" sz="1000" dirty="0" smtClean="0"/>
          </a:p>
          <a:p>
            <a:r>
              <a:rPr lang="en-GB" sz="1800" dirty="0" smtClean="0"/>
              <a:t>Rice parameter computed by addition of a shift and add</a:t>
            </a:r>
            <a:endParaRPr lang="en-GB" sz="1800" dirty="0"/>
          </a:p>
          <a:p>
            <a:pPr lvl="1"/>
            <a:r>
              <a:rPr lang="en-GB" i="1" dirty="0" err="1"/>
              <a:t>locSumAbs</a:t>
            </a:r>
            <a:r>
              <a:rPr lang="en-GB" i="1" dirty="0"/>
              <a:t> = M</a:t>
            </a:r>
            <a:r>
              <a:rPr lang="en-GB" i="1" dirty="0" smtClean="0"/>
              <a:t>in( 31, Max</a:t>
            </a:r>
            <a:r>
              <a:rPr lang="en-GB" i="1" dirty="0"/>
              <a:t>( </a:t>
            </a:r>
            <a:r>
              <a:rPr lang="en-GB" i="1" dirty="0" err="1"/>
              <a:t>locSumAbs</a:t>
            </a:r>
            <a:r>
              <a:rPr lang="en-GB" i="1" dirty="0"/>
              <a:t> − </a:t>
            </a:r>
            <a:r>
              <a:rPr lang="en-GB" i="1" dirty="0" err="1"/>
              <a:t>baseLevel</a:t>
            </a:r>
            <a:r>
              <a:rPr lang="en-GB" i="1" dirty="0"/>
              <a:t> * 5, 0  ) </a:t>
            </a:r>
            <a:r>
              <a:rPr lang="en-GB" i="1" dirty="0">
                <a:solidFill>
                  <a:srgbClr val="FF0000"/>
                </a:solidFill>
              </a:rPr>
              <a:t>&gt;&gt; </a:t>
            </a:r>
            <a:r>
              <a:rPr lang="en-GB" i="1" dirty="0" smtClean="0">
                <a:solidFill>
                  <a:srgbClr val="FF0000"/>
                </a:solidFill>
              </a:rPr>
              <a:t>shift</a:t>
            </a:r>
            <a:r>
              <a:rPr lang="en-GB" i="1" dirty="0" smtClean="0"/>
              <a:t>)</a:t>
            </a:r>
          </a:p>
          <a:p>
            <a:pPr lvl="1"/>
            <a:r>
              <a:rPr lang="en-GB" i="1" dirty="0" smtClean="0"/>
              <a:t>rice </a:t>
            </a:r>
            <a:r>
              <a:rPr lang="en-GB" i="1" dirty="0"/>
              <a:t>= </a:t>
            </a:r>
            <a:r>
              <a:rPr lang="en-GB" i="1" dirty="0" err="1"/>
              <a:t>g_auiGoRiceParsCoeff</a:t>
            </a:r>
            <a:r>
              <a:rPr lang="en-GB" i="1" dirty="0"/>
              <a:t>[</a:t>
            </a:r>
            <a:r>
              <a:rPr lang="en-GB" i="1" dirty="0" err="1"/>
              <a:t>idx</a:t>
            </a:r>
            <a:r>
              <a:rPr lang="en-GB" i="1" dirty="0"/>
              <a:t>]</a:t>
            </a:r>
            <a:r>
              <a:rPr lang="en-GB" i="1" dirty="0">
                <a:solidFill>
                  <a:srgbClr val="FF0000"/>
                </a:solidFill>
              </a:rPr>
              <a:t> + shift</a:t>
            </a:r>
            <a:r>
              <a:rPr lang="en-GB" i="1" dirty="0"/>
              <a:t>;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3225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Update modification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Replace double threshold with single threshold</a:t>
            </a:r>
          </a:p>
          <a:p>
            <a:pPr lvl="1"/>
            <a:r>
              <a:rPr lang="en-GB" sz="1600" dirty="0" smtClean="0"/>
              <a:t>If value &gt; threshold, increment, otherwise decrement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Remove update from rice coding loops (2</a:t>
            </a:r>
            <a:r>
              <a:rPr lang="en-GB" sz="1800" baseline="30000" dirty="0" smtClean="0"/>
              <a:t>nd</a:t>
            </a:r>
            <a:r>
              <a:rPr lang="en-GB" sz="1800" dirty="0" smtClean="0"/>
              <a:t> and 3</a:t>
            </a:r>
            <a:r>
              <a:rPr lang="en-GB" sz="1800" baseline="30000" dirty="0" smtClean="0"/>
              <a:t>rd</a:t>
            </a:r>
            <a:r>
              <a:rPr lang="en-GB" sz="1800" dirty="0" smtClean="0"/>
              <a:t> passes) </a:t>
            </a:r>
          </a:p>
          <a:p>
            <a:pPr lvl="1"/>
            <a:r>
              <a:rPr lang="en-GB" sz="1600" dirty="0" smtClean="0"/>
              <a:t>Now uses full coefficient value – not just remainder</a:t>
            </a:r>
          </a:p>
          <a:p>
            <a:pPr lvl="1"/>
            <a:r>
              <a:rPr lang="en-GB" sz="1600" dirty="0" smtClean="0"/>
              <a:t>Reduces instructions </a:t>
            </a:r>
            <a:r>
              <a:rPr lang="en-GB" sz="1600" dirty="0" smtClean="0"/>
              <a:t>in </a:t>
            </a:r>
            <a:r>
              <a:rPr lang="en-GB" sz="1600" dirty="0" smtClean="0"/>
              <a:t>rice coding loop</a:t>
            </a:r>
          </a:p>
          <a:p>
            <a:pPr lvl="1"/>
            <a:r>
              <a:rPr lang="en-GB" sz="1600" dirty="0" smtClean="0"/>
              <a:t>Removes need to check if coefficient is on leading diagonal</a:t>
            </a:r>
          </a:p>
          <a:p>
            <a:pPr lvl="1"/>
            <a:r>
              <a:rPr lang="en-GB" sz="1600" dirty="0" smtClean="0"/>
              <a:t>Simplifies implementation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Reduce 4 updates per sub-TU to 2 at fixed scan positions</a:t>
            </a:r>
          </a:p>
          <a:p>
            <a:pPr lvl="1"/>
            <a:r>
              <a:rPr lang="en-GB" sz="1600" dirty="0" smtClean="0"/>
              <a:t>Plus DC for top left sub-block in TU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Allow counters to be negative – clip to zero at beginning of each TU</a:t>
            </a:r>
          </a:p>
          <a:p>
            <a:pPr lvl="1"/>
            <a:endParaRPr lang="en-GB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51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Counter selection modification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CE-1.6 selects counter based on coefficient position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JVET-V0084 counter based on sub-TU index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Almost equivalent, but sub-TU index allows LUT simplification</a:t>
            </a:r>
          </a:p>
          <a:p>
            <a:pPr lvl="1"/>
            <a:r>
              <a:rPr lang="en-GB" dirty="0" smtClean="0"/>
              <a:t>LUT for sub-TU can now be set using 2 conditionals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JVET-V0084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559421"/>
              </p:ext>
            </p:extLst>
          </p:nvPr>
        </p:nvGraphicFramePr>
        <p:xfrm>
          <a:off x="1043608" y="1628800"/>
          <a:ext cx="3957955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797050">
                  <a:extLst>
                    <a:ext uri="{9D8B030D-6E8A-4147-A177-3AD203B41FA5}">
                      <a16:colId xmlns:a16="http://schemas.microsoft.com/office/drawing/2014/main" val="2428131183"/>
                    </a:ext>
                  </a:extLst>
                </a:gridCol>
                <a:gridCol w="2160905">
                  <a:extLst>
                    <a:ext uri="{9D8B030D-6E8A-4147-A177-3AD203B41FA5}">
                      <a16:colId xmlns:a16="http://schemas.microsoft.com/office/drawing/2014/main" val="935539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Index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Description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337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Transform-skip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496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(Red)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 coefficient in top left sub-TB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952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(Blue)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Coefficients within distance of 3 from DC coefficient (inclusive)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296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(Yellow)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other coefficients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9363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09847"/>
              </p:ext>
            </p:extLst>
          </p:nvPr>
        </p:nvGraphicFramePr>
        <p:xfrm>
          <a:off x="1043607" y="3212976"/>
          <a:ext cx="3957955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797050">
                  <a:extLst>
                    <a:ext uri="{9D8B030D-6E8A-4147-A177-3AD203B41FA5}">
                      <a16:colId xmlns:a16="http://schemas.microsoft.com/office/drawing/2014/main" val="160612191"/>
                    </a:ext>
                  </a:extLst>
                </a:gridCol>
                <a:gridCol w="2160905">
                  <a:extLst>
                    <a:ext uri="{9D8B030D-6E8A-4147-A177-3AD203B41FA5}">
                      <a16:colId xmlns:a16="http://schemas.microsoft.com/office/drawing/2014/main" val="39883052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Index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Description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949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Transform-skip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910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(Red)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 coefficient in top left sub-block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068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(Blue)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Remaining coefficients in top left sub-block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243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(Yellow)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other coefficients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470325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38531"/>
            <a:ext cx="2160240" cy="228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80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Template modification (optional)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When computing Rice parameter, value of 5 neighbouring coefficients is used.</a:t>
            </a:r>
          </a:p>
          <a:p>
            <a:pPr lvl="1"/>
            <a:r>
              <a:rPr lang="en-GB" sz="1400" dirty="0" smtClean="0"/>
              <a:t>In VVC v1 if coefficient is outside TU (red) then value of 0 is used in calculation</a:t>
            </a:r>
          </a:p>
          <a:p>
            <a:pPr lvl="1"/>
            <a:r>
              <a:rPr lang="en-GB" sz="1400" dirty="0" smtClean="0"/>
              <a:t>In JVET-V0084, two variants </a:t>
            </a:r>
          </a:p>
          <a:p>
            <a:pPr lvl="2"/>
            <a:r>
              <a:rPr lang="en-GB" sz="1200" dirty="0" smtClean="0"/>
              <a:t>First same as VVC v1, use value 0</a:t>
            </a:r>
          </a:p>
          <a:p>
            <a:pPr lvl="2"/>
            <a:r>
              <a:rPr lang="en-GB" sz="1200" dirty="0" smtClean="0"/>
              <a:t>Second use 1 &lt;&lt; shift</a:t>
            </a:r>
          </a:p>
          <a:p>
            <a:pPr lvl="1"/>
            <a:r>
              <a:rPr lang="en-GB" sz="1400" dirty="0" smtClean="0"/>
              <a:t>Small additional gain for second variant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348801"/>
              </p:ext>
            </p:extLst>
          </p:nvPr>
        </p:nvGraphicFramePr>
        <p:xfrm>
          <a:off x="2267744" y="1628800"/>
          <a:ext cx="3505200" cy="1349375"/>
        </p:xfrm>
        <a:graphic>
          <a:graphicData uri="http://schemas.openxmlformats.org/drawingml/2006/table">
            <a:tbl>
              <a:tblPr firstRow="1" firstCol="1" bandRow="1"/>
              <a:tblGrid>
                <a:gridCol w="269875">
                  <a:extLst>
                    <a:ext uri="{9D8B030D-6E8A-4147-A177-3AD203B41FA5}">
                      <a16:colId xmlns:a16="http://schemas.microsoft.com/office/drawing/2014/main" val="3449714264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1607602742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2098443707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1222921650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val="2597167022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1248611093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2762001497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2979253504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1652141301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3175564474"/>
                    </a:ext>
                  </a:extLst>
                </a:gridCol>
              </a:tblGrid>
              <a:tr h="2698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21782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508156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259130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766208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81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224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Without template modification (vs VTM U CE) :</a:t>
            </a:r>
          </a:p>
          <a:p>
            <a:pPr lvl="1"/>
            <a:r>
              <a:rPr lang="en-GB" sz="1600" dirty="0" smtClean="0"/>
              <a:t>Low QP (AI)</a:t>
            </a:r>
          </a:p>
          <a:p>
            <a:pPr lvl="2"/>
            <a:r>
              <a:rPr lang="en-GB" sz="1400" dirty="0" smtClean="0"/>
              <a:t>PQ	-0.26% / -0.16% / -0.16%</a:t>
            </a:r>
          </a:p>
          <a:p>
            <a:pPr lvl="2"/>
            <a:r>
              <a:rPr lang="en-GB" sz="1400" dirty="0" smtClean="0"/>
              <a:t>HLG	-0.53% / -0.33% / -0.34%</a:t>
            </a:r>
          </a:p>
          <a:p>
            <a:pPr lvl="2"/>
            <a:r>
              <a:rPr lang="en-GB" sz="1400" dirty="0" smtClean="0"/>
              <a:t>SVT 12	-1.65% / -1.26% / -1.26%</a:t>
            </a:r>
          </a:p>
          <a:p>
            <a:pPr lvl="2"/>
            <a:r>
              <a:rPr lang="en-GB" sz="1400" dirty="0" smtClean="0"/>
              <a:t>SVT 16	-2.94% / -2.10% / -2.08%</a:t>
            </a:r>
          </a:p>
          <a:p>
            <a:endParaRPr lang="en-GB" sz="1800" dirty="0" smtClean="0"/>
          </a:p>
          <a:p>
            <a:r>
              <a:rPr lang="en-GB" sz="1800" dirty="0" smtClean="0"/>
              <a:t>With template modification (vs VTM U CE) :</a:t>
            </a:r>
          </a:p>
          <a:p>
            <a:pPr lvl="1"/>
            <a:r>
              <a:rPr lang="en-GB" sz="1600" dirty="0" smtClean="0"/>
              <a:t>Low QP</a:t>
            </a:r>
          </a:p>
          <a:p>
            <a:pPr lvl="2"/>
            <a:r>
              <a:rPr lang="en-GB" sz="1400" dirty="0" smtClean="0"/>
              <a:t>PQ	-0.29% / -0.18% / -0.18%</a:t>
            </a:r>
          </a:p>
          <a:p>
            <a:pPr lvl="2"/>
            <a:r>
              <a:rPr lang="en-GB" sz="1400" dirty="0" smtClean="0"/>
              <a:t>HLG	-0.56% / -0.34% / -0.35%</a:t>
            </a:r>
          </a:p>
          <a:p>
            <a:pPr lvl="2"/>
            <a:r>
              <a:rPr lang="en-GB" sz="1400" dirty="0" smtClean="0"/>
              <a:t>SVT 12	-1.67% / -1.26% / -1.27%</a:t>
            </a:r>
          </a:p>
          <a:p>
            <a:pPr lvl="2"/>
            <a:r>
              <a:rPr lang="en-GB" sz="1400" dirty="0" smtClean="0"/>
              <a:t>SVT 16	-2.94% / -2.09% / -2.07%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Improved gains over CE-1.6 for all classes</a:t>
            </a:r>
            <a:endParaRPr lang="en-GB" sz="1800" dirty="0"/>
          </a:p>
          <a:p>
            <a:endParaRPr lang="en-GB" sz="1800" dirty="0" smtClean="0"/>
          </a:p>
          <a:p>
            <a:pPr marL="0" indent="0">
              <a:buNone/>
            </a:pPr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630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Complexity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Modifications assessed to use:</a:t>
            </a:r>
          </a:p>
          <a:p>
            <a:pPr lvl="1"/>
            <a:r>
              <a:rPr lang="en-GB" dirty="0" smtClean="0"/>
              <a:t>8 * 10 bit memory for counters</a:t>
            </a:r>
          </a:p>
          <a:p>
            <a:pPr lvl="1"/>
            <a:r>
              <a:rPr lang="en-GB" dirty="0" smtClean="0"/>
              <a:t>16 * 2 bit for LUT</a:t>
            </a:r>
          </a:p>
          <a:p>
            <a:pPr lvl="1"/>
            <a:r>
              <a:rPr lang="en-GB" dirty="0" smtClean="0"/>
              <a:t>62 instructions in addition to VVC v1 for 4x4 TU</a:t>
            </a:r>
          </a:p>
          <a:p>
            <a:pPr lvl="2"/>
            <a:r>
              <a:rPr lang="en-GB" dirty="0" smtClean="0"/>
              <a:t>32 in 2</a:t>
            </a:r>
            <a:r>
              <a:rPr lang="en-GB" baseline="30000" dirty="0" smtClean="0"/>
              <a:t>nd</a:t>
            </a:r>
            <a:r>
              <a:rPr lang="en-GB" dirty="0" smtClean="0"/>
              <a:t> / 3</a:t>
            </a:r>
            <a:r>
              <a:rPr lang="en-GB" baseline="30000" dirty="0" smtClean="0"/>
              <a:t>rd</a:t>
            </a:r>
            <a:r>
              <a:rPr lang="en-GB" dirty="0" smtClean="0"/>
              <a:t> coding passes</a:t>
            </a:r>
          </a:p>
          <a:p>
            <a:pPr lvl="1"/>
            <a:r>
              <a:rPr lang="en-GB" dirty="0" smtClean="0"/>
              <a:t>183 instructions in addition to VVC v1 for 8x8 TU</a:t>
            </a:r>
          </a:p>
          <a:p>
            <a:pPr lvl="2"/>
            <a:r>
              <a:rPr lang="en-GB" dirty="0" smtClean="0"/>
              <a:t>128 in 2</a:t>
            </a:r>
            <a:r>
              <a:rPr lang="en-GB" baseline="30000" dirty="0" smtClean="0"/>
              <a:t>nd</a:t>
            </a:r>
            <a:r>
              <a:rPr lang="en-GB" dirty="0" smtClean="0"/>
              <a:t> / 3</a:t>
            </a:r>
            <a:r>
              <a:rPr lang="en-GB" baseline="30000" dirty="0" smtClean="0"/>
              <a:t>rd</a:t>
            </a:r>
            <a:r>
              <a:rPr lang="en-GB" dirty="0" smtClean="0"/>
              <a:t> coding passes</a:t>
            </a:r>
          </a:p>
          <a:p>
            <a:pPr lvl="2"/>
            <a:endParaRPr lang="en-GB" dirty="0"/>
          </a:p>
          <a:p>
            <a:r>
              <a:rPr lang="en-GB" dirty="0" smtClean="0"/>
              <a:t>Additional instructions would be required to implement template modification</a:t>
            </a:r>
          </a:p>
          <a:p>
            <a:pPr lvl="1"/>
            <a:r>
              <a:rPr lang="en-GB" dirty="0" smtClean="0"/>
              <a:t>Seeking further clarification (similar in concept to CE-1.4)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JVET-V0084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8673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Improved </a:t>
            </a:r>
            <a:r>
              <a:rPr lang="en-GB" dirty="0" smtClean="0"/>
              <a:t>gains over CE-1.6</a:t>
            </a:r>
          </a:p>
          <a:p>
            <a:endParaRPr lang="en-GB" dirty="0" smtClean="0"/>
          </a:p>
          <a:p>
            <a:r>
              <a:rPr lang="en-GB" dirty="0" smtClean="0"/>
              <a:t>Simplified counter selection and update </a:t>
            </a:r>
          </a:p>
          <a:p>
            <a:endParaRPr lang="en-GB" dirty="0"/>
          </a:p>
          <a:p>
            <a:r>
              <a:rPr lang="en-GB" dirty="0" smtClean="0"/>
              <a:t>Should be considered alongside CE proposals</a:t>
            </a:r>
          </a:p>
          <a:p>
            <a:endParaRPr lang="en-GB" dirty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With thanks to Alibaba for cross-checking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2021/4/20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54157506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3" ma:contentTypeDescription="Create a new document." ma:contentTypeScope="" ma:versionID="42a16a5d11de5ef3a427dc063ec8757a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1c45a6f5f98899184472151d90482da2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5F9980-2B15-43C9-96E1-D158AF27FB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925CCA-E574-46EA-8372-F66A8CD3244A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d0918fc3-219b-4555-953f-57c11515ad88"/>
    <ds:schemaRef ds:uri="7b59c312-58c3-4ce3-9529-3c4467a6efe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760</Words>
  <Application>Microsoft Office PowerPoint</Application>
  <PresentationFormat>On-screen Show (4:3)</PresentationFormat>
  <Paragraphs>209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 Unicode MS</vt:lpstr>
      <vt:lpstr>ＭＳ Ｐゴシック</vt:lpstr>
      <vt:lpstr>Arial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Times New Roman</vt:lpstr>
      <vt:lpstr>GBM_Master</vt:lpstr>
      <vt:lpstr>CE-related: On Rice parameter selection for regular residual coding (RRC) at high bit depths</vt:lpstr>
      <vt:lpstr>Aims</vt:lpstr>
      <vt:lpstr>CE-1.6</vt:lpstr>
      <vt:lpstr>Update modification</vt:lpstr>
      <vt:lpstr>Counter selection modification</vt:lpstr>
      <vt:lpstr>Template modification (optional)</vt:lpstr>
      <vt:lpstr>Results</vt:lpstr>
      <vt:lpstr>Complexity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2021-04-20T12:45:24Z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