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9" r:id="rId4"/>
  </p:sldMasterIdLst>
  <p:notesMasterIdLst>
    <p:notesMasterId r:id="rId17"/>
  </p:notesMasterIdLst>
  <p:handoutMasterIdLst>
    <p:handoutMasterId r:id="rId18"/>
  </p:handoutMasterIdLst>
  <p:sldIdLst>
    <p:sldId id="435" r:id="rId5"/>
    <p:sldId id="778" r:id="rId6"/>
    <p:sldId id="788" r:id="rId7"/>
    <p:sldId id="790" r:id="rId8"/>
    <p:sldId id="791" r:id="rId9"/>
    <p:sldId id="792" r:id="rId10"/>
    <p:sldId id="793" r:id="rId11"/>
    <p:sldId id="794" r:id="rId12"/>
    <p:sldId id="796" r:id="rId13"/>
    <p:sldId id="795" r:id="rId14"/>
    <p:sldId id="797" r:id="rId15"/>
    <p:sldId id="798" r:id="rId16"/>
  </p:sldIdLst>
  <p:sldSz cx="9144000" cy="5143500" type="screen16x9"/>
  <p:notesSz cx="7010400" cy="9296400"/>
  <p:defaultTextStyle>
    <a:defPPr>
      <a:defRPr lang="en-US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6A2C1BF8-3503-4A04-AD12-725DE4086745}">
          <p14:sldIdLst>
            <p14:sldId id="435"/>
            <p14:sldId id="778"/>
            <p14:sldId id="788"/>
            <p14:sldId id="790"/>
            <p14:sldId id="791"/>
            <p14:sldId id="792"/>
            <p14:sldId id="793"/>
            <p14:sldId id="794"/>
            <p14:sldId id="796"/>
            <p14:sldId id="795"/>
            <p14:sldId id="797"/>
            <p14:sldId id="798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740" userDrawn="1">
          <p15:clr>
            <a:srgbClr val="A4A3A4"/>
          </p15:clr>
        </p15:guide>
        <p15:guide id="2" pos="384" userDrawn="1">
          <p15:clr>
            <a:srgbClr val="A4A3A4"/>
          </p15:clr>
        </p15:guide>
        <p15:guide id="3" orient="horz" pos="2580" userDrawn="1">
          <p15:clr>
            <a:srgbClr val="A4A3A4"/>
          </p15:clr>
        </p15:guide>
        <p15:guide id="4" pos="4855">
          <p15:clr>
            <a:srgbClr val="A4A3A4"/>
          </p15:clr>
        </p15:guide>
        <p15:guide id="5" orient="horz" pos="2966">
          <p15:clr>
            <a:srgbClr val="A4A3A4"/>
          </p15:clr>
        </p15:guide>
        <p15:guide id="6" pos="100">
          <p15:clr>
            <a:srgbClr val="A4A3A4"/>
          </p15:clr>
        </p15:guide>
        <p15:guide id="7" pos="575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rossen, Dirk" initials="DOT" lastIdx="5" clrIdx="0"/>
  <p:cmAuthor id="2" name="Reznik, Alex" initials="RA" lastIdx="1" clrIdx="1"/>
  <p:cmAuthor id="3" name="Rick Taylor" initials="" lastIdx="30" clrIdx="2"/>
  <p:cmAuthor id="4" name="C S" initials="CS" lastIdx="5" clrIdx="3"/>
  <p:cmAuthor id="5" name="Microsoft Office User" initials="Office" lastIdx="2" clrIdx="4"/>
  <p:cmAuthor id="6" name="Amy Romanofsky Schneider" initials="ARS" lastIdx="1" clrIdx="5"/>
  <p:cmAuthor id="7" name="Douglas Castor" initials="DC" lastIdx="14" clrIdx="6">
    <p:extLst>
      <p:ext uri="{19B8F6BF-5375-455C-9EA6-DF929625EA0E}">
        <p15:presenceInfo xmlns:p15="http://schemas.microsoft.com/office/powerpoint/2012/main" userId="S-1-5-21-1844237615-1580818891-725345543-4150" providerId="AD"/>
      </p:ext>
    </p:extLst>
  </p:cmAuthor>
  <p:cmAuthor id="8" name="Dirk Trossen" initials="DT" lastIdx="5" clrIdx="7">
    <p:extLst>
      <p:ext uri="{19B8F6BF-5375-455C-9EA6-DF929625EA0E}">
        <p15:presenceInfo xmlns:p15="http://schemas.microsoft.com/office/powerpoint/2012/main" userId="379ee40ab400c601" providerId="Windows Live"/>
      </p:ext>
    </p:extLst>
  </p:cmAuthor>
  <p:cmAuthor id="9" name="Dirk Trossen" initials="DT [2]" lastIdx="1" clrIdx="8">
    <p:extLst>
      <p:ext uri="{19B8F6BF-5375-455C-9EA6-DF929625EA0E}">
        <p15:presenceInfo xmlns:p15="http://schemas.microsoft.com/office/powerpoint/2012/main" userId="S-1-5-21-1844237615-1580818891-725345543-27149" providerId="AD"/>
      </p:ext>
    </p:extLst>
  </p:cmAuthor>
  <p:cmAuthor id="10" name="Debbie Lewis" initials="DL" lastIdx="1" clrIdx="9">
    <p:extLst>
      <p:ext uri="{19B8F6BF-5375-455C-9EA6-DF929625EA0E}">
        <p15:presenceInfo xmlns:p15="http://schemas.microsoft.com/office/powerpoint/2012/main" userId="S-1-5-21-1844237615-1580818891-725345543-39468" providerId="AD"/>
      </p:ext>
    </p:extLst>
  </p:cmAuthor>
  <p:cmAuthor id="11" name="Rick Taylor" initials="RT" lastIdx="23" clrIdx="10">
    <p:extLst>
      <p:ext uri="{19B8F6BF-5375-455C-9EA6-DF929625EA0E}">
        <p15:presenceInfo xmlns:p15="http://schemas.microsoft.com/office/powerpoint/2012/main" userId="S::rtaylor@allaroundcreative.com::1dbb6e0e-a982-4b27-9fb6-af6651ae874c" providerId="AD"/>
      </p:ext>
    </p:extLst>
  </p:cmAuthor>
  <p:cmAuthor id="12" name="Carly King" initials="CK" lastIdx="1" clrIdx="11">
    <p:extLst>
      <p:ext uri="{19B8F6BF-5375-455C-9EA6-DF929625EA0E}">
        <p15:presenceInfo xmlns:p15="http://schemas.microsoft.com/office/powerpoint/2012/main" userId="S::cking@allaroundcreative.com::114bc07b-8751-4256-b06f-de7c823cff00" providerId="AD"/>
      </p:ext>
    </p:extLst>
  </p:cmAuthor>
  <p:cmAuthor id="13" name="Ya Chen" initials="YC" lastIdx="1" clrIdx="12">
    <p:extLst>
      <p:ext uri="{19B8F6BF-5375-455C-9EA6-DF929625EA0E}">
        <p15:presenceInfo xmlns:p15="http://schemas.microsoft.com/office/powerpoint/2012/main" userId="S::ya.chen3@InterDigital.com::35fba0f8-1486-42a8-879e-9ec51e1497a8" providerId="AD"/>
      </p:ext>
    </p:extLst>
  </p:cmAuthor>
  <p:cmAuthor id="14" name="Thierry Dumas" initials="TD" lastIdx="2" clrIdx="13">
    <p:extLst>
      <p:ext uri="{19B8F6BF-5375-455C-9EA6-DF929625EA0E}">
        <p15:presenceInfo xmlns:p15="http://schemas.microsoft.com/office/powerpoint/2012/main" userId="S::Thierry.Dumas@interdigital.com::f3474dd9-0576-4378-9a13-3fe6d0b40411" providerId="AD"/>
      </p:ext>
    </p:extLst>
  </p:cmAuthor>
  <p:cmAuthor id="15" name="Gaëlle Martin-Cocher" initials="GMC" lastIdx="8" clrIdx="14">
    <p:extLst>
      <p:ext uri="{19B8F6BF-5375-455C-9EA6-DF929625EA0E}">
        <p15:presenceInfo xmlns:p15="http://schemas.microsoft.com/office/powerpoint/2012/main" userId="S::Gaelle.Martin-Cocher@InterDigital.com::088f4a44-b95e-443e-ae88-ff0803040a5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53ABDD"/>
    <a:srgbClr val="CB1476"/>
    <a:srgbClr val="009E8E"/>
    <a:srgbClr val="8A318E"/>
    <a:srgbClr val="8B1069"/>
    <a:srgbClr val="39B54A"/>
    <a:srgbClr val="00ADEE"/>
    <a:srgbClr val="602A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195" autoAdjust="0"/>
    <p:restoredTop sz="94150" autoAdjust="0"/>
  </p:normalViewPr>
  <p:slideViewPr>
    <p:cSldViewPr snapToGrid="0">
      <p:cViewPr varScale="1">
        <p:scale>
          <a:sx n="142" d="100"/>
          <a:sy n="142" d="100"/>
        </p:scale>
        <p:origin x="1086" y="108"/>
      </p:cViewPr>
      <p:guideLst>
        <p:guide orient="horz" pos="1740"/>
        <p:guide pos="384"/>
        <p:guide orient="horz" pos="2580"/>
        <p:guide pos="4855"/>
        <p:guide orient="horz" pos="2966"/>
        <p:guide pos="100"/>
        <p:guide pos="5754"/>
      </p:guideLst>
    </p:cSldViewPr>
  </p:slideViewPr>
  <p:notesTextViewPr>
    <p:cViewPr>
      <p:scale>
        <a:sx n="3" d="2"/>
        <a:sy n="3" d="2"/>
      </p:scale>
      <p:origin x="0" y="0"/>
    </p:cViewPr>
  </p:notesTextViewPr>
  <p:sorterViewPr>
    <p:cViewPr>
      <p:scale>
        <a:sx n="7" d="5"/>
        <a:sy n="7" d="5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2866" y="8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39DFF081-92E3-477B-BD37-04B81F8D9373}" type="datetimeFigureOut">
              <a:rPr lang="en-US" smtClean="0"/>
              <a:t>4/26/2021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DAF78B7E-270E-4651-8DFA-2C5747660B92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8451527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6434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FCC5F8-1736-4C8C-A2DB-AFEE24BD8B72}" type="datetimeFigureOut">
              <a:rPr lang="en-US" smtClean="0"/>
              <a:t>4/26/2021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17550" y="1162050"/>
            <a:ext cx="5575300" cy="31369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73892"/>
            <a:ext cx="5608320" cy="3660458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6433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31731FCA-9349-4209-B95B-D7D7A34BE60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03920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9940391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731FCA-9349-4209-B95B-D7D7A34BE60F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39723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emf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0.tif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emf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6E2CF1D4-19FB-C14C-941C-D8E6B3BDD72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71EF9AAD-6C44-154A-A41B-C59AB1D5FFC2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6" name="Footer Placeholder 3">
            <a:extLst>
              <a:ext uri="{FF2B5EF4-FFF2-40B4-BE49-F238E27FC236}">
                <a16:creationId xmlns:a16="http://schemas.microsoft.com/office/drawing/2014/main" id="{029231E1-DA29-3040-942B-519AE96B5607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2021 InterDigital, Inc. </a:t>
            </a:r>
          </a:p>
        </p:txBody>
      </p:sp>
      <p:sp>
        <p:nvSpPr>
          <p:cNvPr id="8" name="Title 1">
            <a:extLst>
              <a:ext uri="{FF2B5EF4-FFF2-40B4-BE49-F238E27FC236}">
                <a16:creationId xmlns:a16="http://schemas.microsoft.com/office/drawing/2014/main" id="{060E4BA6-7E83-D84C-959E-8AB401E5560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88007" y="1539030"/>
            <a:ext cx="6772820" cy="315997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br>
              <a:rPr lang="en-US" dirty="0"/>
            </a:b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9016120-4CC7-6D40-B1D0-2880575327E6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075449" y="3818456"/>
            <a:ext cx="1675338" cy="102726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6B791683-25F9-264B-A51F-413518C598B5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88007" y="308164"/>
            <a:ext cx="1114025" cy="13863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10893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2">
          <p15:clr>
            <a:srgbClr val="FBAE40"/>
          </p15:clr>
        </p15:guide>
        <p15:guide id="2" pos="408">
          <p15:clr>
            <a:srgbClr val="FBAE40"/>
          </p15:clr>
        </p15:guide>
        <p15:guide id="3" orient="horz">
          <p15:clr>
            <a:srgbClr val="FBAE40"/>
          </p15:clr>
        </p15:guide>
        <p15:guide id="4" pos="141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7566D2AA-BC5A-DA4F-955A-651A39E71CC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8093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9F89345-C765-7840-8ADD-F3DD9EA92DE9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3109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14828619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ext block - with b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51435" tIns="25718" rIns="51435" bIns="25718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51435" tIns="25718" rIns="51435" bIns="25718"/>
          <a:lstStyle>
            <a:lvl1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6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4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20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0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444F596-16DC-0A40-ACB0-60B82AC7054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124200" y="4788702"/>
            <a:ext cx="28956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marL="0" marR="0" indent="0" algn="ctr" defTabSz="68578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00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4947564A-AC6E-054D-8107-DF54D696695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12693" y="4788702"/>
            <a:ext cx="2057400" cy="273844"/>
          </a:xfrm>
          <a:prstGeom prst="rect">
            <a:avLst/>
          </a:prstGeom>
        </p:spPr>
        <p:txBody>
          <a:bodyPr vert="horz" lIns="51435" tIns="25718" rIns="51435" bIns="25718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99464079"/>
      </p:ext>
    </p:extLst>
  </p:cSld>
  <p:clrMapOvr>
    <a:masterClrMapping/>
  </p:clrMapOvr>
  <p:transition spd="slow" advClick="0" advTm="20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6_Section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51435" tIns="257175" rIns="51435" bIns="257175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pic>
        <p:nvPicPr>
          <p:cNvPr id="7" name="Picture 6" descr="A picture containing drawing&#10;&#10;Description automatically generated">
            <a:extLst>
              <a:ext uri="{FF2B5EF4-FFF2-40B4-BE49-F238E27FC236}">
                <a16:creationId xmlns:a16="http://schemas.microsoft.com/office/drawing/2014/main" id="{40E23041-59AD-4DF9-8924-E131AEAD45C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0279" y="4752391"/>
            <a:ext cx="1716200" cy="273791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EEB045A5-8ED3-48B2-AA49-3D4DD37E784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626321" y="2183362"/>
            <a:ext cx="876391" cy="7655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8602208"/>
      </p:ext>
    </p:extLst>
  </p:cSld>
  <p:clrMapOvr>
    <a:masterClrMapping/>
  </p:clrMapOvr>
  <p:transition spd="slow" advClick="0" advTm="20000">
    <p:push dir="u"/>
  </p:transition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 Poi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>
          <a:xfrm>
            <a:off x="453630" y="929575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2021 </a:t>
            </a:r>
            <a:r>
              <a:rPr lang="en-US" dirty="0" err="1"/>
              <a:t>InterDigital</a:t>
            </a:r>
            <a:r>
              <a:rPr lang="en-US" dirty="0"/>
              <a:t>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0A50067-4BD9-D94C-B063-76461EFD0E03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97657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with Bar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A806C7A-CDA9-A942-8185-BF7D1503D05B}"/>
              </a:ext>
            </a:extLst>
          </p:cNvPr>
          <p:cNvSpPr/>
          <p:nvPr userDrawn="1"/>
        </p:nvSpPr>
        <p:spPr>
          <a:xfrm>
            <a:off x="4251960" y="800896"/>
            <a:ext cx="640080" cy="51601"/>
          </a:xfrm>
          <a:prstGeom prst="rect">
            <a:avLst/>
          </a:prstGeom>
          <a:solidFill>
            <a:srgbClr val="2BAC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 dirty="0">
              <a:solidFill>
                <a:srgbClr val="53ABDD"/>
              </a:solidFill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E1AB0E00-D09B-2A40-8DF2-53B1699482F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FFD556CE-2909-ED40-95C3-AB02E620973E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8551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line and Subhea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80"/>
            <a:ext cx="8229600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98F75D1-89D2-924F-BD6E-FABF44AF5950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  <p:sp>
        <p:nvSpPr>
          <p:cNvPr id="9" name="Content Placeholder 3">
            <a:extLst>
              <a:ext uri="{FF2B5EF4-FFF2-40B4-BE49-F238E27FC236}">
                <a16:creationId xmlns:a16="http://schemas.microsoft.com/office/drawing/2014/main" id="{F85441A6-D9AB-CE49-AD67-8450379753C2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457200" y="1032191"/>
            <a:ext cx="8245078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 marL="0" indent="0" algn="ctr">
              <a:lnSpc>
                <a:spcPct val="100000"/>
              </a:lnSpc>
              <a:buClr>
                <a:srgbClr val="00ADEE"/>
              </a:buClr>
              <a:buNone/>
              <a:defRPr sz="1500" b="0" i="0">
                <a:solidFill>
                  <a:schemeClr val="tx1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494642-C552-A74B-BC46-E940D302CF47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57201" y="609154"/>
            <a:ext cx="8229599" cy="33575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84982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3944" y="205980"/>
            <a:ext cx="5050971" cy="631786"/>
          </a:xfrm>
          <a:prstGeom prst="rect">
            <a:avLst/>
          </a:prstGeom>
        </p:spPr>
        <p:txBody>
          <a:bodyPr vert="horz" lIns="68580" tIns="34290" rIns="68580" bIns="34290"/>
          <a:lstStyle>
            <a:lvl1pPr algn="ctr">
              <a:defRPr sz="2800" b="1" i="0">
                <a:latin typeface="Century Gothic" panose="020B0502020202020204" pitchFamily="34" charset="0"/>
                <a:cs typeface="Calibri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Footer Placeholder 4">
            <a:extLst>
              <a:ext uri="{FF2B5EF4-FFF2-40B4-BE49-F238E27FC236}">
                <a16:creationId xmlns:a16="http://schemas.microsoft.com/office/drawing/2014/main" id="{D9533483-0929-0244-9D4E-B0CE55730A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4A974538-5B45-9043-AC0D-D2A0DAB25AE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B1A14B63-49A7-7646-A1A3-CBEE5D30567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2978150" cy="4811316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Content Placeholder 3">
            <a:extLst>
              <a:ext uri="{FF2B5EF4-FFF2-40B4-BE49-F238E27FC236}">
                <a16:creationId xmlns:a16="http://schemas.microsoft.com/office/drawing/2014/main" id="{93FF97AA-8D24-7148-A90F-2665E81DE4BA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3243943" y="929575"/>
            <a:ext cx="5050970" cy="3529317"/>
          </a:xfrm>
          <a:prstGeom prst="rect">
            <a:avLst/>
          </a:prstGeom>
        </p:spPr>
        <p:txBody>
          <a:bodyPr vert="horz" lIns="68580" tIns="34290" rIns="68580" bIns="34290"/>
          <a:lstStyle>
            <a:lvl1pPr>
              <a:buClr>
                <a:srgbClr val="00ADEE"/>
              </a:buClr>
              <a:defRPr sz="2100" b="1" i="0">
                <a:solidFill>
                  <a:srgbClr val="0070C0"/>
                </a:solidFill>
                <a:latin typeface="Century Gothic" panose="020B0502020202020204" pitchFamily="34" charset="0"/>
              </a:defRPr>
            </a:lvl1pPr>
            <a:lvl2pPr>
              <a:buClr>
                <a:srgbClr val="00ADEE"/>
              </a:buClr>
              <a:defRPr sz="1800" b="0" i="0">
                <a:latin typeface="Century Gothic" panose="020B0502020202020204" pitchFamily="34" charset="0"/>
              </a:defRPr>
            </a:lvl2pPr>
            <a:lvl3pPr>
              <a:buClr>
                <a:srgbClr val="00ADEE"/>
              </a:buClr>
              <a:defRPr sz="1500" b="0" i="0">
                <a:latin typeface="Century Gothic" panose="020B0502020202020204" pitchFamily="34" charset="0"/>
              </a:defRPr>
            </a:lvl3pPr>
            <a:lvl4pPr>
              <a:buClr>
                <a:srgbClr val="00ADEE"/>
              </a:buClr>
              <a:defRPr sz="1350" b="0" i="0">
                <a:latin typeface="Century Gothic" panose="020B0502020202020204" pitchFamily="34" charset="0"/>
              </a:defRPr>
            </a:lvl4pPr>
            <a:lvl5pPr>
              <a:buClr>
                <a:srgbClr val="00ADEE"/>
              </a:buClr>
              <a:defRPr sz="1050" b="0" i="0">
                <a:latin typeface="Century Gothic" panose="020B0502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EC73528-82A0-2943-9E79-C2262F91632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8542732" y="274222"/>
            <a:ext cx="285750" cy="247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3498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BAC1AC81-21A6-F94D-9650-C801CCFF8BB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CF60525C-30A8-2F42-8F79-1BB033A1B966}"/>
              </a:ext>
            </a:extLst>
          </p:cNvPr>
          <p:cNvSpPr/>
          <p:nvPr userDrawn="1"/>
        </p:nvSpPr>
        <p:spPr>
          <a:xfrm rot="5400000">
            <a:off x="163858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BD6B0178-5886-5D41-B037-244D7B680283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E689C0B-BEFB-8545-8934-3C4367EEBD9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2DBD5DE-51F6-6546-BEC3-377EB3E32AD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41520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68">
          <p15:clr>
            <a:srgbClr val="FBAE40"/>
          </p15:clr>
        </p15:guide>
        <p15:guide id="2" pos="7248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26DD05A-D91C-B347-992F-1797342FAFF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C27451BB-BC23-E740-B769-6D53FC5544D4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7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Footer Placeholder 3">
            <a:extLst>
              <a:ext uri="{FF2B5EF4-FFF2-40B4-BE49-F238E27FC236}">
                <a16:creationId xmlns:a16="http://schemas.microsoft.com/office/drawing/2014/main" id="{C37F96CA-BAE1-7A4D-A170-5FD460D58D09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0" name="Picture 9" descr="A picture containing drawing&#10;&#10;Description automatically generated">
            <a:extLst>
              <a:ext uri="{FF2B5EF4-FFF2-40B4-BE49-F238E27FC236}">
                <a16:creationId xmlns:a16="http://schemas.microsoft.com/office/drawing/2014/main" id="{F6683CA2-B7B8-8B47-8EEF-1034A45EBCF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7EE3AB9-70C5-C74B-8B99-A03E1820EEEE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41644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C4A55219-858C-D649-A43F-428DA7D277D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0133663A-14EB-2D47-896B-3F3E5AF2838D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DE7CDFC9-2517-5E48-B748-0F31AB9146B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B9A583D-3933-8446-B99C-3A8515D24791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12781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S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1451B18E-382B-2242-81D6-1F6257824D7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1"/>
            <a:ext cx="9144000" cy="5151593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BE959B04-C321-9E4C-AF20-FB1022CE827F}"/>
              </a:ext>
            </a:extLst>
          </p:cNvPr>
          <p:cNvSpPr/>
          <p:nvPr userDrawn="1"/>
        </p:nvSpPr>
        <p:spPr>
          <a:xfrm rot="5400000">
            <a:off x="151222" y="-143129"/>
            <a:ext cx="5135408" cy="5437851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0"/>
                </a:schemeClr>
              </a:gs>
              <a:gs pos="100000">
                <a:schemeClr val="tx1">
                  <a:alpha val="2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867" dirty="0"/>
          </a:p>
        </p:txBody>
      </p:sp>
      <p:sp>
        <p:nvSpPr>
          <p:cNvPr id="16" name="Title 1"/>
          <p:cNvSpPr>
            <a:spLocks noGrp="1"/>
          </p:cNvSpPr>
          <p:nvPr>
            <p:ph type="title"/>
          </p:nvPr>
        </p:nvSpPr>
        <p:spPr>
          <a:xfrm>
            <a:off x="511206" y="0"/>
            <a:ext cx="4440710" cy="4699000"/>
          </a:xfrm>
          <a:prstGeom prst="rect">
            <a:avLst/>
          </a:prstGeom>
        </p:spPr>
        <p:txBody>
          <a:bodyPr lIns="68580" tIns="342900" rIns="68580" bIns="342900" anchor="ctr"/>
          <a:lstStyle>
            <a:lvl1pPr marL="0">
              <a:spcBef>
                <a:spcPts val="75"/>
              </a:spcBef>
              <a:defRPr sz="4000" b="1" i="0">
                <a:solidFill>
                  <a:schemeClr val="bg1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2" name="Footer Placeholder 3">
            <a:extLst>
              <a:ext uri="{FF2B5EF4-FFF2-40B4-BE49-F238E27FC236}">
                <a16:creationId xmlns:a16="http://schemas.microsoft.com/office/drawing/2014/main" id="{57ED628A-D43B-F441-9759-34D474EC9D76}"/>
              </a:ext>
            </a:extLst>
          </p:cNvPr>
          <p:cNvSpPr txBox="1">
            <a:spLocks/>
          </p:cNvSpPr>
          <p:nvPr userDrawn="1"/>
        </p:nvSpPr>
        <p:spPr>
          <a:xfrm>
            <a:off x="408216" y="4767264"/>
            <a:ext cx="2250511" cy="273844"/>
          </a:xfrm>
          <a:prstGeom prst="rect">
            <a:avLst/>
          </a:prstGeom>
        </p:spPr>
        <p:txBody>
          <a:bodyPr lIns="68580" tIns="34290" rIns="68580" bIns="34290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713" dirty="0">
                <a:solidFill>
                  <a:schemeClr val="bg1"/>
                </a:solidFill>
                <a:latin typeface="Century Gothic" panose="020B0502020202020204" pitchFamily="34" charset="0"/>
              </a:rPr>
              <a:t>© 2020 InterDigital, Inc. All Rights Reserved.</a:t>
            </a:r>
          </a:p>
        </p:txBody>
      </p:sp>
      <p:pic>
        <p:nvPicPr>
          <p:cNvPr id="13" name="Picture 12" descr="A picture containing drawing&#10;&#10;Description automatically generated">
            <a:extLst>
              <a:ext uri="{FF2B5EF4-FFF2-40B4-BE49-F238E27FC236}">
                <a16:creationId xmlns:a16="http://schemas.microsoft.com/office/drawing/2014/main" id="{BF8293C9-3BD7-C54B-A990-70C169E92FB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44018" y="4851401"/>
            <a:ext cx="1173419" cy="187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92EC07F-43AB-CF4A-8FAA-E1BC3195FDEA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7500035" y="1849435"/>
            <a:ext cx="1130342" cy="9874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0913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02CD2D5-99D2-C84E-86F7-4ACB2D6B9D59}"/>
              </a:ext>
            </a:extLst>
          </p:cNvPr>
          <p:cNvPicPr>
            <a:picLocks noChangeAspect="1"/>
          </p:cNvPicPr>
          <p:nvPr userDrawn="1"/>
        </p:nvPicPr>
        <p:blipFill>
          <a:blip r:embed="rId15"/>
          <a:stretch>
            <a:fillRect/>
          </a:stretch>
        </p:blipFill>
        <p:spPr>
          <a:xfrm>
            <a:off x="0" y="4816684"/>
            <a:ext cx="9144000" cy="326816"/>
          </a:xfrm>
          <a:prstGeom prst="rect">
            <a:avLst/>
          </a:prstGeom>
        </p:spPr>
      </p:pic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FD53C253-E12A-DC41-B2D1-476485B696F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486150" y="4877402"/>
            <a:ext cx="217170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marL="0" marR="0" indent="0" algn="ctr" defTabSz="51435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713" b="0" i="0">
                <a:solidFill>
                  <a:srgbClr val="FFFFFF"/>
                </a:solidFill>
                <a:latin typeface="Century Gothic" panose="020B0502020202020204" pitchFamily="34" charset="0"/>
                <a:cs typeface="Calibri Light"/>
              </a:defRPr>
            </a:lvl1pPr>
          </a:lstStyle>
          <a:p>
            <a:r>
              <a:rPr lang="en-US" dirty="0"/>
              <a:t>© 2020 InterDigital, Inc. All Rights Reserved.</a:t>
            </a:r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80EEA081-2E45-C744-8364-D9386BBDFE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309520" y="4877402"/>
            <a:ext cx="1543050" cy="205383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75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9DFEB85-93F7-2B4E-9AF3-33761AE1F6E7}"/>
              </a:ext>
            </a:extLst>
          </p:cNvPr>
          <p:cNvPicPr>
            <a:picLocks noChangeAspect="1"/>
          </p:cNvPicPr>
          <p:nvPr userDrawn="1"/>
        </p:nvPicPr>
        <p:blipFill>
          <a:blip r:embed="rId1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8388" y="4923852"/>
            <a:ext cx="961288" cy="1533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176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0" r:id="rId1"/>
    <p:sldLayoutId id="2147483971" r:id="rId2"/>
    <p:sldLayoutId id="2147483972" r:id="rId3"/>
    <p:sldLayoutId id="2147483973" r:id="rId4"/>
    <p:sldLayoutId id="2147483974" r:id="rId5"/>
    <p:sldLayoutId id="2147483975" r:id="rId6"/>
    <p:sldLayoutId id="2147483976" r:id="rId7"/>
    <p:sldLayoutId id="2147483977" r:id="rId8"/>
    <p:sldLayoutId id="2147483978" r:id="rId9"/>
    <p:sldLayoutId id="2147483979" r:id="rId10"/>
    <p:sldLayoutId id="2147483980" r:id="rId11"/>
    <p:sldLayoutId id="2147483981" r:id="rId12"/>
    <p:sldLayoutId id="2147483982" r:id="rId13"/>
  </p:sldLayoutIdLst>
  <p:hf hd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entury Gothic" panose="020B0502020202020204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entury Gothic" panose="020B0502020202020204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5EA687FF-8FFA-42AE-B9EF-8F7F39B83D02}"/>
              </a:ext>
            </a:extLst>
          </p:cNvPr>
          <p:cNvSpPr txBox="1"/>
          <p:nvPr/>
        </p:nvSpPr>
        <p:spPr>
          <a:xfrm>
            <a:off x="590938" y="1617143"/>
            <a:ext cx="8092751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chemeClr val="bg1"/>
                </a:solidFill>
              </a:rPr>
              <a:t>JVET-V0079</a:t>
            </a:r>
          </a:p>
          <a:p>
            <a:pPr algn="ctr"/>
            <a:endParaRPr lang="fr-FR" sz="2000" dirty="0">
              <a:solidFill>
                <a:schemeClr val="bg1"/>
              </a:solidFill>
            </a:endParaRPr>
          </a:p>
          <a:p>
            <a:pPr algn="ctr"/>
            <a:endParaRPr lang="fr-FR" sz="2400" dirty="0">
              <a:solidFill>
                <a:schemeClr val="bg1"/>
              </a:solidFill>
            </a:endParaRPr>
          </a:p>
          <a:p>
            <a:pPr algn="ctr"/>
            <a:r>
              <a:rPr lang="fr-FR" sz="2400" dirty="0" err="1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Refactored</a:t>
            </a:r>
            <a:r>
              <a:rPr lang="fr-FR" sz="2400" dirty="0">
                <a:solidFill>
                  <a:schemeClr val="bg1"/>
                </a:solidFill>
                <a:effectLst/>
                <a:ea typeface="Times New Roman" panose="02020603050405020304" pitchFamily="18" charset="0"/>
              </a:rPr>
              <a:t> VTM software</a:t>
            </a:r>
            <a:endParaRPr lang="en-CA" sz="2400" dirty="0">
              <a:solidFill>
                <a:schemeClr val="bg1"/>
              </a:solidFill>
              <a:effectLst/>
              <a:ea typeface="Times New Roman" panose="02020603050405020304" pitchFamily="18" charset="0"/>
            </a:endParaRPr>
          </a:p>
          <a:p>
            <a:pPr algn="ctr"/>
            <a:endParaRPr lang="en-CA" sz="1000" dirty="0">
              <a:solidFill>
                <a:schemeClr val="bg1"/>
              </a:solidFill>
            </a:endParaRPr>
          </a:p>
          <a:p>
            <a:pPr algn="ctr"/>
            <a:r>
              <a:rPr lang="en-CA" sz="1000" dirty="0">
                <a:solidFill>
                  <a:schemeClr val="bg1"/>
                </a:solidFill>
              </a:rPr>
              <a:t>Franck Galpin, Tangi Poirier, Philippe De Lagrange, Fabrice Le </a:t>
            </a:r>
            <a:r>
              <a:rPr lang="en-CA" sz="1000" dirty="0" err="1">
                <a:solidFill>
                  <a:schemeClr val="bg1"/>
                </a:solidFill>
              </a:rPr>
              <a:t>Léannec</a:t>
            </a:r>
            <a:r>
              <a:rPr lang="en-CA" sz="1000" dirty="0">
                <a:solidFill>
                  <a:schemeClr val="bg1"/>
                </a:solidFill>
              </a:rPr>
              <a:t>, </a:t>
            </a:r>
            <a:r>
              <a:rPr lang="en-CA" sz="1000">
                <a:solidFill>
                  <a:schemeClr val="bg1"/>
                </a:solidFill>
              </a:rPr>
              <a:t>Gaëlle</a:t>
            </a:r>
            <a:r>
              <a:rPr lang="en-CA" sz="1000" dirty="0">
                <a:solidFill>
                  <a:schemeClr val="bg1"/>
                </a:solidFill>
              </a:rPr>
              <a:t> Martin-</a:t>
            </a:r>
            <a:r>
              <a:rPr lang="en-CA" sz="1000" dirty="0" err="1">
                <a:solidFill>
                  <a:schemeClr val="bg1"/>
                </a:solidFill>
              </a:rPr>
              <a:t>Cocher</a:t>
            </a:r>
            <a:r>
              <a:rPr lang="en-CA" sz="1000" dirty="0">
                <a:solidFill>
                  <a:schemeClr val="bg1"/>
                </a:solidFill>
              </a:rPr>
              <a:t>, Edouard François </a:t>
            </a:r>
            <a:endParaRPr lang="fr-FR" sz="1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277190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Others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Naming cleaning per module, encoder/decoder separation etc.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Memory management/RAII improvement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SIMD module splitting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Low level caching system to avoid state sharing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/>
          </a:p>
          <a:p>
            <a:r>
              <a:rPr lang="en-US" sz="1600" dirty="0"/>
              <a:t>(see source/doc for details)</a:t>
            </a:r>
          </a:p>
        </p:txBody>
      </p:sp>
    </p:spTree>
    <p:extLst>
      <p:ext uri="{BB962C8B-B14F-4D97-AF65-F5344CB8AC3E}">
        <p14:creationId xmlns:p14="http://schemas.microsoft.com/office/powerpoint/2010/main" val="113340150"/>
      </p:ext>
    </p:extLst>
  </p:cSld>
  <p:clrMapOvr>
    <a:masterClrMapping/>
  </p:clrMapOvr>
  <p:transition spd="slow" advClick="0" advTm="20000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Compatibility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147918" y="846769"/>
            <a:ext cx="8895229" cy="3293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Compilers compatibility: </a:t>
            </a:r>
            <a:r>
              <a:rPr lang="en-US" sz="1600" dirty="0" err="1"/>
              <a:t>gcc</a:t>
            </a:r>
            <a:r>
              <a:rPr lang="en-US" sz="1600" dirty="0"/>
              <a:t> (from 6 to 10), clang (from 6 to 10), </a:t>
            </a:r>
            <a:r>
              <a:rPr lang="en-US" sz="1600" dirty="0" err="1"/>
              <a:t>msvc</a:t>
            </a:r>
            <a:r>
              <a:rPr lang="en-US" sz="1600" dirty="0"/>
              <a:t> (from 2015 to 2019).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Pass standard memory check.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VTM-12.0 not supported yet.</a:t>
            </a:r>
          </a:p>
          <a:p>
            <a:endParaRPr lang="en-US" sz="1600" dirty="0"/>
          </a:p>
          <a:p>
            <a:endParaRPr lang="en-US" sz="1600" dirty="0"/>
          </a:p>
          <a:p>
            <a:r>
              <a:rPr lang="en-US" sz="1600" dirty="0"/>
              <a:t>Remaining work: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Finish split of encoder/decoder files and functions at higher level (e.g., </a:t>
            </a:r>
            <a:r>
              <a:rPr lang="en-US" sz="1600" dirty="0" err="1"/>
              <a:t>EncCu</a:t>
            </a:r>
            <a:r>
              <a:rPr lang="en-US" sz="1600" dirty="0"/>
              <a:t>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Tighter API to finalize.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Some modules to be cleaned “in-place” (e.g., SAO, ALF) as they already are in separate files.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HLS related files have not been cleaned up but put in a separate HLS directory.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Some low-level code optimizations (mainly cache system) are not activated yet.</a:t>
            </a:r>
          </a:p>
        </p:txBody>
      </p:sp>
    </p:spTree>
    <p:extLst>
      <p:ext uri="{BB962C8B-B14F-4D97-AF65-F5344CB8AC3E}">
        <p14:creationId xmlns:p14="http://schemas.microsoft.com/office/powerpoint/2010/main" val="1695813404"/>
      </p:ext>
    </p:extLst>
  </p:cSld>
  <p:clrMapOvr>
    <a:masterClrMapping/>
  </p:clrMapOvr>
  <p:transition spd="slow" advClick="0" advTm="20000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Discussions / Proposal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569942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Performance</a:t>
            </a:r>
            <a:endParaRPr lang="en-US" sz="1600" dirty="0"/>
          </a:p>
          <a:p>
            <a:pPr marL="285750" indent="-285750">
              <a:buFontTx/>
              <a:buChar char="-"/>
            </a:pPr>
            <a:r>
              <a:rPr lang="en-US" sz="1600" dirty="0"/>
              <a:t>Current effort on cleaning not focused on speed improvement. Speed is about the same as VTM-11.0</a:t>
            </a:r>
          </a:p>
          <a:p>
            <a:pPr marL="285750" indent="-285750">
              <a:buFontTx/>
              <a:buChar char="-"/>
            </a:pPr>
            <a:r>
              <a:rPr lang="en-US" sz="1600" dirty="0"/>
              <a:t>Improvements done for example in </a:t>
            </a:r>
            <a:r>
              <a:rPr lang="en-US" sz="1600" i="1" dirty="0" err="1"/>
              <a:t>vvenc</a:t>
            </a:r>
            <a:r>
              <a:rPr lang="en-US" sz="1600" dirty="0"/>
              <a:t> are </a:t>
            </a:r>
            <a:r>
              <a:rPr lang="en-US" sz="1600" b="1" dirty="0"/>
              <a:t>complementary</a:t>
            </a:r>
            <a:r>
              <a:rPr lang="en-US" sz="1600" dirty="0"/>
              <a:t> of the cleaning:</a:t>
            </a:r>
          </a:p>
          <a:p>
            <a:pPr marL="628650" lvl="1" indent="-285750">
              <a:buFontTx/>
              <a:buChar char="-"/>
            </a:pPr>
            <a:r>
              <a:rPr lang="en-US" sz="1600" dirty="0"/>
              <a:t>SIMD improvements are easily portable.</a:t>
            </a:r>
          </a:p>
          <a:p>
            <a:pPr marL="628650" lvl="1" indent="-285750">
              <a:buFontTx/>
              <a:buChar char="-"/>
            </a:pPr>
            <a:r>
              <a:rPr lang="en-US" sz="1600" dirty="0"/>
              <a:t>Fast-methods improvements can be ported in each module.</a:t>
            </a:r>
          </a:p>
          <a:p>
            <a:r>
              <a:rPr lang="en-US" sz="1600" dirty="0"/>
              <a:t>Overall, one accustomed to the VTM code should quickly get familiar with the refactored code.</a:t>
            </a:r>
          </a:p>
          <a:p>
            <a:pPr marL="628650" lvl="1" indent="-285750">
              <a:buFontTx/>
              <a:buChar char="-"/>
            </a:pPr>
            <a:endParaRPr lang="en-US" sz="1600" dirty="0"/>
          </a:p>
          <a:p>
            <a:r>
              <a:rPr lang="en-US" sz="1600" b="1" dirty="0"/>
              <a:t>Proposal</a:t>
            </a:r>
          </a:p>
          <a:p>
            <a:r>
              <a:rPr lang="en-US" sz="1600" dirty="0"/>
              <a:t>1- create a repository and encourage feedbacks and contributions on code refactorization.</a:t>
            </a:r>
          </a:p>
          <a:p>
            <a:r>
              <a:rPr lang="en-US" sz="1600" dirty="0"/>
              <a:t>2- a mandate in AgH3 to study the refactored software</a:t>
            </a:r>
          </a:p>
          <a:p>
            <a:r>
              <a:rPr lang="en-US" sz="1600" dirty="0"/>
              <a:t>3- take a decision at next JVET meeting to switch to the refactorized code.</a:t>
            </a:r>
          </a:p>
        </p:txBody>
      </p:sp>
    </p:spTree>
    <p:extLst>
      <p:ext uri="{BB962C8B-B14F-4D97-AF65-F5344CB8AC3E}">
        <p14:creationId xmlns:p14="http://schemas.microsoft.com/office/powerpoint/2010/main" val="978786915"/>
      </p:ext>
    </p:extLst>
  </p:cSld>
  <p:clrMapOvr>
    <a:masterClrMapping/>
  </p:clrMapOvr>
  <p:transition spd="slow" advClick="0" advTm="20000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1030B8-66CA-074E-BCE7-8ADD4641F24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800">
                <a:solidFill>
                  <a:srgbClr val="FFFFFF"/>
                </a:solidFill>
                <a:latin typeface="Century Gothic" panose="020B0502020202020204" pitchFamily="34" charset="0"/>
              </a:defRPr>
            </a:lvl1pPr>
          </a:lstStyle>
          <a:p>
            <a:fld id="{5D9E6825-6159-436F-97B7-849D691F43BE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B763A99-D08D-4E12-B391-58362D1E3EC9}"/>
              </a:ext>
            </a:extLst>
          </p:cNvPr>
          <p:cNvSpPr txBox="1"/>
          <p:nvPr/>
        </p:nvSpPr>
        <p:spPr>
          <a:xfrm>
            <a:off x="0" y="286246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Overview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72BAC5F-BA9B-4CDE-9F51-09D5595F028A}"/>
              </a:ext>
            </a:extLst>
          </p:cNvPr>
          <p:cNvSpPr txBox="1"/>
          <p:nvPr/>
        </p:nvSpPr>
        <p:spPr>
          <a:xfrm>
            <a:off x="412693" y="846769"/>
            <a:ext cx="81839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Proposed clean-up of</a:t>
            </a:r>
            <a:r>
              <a:rPr lang="en-US" sz="1600" dirty="0">
                <a:solidFill>
                  <a:srgbClr val="FF0000"/>
                </a:solidFill>
              </a:rPr>
              <a:t> </a:t>
            </a:r>
            <a:r>
              <a:rPr lang="en-US" sz="1600" dirty="0"/>
              <a:t>the reference software.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r>
              <a:rPr lang="en-US" sz="1600" dirty="0"/>
              <a:t>Propose a first source code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Full conformance/compliance maintained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Easy to integrate new tools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No constraints applied to algorithm/speed development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r>
              <a:rPr lang="en-US" sz="1600" dirty="0"/>
              <a:t>Initial review by software coordinators</a:t>
            </a:r>
          </a:p>
          <a:p>
            <a:pPr marL="628650" lvl="1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rgbClr val="FF0000"/>
              </a:solidFill>
            </a:endParaRPr>
          </a:p>
          <a:p>
            <a:r>
              <a:rPr lang="en-US" sz="1600" dirty="0"/>
              <a:t>Presentation overview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Motivations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Methodology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Change's overview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600" dirty="0"/>
              <a:t>Discussions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600" dirty="0"/>
          </a:p>
          <a:p>
            <a:r>
              <a:rPr lang="en-US" sz="1600" dirty="0"/>
              <a:t>More details are available in the contribution and the provided source code.</a:t>
            </a:r>
          </a:p>
        </p:txBody>
      </p:sp>
    </p:spTree>
    <p:extLst>
      <p:ext uri="{BB962C8B-B14F-4D97-AF65-F5344CB8AC3E}">
        <p14:creationId xmlns:p14="http://schemas.microsoft.com/office/powerpoint/2010/main" val="2643232269"/>
      </p:ext>
    </p:extLst>
  </p:cSld>
  <p:clrMapOvr>
    <a:masterClrMapping/>
  </p:clrMapOvr>
  <p:transition spd="slow" advClick="0" advTm="20000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3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Motivations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As the VVC standard is now complete and exploration work for a future potential standard is starting, we propose to investigate the benefits of restarting from a cleaned </a:t>
            </a:r>
            <a:r>
              <a:rPr lang="en-US" sz="1200" dirty="0">
                <a:solidFill>
                  <a:srgbClr val="FF0000"/>
                </a:solidFill>
              </a:rPr>
              <a:t>code</a:t>
            </a:r>
            <a:r>
              <a:rPr lang="en-US" sz="1200" dirty="0"/>
              <a:t> basis.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NextSoftware</a:t>
            </a:r>
            <a:r>
              <a:rPr lang="en-US" sz="1200" dirty="0"/>
              <a:t> platform was the basis for the VVC standard development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Some aspects of the software became deprecated as the standard evolved.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As the standard evolved, incremental tools insertion sometimes became more intrusive in the original code.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Thanks to the software coordinators and contributors, a large number of issues were solved incrementally during the development process.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/>
              <a:t>However, the incremental JVET process does not allow drastic refactoring since the software is a continuous basis for all contributors, while such refactoring could be of great benefits for further development and algorithmic work.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741678943"/>
      </p:ext>
    </p:extLst>
  </p:cSld>
  <p:clrMapOvr>
    <a:masterClrMapping/>
  </p:clrMapOvr>
  <p:transition spd="slow" advClick="0" advTm="20000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4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Methodology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We used the following </a:t>
            </a:r>
            <a:r>
              <a:rPr lang="en-US" b="1" dirty="0"/>
              <a:t>constraints</a:t>
            </a:r>
            <a:r>
              <a:rPr lang="en-US" dirty="0"/>
              <a:t> during the refactoring stage: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Full compatibility with current VTM (currently synchronized with VTM-11.0),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 all conformance bitstreams tests,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Pass the JVET CTC with bit accuracy,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Quickly get a first working version where files and directories architecture is settled: later allows less intrusive merge requests for cleaning improvement.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pPr marL="171450" indent="-171450"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/>
              <a:t>On the other hand, the following is applied: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No constraints regarding the speed improvement, algorithmic improvement etc.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data structure changes to allow a better fit to the standard,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files and directories architecture changes to improve modularity and reduce the number of lines of code per file,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some low-level changes, mainly for clean-up (e.g., cache system),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dirty="0"/>
              <a:t>minimize functions side-effects: all state changes should be visible in the function API. </a:t>
            </a:r>
          </a:p>
        </p:txBody>
      </p:sp>
    </p:spTree>
    <p:extLst>
      <p:ext uri="{BB962C8B-B14F-4D97-AF65-F5344CB8AC3E}">
        <p14:creationId xmlns:p14="http://schemas.microsoft.com/office/powerpoint/2010/main" val="4168343582"/>
      </p:ext>
    </p:extLst>
  </p:cSld>
  <p:clrMapOvr>
    <a:masterClrMapping/>
  </p:clrMapOvr>
  <p:transition spd="slow" advClick="0" advTm="20000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Change's overview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/>
              <a:t>We address the following changes in the refactored code:</a:t>
            </a:r>
          </a:p>
          <a:p>
            <a:endParaRPr lang="en-US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Language cleaning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Algorithms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Data structure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Memory management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Caching system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SIMD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Naming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File layout</a:t>
            </a:r>
          </a:p>
        </p:txBody>
      </p:sp>
    </p:spTree>
    <p:extLst>
      <p:ext uri="{BB962C8B-B14F-4D97-AF65-F5344CB8AC3E}">
        <p14:creationId xmlns:p14="http://schemas.microsoft.com/office/powerpoint/2010/main" val="992104028"/>
      </p:ext>
    </p:extLst>
  </p:cSld>
  <p:clrMapOvr>
    <a:masterClrMapping/>
  </p:clrMapOvr>
  <p:transition spd="slow" advClick="0" advTm="20000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6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Language cleaning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846769"/>
            <a:ext cx="8183937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Examples: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Remove C-like pattern (malloc etc.).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Remove pointer usage for owning.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 RAII (Resource acquisition is initialization) almost everywhere.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Transform pointer parameter into reference when no memory ownership passing.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Increase use of const reference.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set all implicit operations to explicit.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use strong typing (e.g., replace C-array by std::array) for API.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macro constants transformed into </a:t>
            </a:r>
            <a:r>
              <a:rPr lang="en-US" sz="1600" dirty="0" err="1"/>
              <a:t>constexpr</a:t>
            </a:r>
            <a:r>
              <a:rPr lang="en-US" sz="1600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/>
              <a:t>Etc.</a:t>
            </a:r>
          </a:p>
          <a:p>
            <a:endParaRPr lang="en-US" sz="1600" dirty="0"/>
          </a:p>
          <a:p>
            <a:r>
              <a:rPr lang="en-US" sz="1600" b="1" dirty="0"/>
              <a:t>Pro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/>
              <a:t>(+)</a:t>
            </a:r>
            <a:r>
              <a:rPr lang="en-US" sz="1600" b="1" dirty="0">
                <a:solidFill>
                  <a:srgbClr val="FF0000"/>
                </a:solidFill>
              </a:rPr>
              <a:t> </a:t>
            </a:r>
            <a:r>
              <a:rPr lang="en-US" sz="1600" b="1" dirty="0"/>
              <a:t>/cons (-):</a:t>
            </a:r>
          </a:p>
          <a:p>
            <a:r>
              <a:rPr lang="en-US" sz="1600" b="1" dirty="0"/>
              <a:t>+</a:t>
            </a:r>
            <a:r>
              <a:rPr lang="en-US" sz="1600" dirty="0"/>
              <a:t> Easier development for user.</a:t>
            </a:r>
          </a:p>
          <a:p>
            <a:r>
              <a:rPr lang="en-US" sz="1600" b="1" dirty="0"/>
              <a:t>+</a:t>
            </a:r>
            <a:r>
              <a:rPr lang="en-US" sz="1600" dirty="0"/>
              <a:t> Allow the use of modern C++ lint. </a:t>
            </a:r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557606046"/>
      </p:ext>
    </p:extLst>
  </p:cSld>
  <p:clrMapOvr>
    <a:masterClrMapping/>
  </p:clrMapOvr>
  <p:transition spd="slow" advClick="0" advTm="20000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Algorithms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412693" y="2972098"/>
            <a:ext cx="81839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Pro/cons:</a:t>
            </a:r>
          </a:p>
          <a:p>
            <a:r>
              <a:rPr lang="en-US" sz="1600" b="1" dirty="0"/>
              <a:t>+</a:t>
            </a:r>
            <a:r>
              <a:rPr lang="en-US" sz="1600" dirty="0"/>
              <a:t> Module footprint is more easily visible,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Module dependencies are more easily visible,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State sharing is more easily avoidable,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Local algorithm optimization and code cleaning without side effects is easier,</a:t>
            </a:r>
          </a:p>
          <a:p>
            <a:r>
              <a:rPr lang="en-US" sz="1600" b="1" dirty="0"/>
              <a:t>-</a:t>
            </a:r>
            <a:r>
              <a:rPr lang="en-US" sz="1600" dirty="0"/>
              <a:t> Possible code duplication, (currently did not happen).</a:t>
            </a:r>
          </a:p>
          <a:p>
            <a:r>
              <a:rPr lang="en-US" sz="1600" b="1" dirty="0"/>
              <a:t>-</a:t>
            </a:r>
            <a:r>
              <a:rPr lang="en-US" sz="1600" dirty="0"/>
              <a:t> Some adaptation of user to the new code structure is expected to be minimal. </a:t>
            </a:r>
          </a:p>
        </p:txBody>
      </p:sp>
      <p:sp>
        <p:nvSpPr>
          <p:cNvPr id="6" name="Shape1">
            <a:extLst>
              <a:ext uri="{FF2B5EF4-FFF2-40B4-BE49-F238E27FC236}">
                <a16:creationId xmlns:a16="http://schemas.microsoft.com/office/drawing/2014/main" id="{CB43AC26-E3E3-4738-9F32-C5197BDCB739}"/>
              </a:ext>
            </a:extLst>
          </p:cNvPr>
          <p:cNvSpPr txBox="1"/>
          <p:nvPr/>
        </p:nvSpPr>
        <p:spPr>
          <a:xfrm>
            <a:off x="107576" y="1186855"/>
            <a:ext cx="8928847" cy="1784882"/>
          </a:xfrm>
          <a:prstGeom prst="rect">
            <a:avLst/>
          </a:prstGeom>
          <a:noFill/>
          <a:ln>
            <a:solidFill>
              <a:srgbClr val="000000"/>
            </a:solidFill>
            <a:prstDash val="solid"/>
          </a:ln>
        </p:spPr>
        <p:txBody>
          <a:bodyPr vert="horz" wrap="square" lIns="72000" tIns="36000" rIns="0" bIns="0" compatLnSpc="0">
            <a:noAutofit/>
          </a:bodyPr>
          <a:lstStyle/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namespace Inter { namespace BDOF {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void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initSIMD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(X86_VEXT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vext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);  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void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compensateCU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(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CodingUnit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&amp;cu,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PelUnitView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predBuf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, 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RefPicList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eRefPicList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);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void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compensateBlock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(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ComponentID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compID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, 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CodingUnit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&amp; cu, 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CPelView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refBuf,Mv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mv,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PelView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&amp;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dstBuf,const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ClpRng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&amp;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clpRng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);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bool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isAllowed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(const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CodingUnit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&amp;cu, Size size);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void apply(const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CodingUnit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 &amp;cu,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BiArray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&lt;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PelView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&gt; &amp;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src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,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PelUnitView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&amp;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yuvDst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, const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BitDepths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&amp; </a:t>
            </a:r>
            <a:r>
              <a:rPr lang="en-US" sz="9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clipBitDepths</a:t>
            </a: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);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l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900" dirty="0">
                <a:effectLst/>
                <a:latin typeface="Courier New" panose="02070309020205020404" pitchFamily="49" charset="0"/>
                <a:ea typeface="SimSun" panose="02010600030101010101" pitchFamily="2" charset="-122"/>
              </a:rPr>
              <a:t>} }</a:t>
            </a:r>
            <a:endParaRPr lang="fr-FR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2E2B55-495B-4D18-B3E4-AC4617A7479A}"/>
              </a:ext>
            </a:extLst>
          </p:cNvPr>
          <p:cNvSpPr txBox="1"/>
          <p:nvPr/>
        </p:nvSpPr>
        <p:spPr>
          <a:xfrm>
            <a:off x="-1" y="775471"/>
            <a:ext cx="903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Tools are gathered by module (SOC), no state sharing, free functions API to expose side-effects. </a:t>
            </a:r>
          </a:p>
        </p:txBody>
      </p:sp>
    </p:spTree>
    <p:extLst>
      <p:ext uri="{BB962C8B-B14F-4D97-AF65-F5344CB8AC3E}">
        <p14:creationId xmlns:p14="http://schemas.microsoft.com/office/powerpoint/2010/main" val="2854154569"/>
      </p:ext>
    </p:extLst>
  </p:cSld>
  <p:clrMapOvr>
    <a:masterClrMapping/>
  </p:clrMapOvr>
  <p:transition spd="slow" advClick="0" advTm="20000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Data structure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531682" y="2934873"/>
            <a:ext cx="818393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Pro/cons:</a:t>
            </a:r>
          </a:p>
          <a:p>
            <a:r>
              <a:rPr lang="en-US" sz="1600" b="1" dirty="0"/>
              <a:t>+</a:t>
            </a:r>
            <a:r>
              <a:rPr lang="en-US" sz="1600" dirty="0"/>
              <a:t> Parameter’s description follows more closely VVC specifications,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Module dependencies are more easily visible,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No encoder code in decoder,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API can be tighter.</a:t>
            </a:r>
          </a:p>
          <a:p>
            <a:endParaRPr lang="en-US" sz="1600" dirty="0"/>
          </a:p>
          <a:p>
            <a:r>
              <a:rPr lang="en-US" sz="1600" b="1" dirty="0"/>
              <a:t>-</a:t>
            </a:r>
            <a:r>
              <a:rPr lang="en-US" sz="1600" dirty="0"/>
              <a:t> Parameters are spread over modules (easily mitigated with modern IDE) </a:t>
            </a:r>
          </a:p>
        </p:txBody>
      </p:sp>
      <p:sp>
        <p:nvSpPr>
          <p:cNvPr id="7" name="Text Box 38">
            <a:extLst>
              <a:ext uri="{FF2B5EF4-FFF2-40B4-BE49-F238E27FC236}">
                <a16:creationId xmlns:a16="http://schemas.microsoft.com/office/drawing/2014/main" id="{869D4659-DADB-4EE6-B12D-C94E16395293}"/>
              </a:ext>
            </a:extLst>
          </p:cNvPr>
          <p:cNvSpPr txBox="1"/>
          <p:nvPr/>
        </p:nvSpPr>
        <p:spPr>
          <a:xfrm>
            <a:off x="3054198" y="1083248"/>
            <a:ext cx="2338388" cy="1076738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struct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CodingUnit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: public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UnitArea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{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InfoData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info;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FormatData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 format;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PredictionData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pred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TransformData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transfo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PartitionData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partition;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};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9" name="Text Box 42">
            <a:extLst>
              <a:ext uri="{FF2B5EF4-FFF2-40B4-BE49-F238E27FC236}">
                <a16:creationId xmlns:a16="http://schemas.microsoft.com/office/drawing/2014/main" id="{090EB691-0B62-471B-BEB1-AC66483D0231}"/>
              </a:ext>
            </a:extLst>
          </p:cNvPr>
          <p:cNvSpPr txBox="1"/>
          <p:nvPr/>
        </p:nvSpPr>
        <p:spPr>
          <a:xfrm>
            <a:off x="5915863" y="1293625"/>
            <a:ext cx="2395818" cy="1684255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struct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TransformData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{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bool    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rootCbf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bool    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colorTransform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int8_t 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chromaQpAdj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int8_t 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qp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uint8_t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mtsFlag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int8_t 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bdpcmMode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int8_t 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bdpcmModeChroma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uint32_t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lfnstIdx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Partition::SBT::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SbtInfo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sbt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Palette::Data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plt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};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sp>
        <p:nvSpPr>
          <p:cNvPr id="12" name="Text Box 40">
            <a:extLst>
              <a:ext uri="{FF2B5EF4-FFF2-40B4-BE49-F238E27FC236}">
                <a16:creationId xmlns:a16="http://schemas.microsoft.com/office/drawing/2014/main" id="{CBCC96E7-845B-49BD-8CC3-21DB15561CEC}"/>
              </a:ext>
            </a:extLst>
          </p:cNvPr>
          <p:cNvSpPr txBox="1"/>
          <p:nvPr/>
        </p:nvSpPr>
        <p:spPr>
          <a:xfrm>
            <a:off x="397321" y="1382448"/>
            <a:ext cx="2133600" cy="1448640"/>
          </a:xfrm>
          <a:prstGeom prst="rect">
            <a:avLst/>
          </a:prstGeom>
          <a:solidFill>
            <a:schemeClr val="lt1"/>
          </a:solidFill>
          <a:ln w="6350">
            <a:solidFill>
              <a:schemeClr val="tx1"/>
            </a:solidFill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struct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PartitionData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{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uint8_t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depth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uint8_t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qtDepth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uint8_t        </a:t>
            </a:r>
            <a:r>
              <a:rPr lang="fr-FR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btDepth</a:t>
            </a: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fr-FR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uint8_t  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mtDepth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TreeType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treeType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ModeType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modeType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SplitSeries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splitSeries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 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ModeTypeSeries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800" dirty="0" err="1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modeTypeSeries</a:t>
            </a: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;  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800" dirty="0">
                <a:effectLst/>
                <a:latin typeface="Courier New" panose="02070309020205020404" pitchFamily="49" charset="0"/>
                <a:ea typeface="SimSun" panose="02010600030101010101" pitchFamily="2" charset="-122"/>
                <a:cs typeface="Times New Roman" panose="02020603050405020304" pitchFamily="18" charset="0"/>
              </a:rPr>
              <a:t>};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 hangingPunct="0"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1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 </a:t>
            </a:r>
            <a:endParaRPr lang="fr-FR" sz="11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</p:txBody>
      </p:sp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889DB5E2-6B3D-4E6C-9D37-227A262FFF5A}"/>
              </a:ext>
            </a:extLst>
          </p:cNvPr>
          <p:cNvCxnSpPr>
            <a:cxnSpLocks/>
            <a:endCxn id="9" idx="1"/>
          </p:cNvCxnSpPr>
          <p:nvPr/>
        </p:nvCxnSpPr>
        <p:spPr>
          <a:xfrm>
            <a:off x="4684899" y="1802670"/>
            <a:ext cx="1230964" cy="3330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9CA1BDF-1BC0-49D7-BF3D-16ECD338AF40}"/>
              </a:ext>
            </a:extLst>
          </p:cNvPr>
          <p:cNvCxnSpPr>
            <a:cxnSpLocks/>
          </p:cNvCxnSpPr>
          <p:nvPr/>
        </p:nvCxnSpPr>
        <p:spPr>
          <a:xfrm flipH="1">
            <a:off x="2369240" y="1933697"/>
            <a:ext cx="874059" cy="219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B5D0520E-D5E8-40FB-AB66-CD34B1AEC716}"/>
              </a:ext>
            </a:extLst>
          </p:cNvPr>
          <p:cNvSpPr txBox="1"/>
          <p:nvPr/>
        </p:nvSpPr>
        <p:spPr>
          <a:xfrm>
            <a:off x="-1" y="775471"/>
            <a:ext cx="90364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Slim data structure, no algorithms, definition in each module. </a:t>
            </a:r>
          </a:p>
        </p:txBody>
      </p:sp>
    </p:spTree>
    <p:extLst>
      <p:ext uri="{BB962C8B-B14F-4D97-AF65-F5344CB8AC3E}">
        <p14:creationId xmlns:p14="http://schemas.microsoft.com/office/powerpoint/2010/main" val="3672830403"/>
      </p:ext>
    </p:extLst>
  </p:cSld>
  <p:clrMapOvr>
    <a:masterClrMapping/>
  </p:clrMapOvr>
  <p:transition spd="slow" advClick="0" advTm="20000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F3E40EE-BFE0-49F3-B337-82D719AF5D7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5D9E6825-6159-436F-97B7-849D691F43BE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2151578-AB30-449B-AE88-B245E7FE5B22}"/>
              </a:ext>
            </a:extLst>
          </p:cNvPr>
          <p:cNvSpPr txBox="1"/>
          <p:nvPr/>
        </p:nvSpPr>
        <p:spPr>
          <a:xfrm>
            <a:off x="0" y="293685"/>
            <a:ext cx="9144000" cy="40011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000" dirty="0"/>
              <a:t>File structure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D585A6-B136-4930-85FE-495842E9FBA2}"/>
              </a:ext>
            </a:extLst>
          </p:cNvPr>
          <p:cNvSpPr txBox="1"/>
          <p:nvPr/>
        </p:nvSpPr>
        <p:spPr>
          <a:xfrm>
            <a:off x="69793" y="1282113"/>
            <a:ext cx="503336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Pro/cons:</a:t>
            </a:r>
          </a:p>
          <a:p>
            <a:r>
              <a:rPr lang="en-US" sz="1600" b="1" dirty="0"/>
              <a:t>+</a:t>
            </a:r>
            <a:r>
              <a:rPr lang="en-US" sz="1600" dirty="0"/>
              <a:t> Easier module maintenance/optimization,</a:t>
            </a:r>
          </a:p>
          <a:p>
            <a:r>
              <a:rPr lang="en-US" sz="1600" b="1" dirty="0"/>
              <a:t>+</a:t>
            </a:r>
            <a:r>
              <a:rPr lang="en-US" sz="1600" dirty="0"/>
              <a:t> Follow more closely the VVC specifications,</a:t>
            </a:r>
          </a:p>
          <a:p>
            <a:endParaRPr lang="en-US" sz="1600" dirty="0"/>
          </a:p>
          <a:p>
            <a:r>
              <a:rPr lang="en-US" sz="1600" b="1" dirty="0"/>
              <a:t>-</a:t>
            </a:r>
            <a:r>
              <a:rPr lang="en-US" sz="1600" dirty="0"/>
              <a:t> Algorithms are spread over modules (easily mitigated with modern IDE)</a:t>
            </a:r>
          </a:p>
          <a:p>
            <a:r>
              <a:rPr lang="en-US" sz="1600" b="1" dirty="0"/>
              <a:t>- </a:t>
            </a:r>
            <a:r>
              <a:rPr lang="en-US" sz="1600" dirty="0"/>
              <a:t>Possible code duplication (not observed so far) </a:t>
            </a:r>
          </a:p>
        </p:txBody>
      </p:sp>
      <p:pic>
        <p:nvPicPr>
          <p:cNvPr id="4" name="Picture 3" descr="A screenshot of a computer&#10;&#10;Description automatically generated with low confidence">
            <a:extLst>
              <a:ext uri="{FF2B5EF4-FFF2-40B4-BE49-F238E27FC236}">
                <a16:creationId xmlns:a16="http://schemas.microsoft.com/office/drawing/2014/main" id="{DC833883-CC7F-41B5-B31E-817B1D5E9DF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6610" y="1"/>
            <a:ext cx="3637390" cy="4788702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82A154D5-2718-4133-A124-ADAF065E4543}"/>
              </a:ext>
            </a:extLst>
          </p:cNvPr>
          <p:cNvSpPr txBox="1"/>
          <p:nvPr/>
        </p:nvSpPr>
        <p:spPr>
          <a:xfrm>
            <a:off x="-1" y="775471"/>
            <a:ext cx="544605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Follow module organization, clear split encoder/decoder. 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7BB5FB3-B477-440C-85C9-DBBACFEB8B6A}"/>
              </a:ext>
            </a:extLst>
          </p:cNvPr>
          <p:cNvCxnSpPr>
            <a:cxnSpLocks/>
          </p:cNvCxnSpPr>
          <p:nvPr/>
        </p:nvCxnSpPr>
        <p:spPr>
          <a:xfrm flipV="1">
            <a:off x="6669741" y="1"/>
            <a:ext cx="410135" cy="2050675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8CFF052F-CAA2-4BBA-B07C-6C6E2733CF1A}"/>
              </a:ext>
            </a:extLst>
          </p:cNvPr>
          <p:cNvCxnSpPr>
            <a:cxnSpLocks/>
          </p:cNvCxnSpPr>
          <p:nvPr/>
        </p:nvCxnSpPr>
        <p:spPr>
          <a:xfrm>
            <a:off x="6669741" y="2205318"/>
            <a:ext cx="356347" cy="2286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29C26442-4364-4F85-8C76-0EFC538D9E9B}"/>
              </a:ext>
            </a:extLst>
          </p:cNvPr>
          <p:cNvCxnSpPr>
            <a:cxnSpLocks/>
          </p:cNvCxnSpPr>
          <p:nvPr/>
        </p:nvCxnSpPr>
        <p:spPr>
          <a:xfrm flipH="1" flipV="1">
            <a:off x="6474759" y="2144806"/>
            <a:ext cx="194982" cy="60512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041C433-284A-4E3F-919F-E6B6FBCBB9E3}"/>
              </a:ext>
            </a:extLst>
          </p:cNvPr>
          <p:cNvCxnSpPr>
            <a:cxnSpLocks/>
          </p:cNvCxnSpPr>
          <p:nvPr/>
        </p:nvCxnSpPr>
        <p:spPr>
          <a:xfrm flipH="1">
            <a:off x="6474759" y="2050676"/>
            <a:ext cx="194982" cy="9413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1362405"/>
      </p:ext>
    </p:extLst>
  </p:cSld>
  <p:clrMapOvr>
    <a:masterClrMapping/>
  </p:clrMapOvr>
  <p:transition spd="slow" advClick="0" advTm="20000">
    <p:push dir="u"/>
  </p:transition>
</p:sld>
</file>

<file path=ppt/theme/theme1.xml><?xml version="1.0" encoding="utf-8"?>
<a:theme xmlns:a="http://schemas.openxmlformats.org/drawingml/2006/main" name="Office Theme">
  <a:themeElements>
    <a:clrScheme name="InterDigital Colors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00AEEF"/>
      </a:accent1>
      <a:accent2>
        <a:srgbClr val="0470C1"/>
      </a:accent2>
      <a:accent3>
        <a:srgbClr val="702B8F"/>
      </a:accent3>
      <a:accent4>
        <a:srgbClr val="CF128C"/>
      </a:accent4>
      <a:accent5>
        <a:srgbClr val="939598"/>
      </a:accent5>
      <a:accent6>
        <a:srgbClr val="00A99B"/>
      </a:accent6>
      <a:hlink>
        <a:srgbClr val="0563C1"/>
      </a:hlink>
      <a:folHlink>
        <a:srgbClr val="954F72"/>
      </a:folHlink>
    </a:clrScheme>
    <a:fontScheme name="Century Gothic">
      <a:maj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F03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EA1F0248870FA44B7AF4B918A5EDC41" ma:contentTypeVersion="0" ma:contentTypeDescription="Create a new document." ma:contentTypeScope="" ma:versionID="7c9d38921d03f1de83f2a7b91447274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52CE56B-5772-4586-91BD-08352F8C4E4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7E80AEB-B6FD-4B07-B1A0-1191A029200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B602BC67-704A-4474-B02F-AC0C62DC9E2D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7100</TotalTime>
  <Words>1179</Words>
  <Application>Microsoft Office PowerPoint</Application>
  <PresentationFormat>On-screen Show (16:9)</PresentationFormat>
  <Paragraphs>189</Paragraphs>
  <Slides>12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8" baseType="lpstr">
      <vt:lpstr>Arial</vt:lpstr>
      <vt:lpstr>Calibri</vt:lpstr>
      <vt:lpstr>Century Gothic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Ya Chen</dc:creator>
  <cp:lastModifiedBy>Franck Galpin</cp:lastModifiedBy>
  <cp:revision>506</cp:revision>
  <dcterms:created xsi:type="dcterms:W3CDTF">2019-10-21T15:02:13Z</dcterms:created>
  <dcterms:modified xsi:type="dcterms:W3CDTF">2021-04-26T15:33:54Z</dcterms:modified>
</cp:coreProperties>
</file>