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9" r:id="rId4"/>
  </p:sldMasterIdLst>
  <p:notesMasterIdLst>
    <p:notesMasterId r:id="rId16"/>
  </p:notesMasterIdLst>
  <p:handoutMasterIdLst>
    <p:handoutMasterId r:id="rId17"/>
  </p:handoutMasterIdLst>
  <p:sldIdLst>
    <p:sldId id="435" r:id="rId5"/>
    <p:sldId id="778" r:id="rId6"/>
    <p:sldId id="779" r:id="rId7"/>
    <p:sldId id="780" r:id="rId8"/>
    <p:sldId id="781" r:id="rId9"/>
    <p:sldId id="782" r:id="rId10"/>
    <p:sldId id="787" r:id="rId11"/>
    <p:sldId id="785" r:id="rId12"/>
    <p:sldId id="786" r:id="rId13"/>
    <p:sldId id="788" r:id="rId14"/>
    <p:sldId id="789" r:id="rId15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A2C1BF8-3503-4A04-AD12-725DE4086745}">
          <p14:sldIdLst>
            <p14:sldId id="435"/>
            <p14:sldId id="778"/>
            <p14:sldId id="779"/>
            <p14:sldId id="780"/>
            <p14:sldId id="781"/>
            <p14:sldId id="782"/>
            <p14:sldId id="787"/>
            <p14:sldId id="785"/>
            <p14:sldId id="786"/>
            <p14:sldId id="788"/>
            <p14:sldId id="78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rossen, Dirk" initials="DOT" lastIdx="5" clrIdx="0"/>
  <p:cmAuthor id="2" name="Reznik, Alex" initials="RA" lastIdx="1" clrIdx="1"/>
  <p:cmAuthor id="3" name="Rick Taylor" initials="" lastIdx="30" clrIdx="2"/>
  <p:cmAuthor id="4" name="C S" initials="CS" lastIdx="5" clrIdx="3"/>
  <p:cmAuthor id="5" name="Microsoft Office User" initials="Office" lastIdx="2" clrIdx="4"/>
  <p:cmAuthor id="6" name="Amy Romanofsky Schneider" initials="ARS" lastIdx="1" clrIdx="5"/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13" name="Ya Chen" initials="YC" lastIdx="1" clrIdx="12">
    <p:extLst>
      <p:ext uri="{19B8F6BF-5375-455C-9EA6-DF929625EA0E}">
        <p15:presenceInfo xmlns:p15="http://schemas.microsoft.com/office/powerpoint/2012/main" userId="S::ya.chen3@InterDigital.com::35fba0f8-1486-42a8-879e-9ec51e1497a8" providerId="AD"/>
      </p:ext>
    </p:extLst>
  </p:cmAuthor>
  <p:cmAuthor id="14" name="Thierry Dumas" initials="TD" lastIdx="2" clrIdx="13">
    <p:extLst>
      <p:ext uri="{19B8F6BF-5375-455C-9EA6-DF929625EA0E}">
        <p15:presenceInfo xmlns:p15="http://schemas.microsoft.com/office/powerpoint/2012/main" userId="S::Thierry.Dumas@interdigital.com::f3474dd9-0576-4378-9a13-3fe6d0b4041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FFFFCC"/>
    <a:srgbClr val="53ABDD"/>
    <a:srgbClr val="CB1476"/>
    <a:srgbClr val="009E8E"/>
    <a:srgbClr val="8A318E"/>
    <a:srgbClr val="8B1069"/>
    <a:srgbClr val="39B54A"/>
    <a:srgbClr val="00ADEE"/>
    <a:srgbClr val="602A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95" autoAdjust="0"/>
    <p:restoredTop sz="94150" autoAdjust="0"/>
  </p:normalViewPr>
  <p:slideViewPr>
    <p:cSldViewPr snapToGrid="0">
      <p:cViewPr varScale="1">
        <p:scale>
          <a:sx n="142" d="100"/>
          <a:sy n="142" d="100"/>
        </p:scale>
        <p:origin x="1086" y="114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384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Sheet1!$A$2:$A$5</c:f>
              <c:numCache>
                <c:formatCode>General</c:formatCode>
                <c:ptCount val="4"/>
                <c:pt idx="0">
                  <c:v>746</c:v>
                </c:pt>
                <c:pt idx="1">
                  <c:v>1011</c:v>
                </c:pt>
                <c:pt idx="2">
                  <c:v>1120</c:v>
                </c:pt>
                <c:pt idx="3">
                  <c:v>935</c:v>
                </c:pt>
              </c:numCache>
            </c:num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-0.6</c:v>
                </c:pt>
                <c:pt idx="1">
                  <c:v>-0.9</c:v>
                </c:pt>
                <c:pt idx="2">
                  <c:v>-0.99</c:v>
                </c:pt>
                <c:pt idx="3">
                  <c:v>-0.77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7004-45F8-B21A-F79CD7774A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51327696"/>
        <c:axId val="451326384"/>
      </c:scatterChart>
      <c:valAx>
        <c:axId val="451327696"/>
        <c:scaling>
          <c:orientation val="minMax"/>
          <c:max val="1200"/>
          <c:min val="5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/>
                  <a:t>dec time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51326384"/>
        <c:crosses val="autoZero"/>
        <c:crossBetween val="midCat"/>
      </c:valAx>
      <c:valAx>
        <c:axId val="451326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/>
                  <a:t>bd-rate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513276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Sheet1!$A$9:$A$12</c:f>
              <c:numCache>
                <c:formatCode>General</c:formatCode>
                <c:ptCount val="4"/>
                <c:pt idx="0">
                  <c:v>520</c:v>
                </c:pt>
                <c:pt idx="1">
                  <c:v>695</c:v>
                </c:pt>
                <c:pt idx="2">
                  <c:v>760</c:v>
                </c:pt>
                <c:pt idx="3">
                  <c:v>542</c:v>
                </c:pt>
              </c:numCache>
            </c:numRef>
          </c:xVal>
          <c:yVal>
            <c:numRef>
              <c:f>Sheet1!$B$9:$B$12</c:f>
              <c:numCache>
                <c:formatCode>General</c:formatCode>
                <c:ptCount val="4"/>
                <c:pt idx="0">
                  <c:v>-0.6</c:v>
                </c:pt>
                <c:pt idx="1">
                  <c:v>-0.9</c:v>
                </c:pt>
                <c:pt idx="2">
                  <c:v>-0.99</c:v>
                </c:pt>
                <c:pt idx="3">
                  <c:v>-0.77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33E1-4FFC-8D66-C6781F6E2E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86090920"/>
        <c:axId val="686095840"/>
      </c:scatterChart>
      <c:valAx>
        <c:axId val="686090920"/>
        <c:scaling>
          <c:orientation val="minMax"/>
          <c:min val="5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/>
                  <a:t>enc</a:t>
                </a:r>
                <a:r>
                  <a:rPr lang="fr-FR" baseline="0"/>
                  <a:t> time (%)</a:t>
                </a:r>
                <a:endParaRPr lang="fr-FR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86095840"/>
        <c:crosses val="autoZero"/>
        <c:crossBetween val="midCat"/>
      </c:valAx>
      <c:valAx>
        <c:axId val="6860958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/>
                  <a:t>bdrate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8609092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4/23/2021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4/23/2021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39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9665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9723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4915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1024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86856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4979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7460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25501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5440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E2CF1D4-19FB-C14C-941C-D8E6B3BDD7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1EF9AAD-6C44-154A-A41B-C59AB1D5FFC2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2021 InterDigital, Inc.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60E4BA6-7E83-D84C-959E-8AB401E556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8007" y="1539030"/>
            <a:ext cx="6772820" cy="315997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9016120-4CC7-6D40-B1D0-2880575327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75449" y="3818456"/>
            <a:ext cx="1675338" cy="10272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791683-25F9-264B-A51F-413518C598B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8007" y="308164"/>
            <a:ext cx="1114025" cy="138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893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">
          <p15:clr>
            <a:srgbClr val="FBAE40"/>
          </p15:clr>
        </p15:guide>
        <p15:guide id="2" pos="408">
          <p15:clr>
            <a:srgbClr val="FBAE40"/>
          </p15:clr>
        </p15:guide>
        <p15:guide id="3" orient="horz">
          <p15:clr>
            <a:srgbClr val="FBAE40"/>
          </p15:clr>
        </p15:guide>
        <p15:guide id="4" pos="141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566D2AA-BC5A-DA4F-955A-651A39E71C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93"/>
            <a:ext cx="91440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133663A-14EB-2D47-896B-3F3E5AF2838D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DE7CDFC9-2517-5E48-B748-0F31AB9146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9F89345-C765-7840-8ADD-F3DD9EA92DE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310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4828619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464079"/>
      </p:ext>
    </p:extLst>
  </p:cSld>
  <p:clrMapOvr>
    <a:masterClrMapping/>
  </p:clrMapOvr>
  <p:transition spd="slow" advClick="0" advTm="2000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51435" tIns="257175" rIns="51435" bIns="257175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40E23041-59AD-4DF9-8924-E131AEAD45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0279" y="4752391"/>
            <a:ext cx="1716200" cy="2737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EB045A5-8ED3-48B2-AA49-3D4DD37E78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6321" y="2183362"/>
            <a:ext cx="876391" cy="76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602208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100" b="1" i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A50067-4BD9-D94C-B063-76461EFD0E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765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with Ba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806C7A-CDA9-A942-8185-BF7D1503D05B}"/>
              </a:ext>
            </a:extLst>
          </p:cNvPr>
          <p:cNvSpPr/>
          <p:nvPr userDrawn="1"/>
        </p:nvSpPr>
        <p:spPr>
          <a:xfrm>
            <a:off x="4251960" y="800896"/>
            <a:ext cx="640080" cy="51601"/>
          </a:xfrm>
          <a:prstGeom prst="rect">
            <a:avLst/>
          </a:prstGeom>
          <a:solidFill>
            <a:srgbClr val="2BA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53ABDD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AB0E00-D09B-2A40-8DF2-53B1699482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FFD556CE-2909-ED40-95C3-AB02E620973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32191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lnSpc>
                <a:spcPct val="100000"/>
              </a:lnSpc>
              <a:buClr>
                <a:srgbClr val="00ADEE"/>
              </a:buClr>
              <a:buNone/>
              <a:defRPr sz="15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855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8F75D1-89D2-924F-BD6E-FABF44AF59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F85441A6-D9AB-CE49-AD67-8450379753C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32191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lnSpc>
                <a:spcPct val="100000"/>
              </a:lnSpc>
              <a:buClr>
                <a:srgbClr val="00ADEE"/>
              </a:buClr>
              <a:buNone/>
              <a:defRPr sz="15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494642-C552-A74B-BC46-E940D302CF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1" y="609154"/>
            <a:ext cx="8229599" cy="33575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498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3944" y="205980"/>
            <a:ext cx="5050971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1A14B63-49A7-7646-A1A3-CBEE5D3056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978150" cy="481131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93FF97AA-8D24-7148-A90F-2665E81DE4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43943" y="929575"/>
            <a:ext cx="5050970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100" b="1" i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EC73528-82A0-2943-9E79-C2262F9163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498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AC1AC81-21A6-F94D-9650-C801CCFF8B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F60525C-30A8-2F42-8F79-1BB033A1B966}"/>
              </a:ext>
            </a:extLst>
          </p:cNvPr>
          <p:cNvSpPr/>
          <p:nvPr userDrawn="1"/>
        </p:nvSpPr>
        <p:spPr>
          <a:xfrm rot="5400000">
            <a:off x="163858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7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BD6B0178-5886-5D41-B037-244D7B680283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E689C0B-BEFB-8545-8934-3C4367EEBD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DBD5DE-51F6-6546-BEC3-377EB3E32AD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1520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968">
          <p15:clr>
            <a:srgbClr val="FBAE40"/>
          </p15:clr>
        </p15:guide>
        <p15:guide id="2" pos="724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26DD05A-D91C-B347-992F-1797342FAF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27451BB-BC23-E740-B769-6D53FC5544D4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7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C37F96CA-BAE1-7A4D-A170-5FD460D58D09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6683CA2-B7B8-8B47-8EEF-1034A45EBCF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7EE3AB9-70C5-C74B-8B99-A03E1820EEE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164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4A55219-858C-D649-A43F-428DA7D277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133663A-14EB-2D47-896B-3F3E5AF2838D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DE7CDFC9-2517-5E48-B748-0F31AB9146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9A583D-3933-8446-B99C-3A8515D2479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781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451B18E-382B-2242-81D6-1F6257824D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144000" cy="515159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57ED628A-D43B-F441-9759-34D474EC9D76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BF8293C9-3BD7-C54B-A990-70C169E92F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2EC07F-43AB-CF4A-8FAA-E1BC3195FDE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091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CD2D5-99D2-C84E-86F7-4ACB2D6B9D59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4816684"/>
            <a:ext cx="9144000" cy="326816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D53C253-E12A-DC41-B2D1-476485B696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0EEA081-2E45-C744-8364-D9386BBDFE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DFEB85-93F7-2B4E-9AF3-33761AE1F6E7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8388" y="4923852"/>
            <a:ext cx="961288" cy="153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76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  <p:sldLayoutId id="2147483981" r:id="rId12"/>
    <p:sldLayoutId id="2147483982" r:id="rId13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EA687FF-8FFA-42AE-B9EF-8F7F39B83D02}"/>
              </a:ext>
            </a:extLst>
          </p:cNvPr>
          <p:cNvSpPr txBox="1"/>
          <p:nvPr/>
        </p:nvSpPr>
        <p:spPr>
          <a:xfrm>
            <a:off x="590938" y="1617143"/>
            <a:ext cx="80927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JVET-V0076</a:t>
            </a:r>
          </a:p>
          <a:p>
            <a:pPr algn="ctr"/>
            <a:endParaRPr lang="fr-FR" sz="2000" dirty="0">
              <a:solidFill>
                <a:schemeClr val="bg1"/>
              </a:solidFill>
            </a:endParaRPr>
          </a:p>
          <a:p>
            <a:pPr algn="ctr"/>
            <a:endParaRPr lang="fr-FR" sz="2400" dirty="0">
              <a:solidFill>
                <a:schemeClr val="bg1"/>
              </a:solidFill>
            </a:endParaRPr>
          </a:p>
          <a:p>
            <a:pPr algn="ctr"/>
            <a:r>
              <a:rPr lang="fr-FR" sz="2400" dirty="0" err="1">
                <a:solidFill>
                  <a:schemeClr val="bg1"/>
                </a:solidFill>
                <a:effectLst/>
                <a:ea typeface="Times New Roman" panose="02020603050405020304" pitchFamily="18" charset="0"/>
              </a:rPr>
              <a:t>Deep</a:t>
            </a:r>
            <a:r>
              <a:rPr lang="fr-FR" sz="2400" dirty="0">
                <a:solidFill>
                  <a:schemeClr val="bg1"/>
                </a:solidFill>
                <a:effectLst/>
                <a:ea typeface="Times New Roman" panose="02020603050405020304" pitchFamily="18" charset="0"/>
              </a:rPr>
              <a:t> inter-</a:t>
            </a:r>
            <a:r>
              <a:rPr lang="fr-FR" sz="2400" dirty="0" err="1">
                <a:solidFill>
                  <a:schemeClr val="bg1"/>
                </a:solidFill>
                <a:effectLst/>
                <a:ea typeface="Times New Roman" panose="02020603050405020304" pitchFamily="18" charset="0"/>
              </a:rPr>
              <a:t>blending</a:t>
            </a:r>
            <a:endParaRPr lang="en-CA" sz="2400" dirty="0">
              <a:solidFill>
                <a:schemeClr val="bg1"/>
              </a:solidFill>
              <a:effectLst/>
              <a:ea typeface="Times New Roman" panose="02020603050405020304" pitchFamily="18" charset="0"/>
            </a:endParaRPr>
          </a:p>
          <a:p>
            <a:pPr algn="ctr"/>
            <a:endParaRPr lang="en-CA" sz="1000" dirty="0">
              <a:solidFill>
                <a:schemeClr val="bg1"/>
              </a:solidFill>
            </a:endParaRPr>
          </a:p>
          <a:p>
            <a:pPr algn="ctr"/>
            <a:r>
              <a:rPr lang="en-CA" sz="1000" dirty="0">
                <a:solidFill>
                  <a:schemeClr val="bg1"/>
                </a:solidFill>
              </a:rPr>
              <a:t>Franck Galpin, Philippe </a:t>
            </a:r>
            <a:r>
              <a:rPr lang="en-CA" sz="1000" dirty="0" err="1">
                <a:solidFill>
                  <a:schemeClr val="bg1"/>
                </a:solidFill>
              </a:rPr>
              <a:t>Bordes</a:t>
            </a:r>
            <a:r>
              <a:rPr lang="en-CA" sz="1000" dirty="0">
                <a:solidFill>
                  <a:schemeClr val="bg1"/>
                </a:solidFill>
              </a:rPr>
              <a:t>, Thierry Dumas, Antoine Robert, P. Nikitin, Fabrice Le </a:t>
            </a:r>
            <a:r>
              <a:rPr lang="en-CA" sz="1000" dirty="0" err="1">
                <a:solidFill>
                  <a:schemeClr val="bg1"/>
                </a:solidFill>
              </a:rPr>
              <a:t>Léannec</a:t>
            </a:r>
            <a:endParaRPr lang="fr-FR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7719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632386"/>
      </p:ext>
    </p:extLst>
  </p:cSld>
  <p:clrMapOvr>
    <a:masterClrMapping/>
  </p:clrMapOvr>
  <p:transition spd="slow" advClick="0" advTm="20000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Additional results</a:t>
            </a:r>
            <a:endParaRPr 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1492229"/>
            <a:ext cx="8183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D1FD49-BC0A-4240-ADAD-2E019F5A4562}"/>
              </a:ext>
            </a:extLst>
          </p:cNvPr>
          <p:cNvSpPr txBox="1"/>
          <p:nvPr/>
        </p:nvSpPr>
        <p:spPr>
          <a:xfrm>
            <a:off x="5573806" y="3092598"/>
            <a:ext cx="30861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49580" algn="l"/>
              </a:tabLst>
            </a:pPr>
            <a:r>
              <a:rPr lang="en-US" sz="1400" dirty="0">
                <a:effectLst/>
              </a:rPr>
              <a:t>VTM-11 no BDOF vs 17 </a:t>
            </a:r>
            <a:r>
              <a:rPr lang="en-US" sz="1400" dirty="0" err="1">
                <a:effectLst/>
              </a:rPr>
              <a:t>kMACs</a:t>
            </a:r>
            <a:r>
              <a:rPr lang="en-US" sz="1400" dirty="0">
                <a:effectLst/>
              </a:rPr>
              <a:t>/pix</a:t>
            </a:r>
            <a:endParaRPr lang="fr-FR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5D4AF03-C060-42A8-AC5C-57D66C7628C1}"/>
              </a:ext>
            </a:extLst>
          </p:cNvPr>
          <p:cNvGraphicFramePr>
            <a:graphicFrameLocks noGrp="1"/>
          </p:cNvGraphicFramePr>
          <p:nvPr/>
        </p:nvGraphicFramePr>
        <p:xfrm>
          <a:off x="62230" y="722857"/>
          <a:ext cx="4267200" cy="23463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3073072625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929121309"/>
                    </a:ext>
                  </a:extLst>
                </a:gridCol>
                <a:gridCol w="676910">
                  <a:extLst>
                    <a:ext uri="{9D8B030D-6E8A-4147-A177-3AD203B41FA5}">
                      <a16:colId xmlns:a16="http://schemas.microsoft.com/office/drawing/2014/main" val="2760315833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2873272133"/>
                    </a:ext>
                  </a:extLst>
                </a:gridCol>
                <a:gridCol w="461010">
                  <a:extLst>
                    <a:ext uri="{9D8B030D-6E8A-4147-A177-3AD203B41FA5}">
                      <a16:colId xmlns:a16="http://schemas.microsoft.com/office/drawing/2014/main" val="4172530363"/>
                    </a:ext>
                  </a:extLst>
                </a:gridCol>
                <a:gridCol w="554990">
                  <a:extLst>
                    <a:ext uri="{9D8B030D-6E8A-4147-A177-3AD203B41FA5}">
                      <a16:colId xmlns:a16="http://schemas.microsoft.com/office/drawing/2014/main" val="3132056132"/>
                    </a:ext>
                  </a:extLst>
                </a:gridCol>
                <a:gridCol w="629920">
                  <a:extLst>
                    <a:ext uri="{9D8B030D-6E8A-4147-A177-3AD203B41FA5}">
                      <a16:colId xmlns:a16="http://schemas.microsoft.com/office/drawing/2014/main" val="269894724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</a:endParaRPr>
                    </a:p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 err="1">
                          <a:effectLst/>
                        </a:rPr>
                        <a:t>Random</a:t>
                      </a:r>
                      <a:r>
                        <a:rPr lang="fr-FR" sz="900" dirty="0">
                          <a:effectLst/>
                        </a:rPr>
                        <a:t> </a:t>
                      </a:r>
                      <a:r>
                        <a:rPr lang="fr-FR" sz="900" dirty="0" err="1">
                          <a:effectLst/>
                        </a:rPr>
                        <a:t>access</a:t>
                      </a:r>
                      <a:r>
                        <a:rPr lang="fr-FR" sz="900" dirty="0">
                          <a:effectLst/>
                        </a:rPr>
                        <a:t> Main10 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124751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BD-rate Over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638260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bit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0296990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3516929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296597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5553079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441828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8967161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7735097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017062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4333521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E73BD1B-6867-4B25-91A4-6B1E1B3207BD}"/>
              </a:ext>
            </a:extLst>
          </p:cNvPr>
          <p:cNvGraphicFramePr>
            <a:graphicFrameLocks noGrp="1"/>
          </p:cNvGraphicFramePr>
          <p:nvPr/>
        </p:nvGraphicFramePr>
        <p:xfrm>
          <a:off x="4814570" y="734564"/>
          <a:ext cx="4267200" cy="23463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3073072625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929121309"/>
                    </a:ext>
                  </a:extLst>
                </a:gridCol>
                <a:gridCol w="676910">
                  <a:extLst>
                    <a:ext uri="{9D8B030D-6E8A-4147-A177-3AD203B41FA5}">
                      <a16:colId xmlns:a16="http://schemas.microsoft.com/office/drawing/2014/main" val="2760315833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2873272133"/>
                    </a:ext>
                  </a:extLst>
                </a:gridCol>
                <a:gridCol w="461010">
                  <a:extLst>
                    <a:ext uri="{9D8B030D-6E8A-4147-A177-3AD203B41FA5}">
                      <a16:colId xmlns:a16="http://schemas.microsoft.com/office/drawing/2014/main" val="4172530363"/>
                    </a:ext>
                  </a:extLst>
                </a:gridCol>
                <a:gridCol w="554990">
                  <a:extLst>
                    <a:ext uri="{9D8B030D-6E8A-4147-A177-3AD203B41FA5}">
                      <a16:colId xmlns:a16="http://schemas.microsoft.com/office/drawing/2014/main" val="3132056132"/>
                    </a:ext>
                  </a:extLst>
                </a:gridCol>
                <a:gridCol w="629920">
                  <a:extLst>
                    <a:ext uri="{9D8B030D-6E8A-4147-A177-3AD203B41FA5}">
                      <a16:colId xmlns:a16="http://schemas.microsoft.com/office/drawing/2014/main" val="269894724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</a:endParaRPr>
                    </a:p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 err="1">
                          <a:effectLst/>
                        </a:rPr>
                        <a:t>Random</a:t>
                      </a:r>
                      <a:r>
                        <a:rPr lang="fr-FR" sz="900" dirty="0">
                          <a:effectLst/>
                        </a:rPr>
                        <a:t> </a:t>
                      </a:r>
                      <a:r>
                        <a:rPr lang="fr-FR" sz="900" dirty="0" err="1">
                          <a:effectLst/>
                        </a:rPr>
                        <a:t>access</a:t>
                      </a:r>
                      <a:r>
                        <a:rPr lang="fr-FR" sz="900" dirty="0">
                          <a:effectLst/>
                        </a:rPr>
                        <a:t> Main10 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124751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BD-rate Over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638260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bit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0296990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-0.89%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-0.41%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-0.08%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677%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755%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73516929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-2.18%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-0.80%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-0.73%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777%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1080%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4296597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-1.65%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-0.83%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-0.78%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758%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1113%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45553079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-2.09%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-1.02%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-0.95%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662%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1283%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5441828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28967161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-1.72%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-0.79%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-0.67%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718%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1063%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77735097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-4.15%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-2.22%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-1.99%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666%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1784%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2017062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-0.52%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587%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344%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0%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4333521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32C00F28-F763-4313-8783-DF144FB5131C}"/>
              </a:ext>
            </a:extLst>
          </p:cNvPr>
          <p:cNvSpPr txBox="1"/>
          <p:nvPr/>
        </p:nvSpPr>
        <p:spPr>
          <a:xfrm>
            <a:off x="851647" y="3080889"/>
            <a:ext cx="30861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49580" algn="l"/>
              </a:tabLst>
            </a:pPr>
            <a:r>
              <a:rPr lang="en-US" sz="1400" dirty="0">
                <a:effectLst/>
              </a:rPr>
              <a:t>VTM-11 no BDOF vs VTM-11 </a:t>
            </a:r>
            <a:endParaRPr lang="fr-FR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0401708"/>
      </p:ext>
    </p:extLst>
  </p:cSld>
  <p:clrMapOvr>
    <a:masterClrMapping/>
  </p:clrMapOvr>
  <p:transition spd="slow" advClick="0" advTm="20000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Overview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846769"/>
            <a:ext cx="8183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59B9C7C-E4EA-4DBD-A899-EB6C89966D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081" y="779125"/>
            <a:ext cx="4669790" cy="1447165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D714A5D-7583-4030-A811-02678E4C417E}"/>
              </a:ext>
            </a:extLst>
          </p:cNvPr>
          <p:cNvSpPr txBox="1"/>
          <p:nvPr/>
        </p:nvSpPr>
        <p:spPr>
          <a:xfrm>
            <a:off x="652182" y="2293934"/>
            <a:ext cx="78598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Use a </a:t>
            </a:r>
            <a:r>
              <a:rPr lang="fr-FR" i="1" dirty="0" err="1"/>
              <a:t>small</a:t>
            </a:r>
            <a:r>
              <a:rPr lang="fr-FR" dirty="0"/>
              <a:t> network to </a:t>
            </a:r>
            <a:r>
              <a:rPr lang="fr-FR" dirty="0" err="1"/>
              <a:t>perform</a:t>
            </a:r>
            <a:r>
              <a:rPr lang="fr-FR" dirty="0"/>
              <a:t> the </a:t>
            </a:r>
            <a:r>
              <a:rPr lang="fr-FR" dirty="0" err="1"/>
              <a:t>blending</a:t>
            </a:r>
            <a:r>
              <a:rPr lang="fr-FR" dirty="0"/>
              <a:t> of 2 inter </a:t>
            </a:r>
            <a:r>
              <a:rPr lang="fr-FR" dirty="0" err="1"/>
              <a:t>predictions</a:t>
            </a:r>
            <a:r>
              <a:rPr lang="fr-FR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/>
              <a:t>Study</a:t>
            </a:r>
            <a:r>
              <a:rPr lang="fr-FR" dirty="0"/>
              <a:t> </a:t>
            </a:r>
            <a:r>
              <a:rPr lang="fr-FR" dirty="0" err="1"/>
              <a:t>both</a:t>
            </a:r>
            <a:r>
              <a:rPr lang="fr-FR" dirty="0"/>
              <a:t> network </a:t>
            </a:r>
            <a:r>
              <a:rPr lang="fr-FR" dirty="0" err="1"/>
              <a:t>complexity</a:t>
            </a:r>
            <a:r>
              <a:rPr lang="fr-FR"/>
              <a:t> and </a:t>
            </a:r>
            <a:r>
              <a:rPr lang="fr-FR" dirty="0"/>
              <a:t>application conditions impact.</a:t>
            </a:r>
          </a:p>
        </p:txBody>
      </p:sp>
    </p:spTree>
    <p:extLst>
      <p:ext uri="{BB962C8B-B14F-4D97-AF65-F5344CB8AC3E}">
        <p14:creationId xmlns:p14="http://schemas.microsoft.com/office/powerpoint/2010/main" val="2643232269"/>
      </p:ext>
    </p:extLst>
  </p:cSld>
  <p:clrMapOvr>
    <a:masterClrMapping/>
  </p:clrMapOvr>
  <p:transition spd="slow" advClick="0" advTm="20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Architecture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846769"/>
            <a:ext cx="8183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59B9C7C-E4EA-4DBD-A899-EB6C89966D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081" y="779125"/>
            <a:ext cx="4669790" cy="1447165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D714A5D-7583-4030-A811-02678E4C417E}"/>
              </a:ext>
            </a:extLst>
          </p:cNvPr>
          <p:cNvSpPr txBox="1"/>
          <p:nvPr/>
        </p:nvSpPr>
        <p:spPr>
          <a:xfrm>
            <a:off x="642097" y="1838179"/>
            <a:ext cx="785980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Fully convolutional </a:t>
            </a:r>
            <a:r>
              <a:rPr lang="en-US" dirty="0"/>
              <a:t>network.</a:t>
            </a:r>
          </a:p>
          <a:p>
            <a:r>
              <a:rPr lang="en-US" dirty="0"/>
              <a:t>N 3x3x16 convolutions for hidden layers.</a:t>
            </a:r>
          </a:p>
          <a:p>
            <a:r>
              <a:rPr lang="en-US" dirty="0"/>
              <a:t>Activation: </a:t>
            </a:r>
            <a:r>
              <a:rPr lang="en-US" dirty="0" err="1"/>
              <a:t>ReLU</a:t>
            </a:r>
            <a:endParaRPr lang="en-US" dirty="0"/>
          </a:p>
          <a:p>
            <a:r>
              <a:rPr lang="en-US" dirty="0"/>
              <a:t>Final concatenation and convolution.</a:t>
            </a:r>
          </a:p>
          <a:p>
            <a:r>
              <a:rPr lang="en-US" dirty="0"/>
              <a:t>Border of size N for input blocks.</a:t>
            </a:r>
          </a:p>
          <a:p>
            <a:r>
              <a:rPr lang="en-US" dirty="0"/>
              <a:t>Network is </a:t>
            </a:r>
            <a:r>
              <a:rPr lang="en-US" b="1" dirty="0"/>
              <a:t>quantized on 16bits </a:t>
            </a:r>
            <a:r>
              <a:rPr lang="en-US" dirty="0"/>
              <a:t>weights and latent, internal computation on 32 bits.</a:t>
            </a:r>
          </a:p>
          <a:p>
            <a:r>
              <a:rPr lang="en-US" dirty="0"/>
              <a:t>Two versions of the network are proposed with N=5 or N=6.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A59C98E-EEDC-4F9C-8ACB-1509949062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094292"/>
              </p:ext>
            </p:extLst>
          </p:nvPr>
        </p:nvGraphicFramePr>
        <p:xfrm>
          <a:off x="1170790" y="3515432"/>
          <a:ext cx="6667742" cy="1234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0747">
                  <a:extLst>
                    <a:ext uri="{9D8B030D-6E8A-4147-A177-3AD203B41FA5}">
                      <a16:colId xmlns:a16="http://schemas.microsoft.com/office/drawing/2014/main" val="4274810106"/>
                    </a:ext>
                  </a:extLst>
                </a:gridCol>
                <a:gridCol w="1685665">
                  <a:extLst>
                    <a:ext uri="{9D8B030D-6E8A-4147-A177-3AD203B41FA5}">
                      <a16:colId xmlns:a16="http://schemas.microsoft.com/office/drawing/2014/main" val="3392504812"/>
                    </a:ext>
                  </a:extLst>
                </a:gridCol>
                <a:gridCol w="1685665">
                  <a:extLst>
                    <a:ext uri="{9D8B030D-6E8A-4147-A177-3AD203B41FA5}">
                      <a16:colId xmlns:a16="http://schemas.microsoft.com/office/drawing/2014/main" val="1915885727"/>
                    </a:ext>
                  </a:extLst>
                </a:gridCol>
                <a:gridCol w="1685665">
                  <a:extLst>
                    <a:ext uri="{9D8B030D-6E8A-4147-A177-3AD203B41FA5}">
                      <a16:colId xmlns:a16="http://schemas.microsoft.com/office/drawing/2014/main" val="309621183"/>
                    </a:ext>
                  </a:extLst>
                </a:gridCol>
              </a:tblGrid>
              <a:tr h="152400"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 u="sng" dirty="0">
                          <a:effectLst/>
                        </a:rPr>
                        <a:t>Network Information in Inference Stage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0504299"/>
                  </a:ext>
                </a:extLst>
              </a:tr>
              <a:tr h="152400">
                <a:tc rowSpan="7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Small version (N=5)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Medium version (N=6)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77681141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HW environment: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2366942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 dirty="0">
                          <a:effectLst/>
                        </a:rPr>
                        <a:t>Framework: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 dirty="0">
                          <a:effectLst/>
                        </a:rPr>
                        <a:t>Standalone C++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 dirty="0">
                          <a:effectLst/>
                        </a:rPr>
                        <a:t>Standalone C++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96827703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Total Parameter Number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50">
                          <a:effectLst/>
                        </a:rPr>
                        <a:t>7k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50" dirty="0">
                          <a:effectLst/>
                        </a:rPr>
                        <a:t>9k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6910987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Parameter Precision (Bits)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50">
                          <a:effectLst/>
                        </a:rPr>
                        <a:t>16 (I)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50" dirty="0">
                          <a:effectLst/>
                        </a:rPr>
                        <a:t>16 (I)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38725079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Memory Parameter (MB)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~0.013 MB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~0.0178 MB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0846303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MAC (kMACs)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 dirty="0">
                          <a:effectLst/>
                        </a:rPr>
                        <a:t>11.3 </a:t>
                      </a:r>
                      <a:r>
                        <a:rPr lang="en-US" sz="1000" dirty="0" err="1">
                          <a:effectLst/>
                        </a:rPr>
                        <a:t>kMACs</a:t>
                      </a:r>
                      <a:r>
                        <a:rPr lang="en-US" sz="1000" dirty="0">
                          <a:effectLst/>
                        </a:rPr>
                        <a:t>/pix 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 dirty="0">
                          <a:effectLst/>
                        </a:rPr>
                        <a:t>16.6 </a:t>
                      </a:r>
                      <a:r>
                        <a:rPr lang="en-US" sz="1000" dirty="0" err="1">
                          <a:effectLst/>
                        </a:rPr>
                        <a:t>kMACs</a:t>
                      </a:r>
                      <a:r>
                        <a:rPr lang="en-US" sz="1000" dirty="0">
                          <a:effectLst/>
                        </a:rPr>
                        <a:t>/pix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5025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9955834"/>
      </p:ext>
    </p:extLst>
  </p:cSld>
  <p:clrMapOvr>
    <a:masterClrMapping/>
  </p:clrMapOvr>
  <p:transition spd="slow" advClick="0" advTm="20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Conditions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846769"/>
            <a:ext cx="8183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892C3B6-7CFB-4B0E-B3D0-6D141BDC48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354558"/>
              </p:ext>
            </p:extLst>
          </p:nvPr>
        </p:nvGraphicFramePr>
        <p:xfrm>
          <a:off x="1400781" y="2318895"/>
          <a:ext cx="6207760" cy="1508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3995">
                  <a:extLst>
                    <a:ext uri="{9D8B030D-6E8A-4147-A177-3AD203B41FA5}">
                      <a16:colId xmlns:a16="http://schemas.microsoft.com/office/drawing/2014/main" val="3228437627"/>
                    </a:ext>
                  </a:extLst>
                </a:gridCol>
                <a:gridCol w="4723765">
                  <a:extLst>
                    <a:ext uri="{9D8B030D-6E8A-4147-A177-3AD203B41FA5}">
                      <a16:colId xmlns:a16="http://schemas.microsoft.com/office/drawing/2014/main" val="25039628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Mode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fast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930083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normal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 hangingPunct="0">
                        <a:spcBef>
                          <a:spcPts val="680"/>
                        </a:spcBef>
                        <a:buFont typeface="+mj-lt"/>
                        <a:buAutoNum type="alphaLcParenR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CU is not affine</a:t>
                      </a:r>
                      <a:endParaRPr lang="fr-FR" sz="1100">
                        <a:effectLst/>
                      </a:endParaRPr>
                    </a:p>
                    <a:p>
                      <a:pPr marL="342900" lvl="0" indent="-342900" algn="just" hangingPunct="0">
                        <a:buFont typeface="+mj-lt"/>
                        <a:buAutoNum type="alphaLcParenR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CU does not use CIIP</a:t>
                      </a:r>
                      <a:endParaRPr lang="fr-FR" sz="1100">
                        <a:effectLst/>
                      </a:endParaRPr>
                    </a:p>
                    <a:p>
                      <a:pPr marL="342900" lvl="0" indent="-342900" algn="just" hangingPunct="0">
                        <a:buFont typeface="+mj-lt"/>
                        <a:buAutoNum type="alphaLcParenR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CU does not use BCW</a:t>
                      </a:r>
                      <a:endParaRPr lang="fr-FR" sz="1100">
                        <a:effectLst/>
                      </a:endParaRPr>
                    </a:p>
                    <a:p>
                      <a:pPr marL="342900" lvl="0" indent="-342900" algn="just" hangingPunct="0">
                        <a:buFont typeface="+mj-lt"/>
                        <a:buAutoNum type="alphaLcParenR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POC of reference blocks symmetrically in past and future of the current block</a:t>
                      </a:r>
                      <a:endParaRPr lang="fr-FR" sz="1100">
                        <a:effectLst/>
                      </a:endParaRPr>
                    </a:p>
                    <a:p>
                      <a:pPr marL="342900" lvl="0" indent="-342900" algn="just" hangingPunct="0">
                        <a:buFont typeface="+mj-lt"/>
                        <a:buAutoNum type="alphaLcParenR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CU does not use SMVD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593902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fast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Same as normal + block width and height greater than 8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137445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slow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Same as normal without condition d) and e)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5378333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40FE6BA-5F89-42D5-935D-BB690547731F}"/>
              </a:ext>
            </a:extLst>
          </p:cNvPr>
          <p:cNvSpPr txBox="1"/>
          <p:nvPr/>
        </p:nvSpPr>
        <p:spPr>
          <a:xfrm>
            <a:off x="574758" y="779143"/>
            <a:ext cx="78598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Only on luminance.</a:t>
            </a:r>
          </a:p>
          <a:p>
            <a:r>
              <a:rPr lang="en-US" dirty="0"/>
              <a:t>Substitute for BDOF in practice.</a:t>
            </a:r>
          </a:p>
          <a:p>
            <a:r>
              <a:rPr lang="en-US" dirty="0"/>
              <a:t>Tested on VTM-11.0, AhG11 conditions.</a:t>
            </a:r>
          </a:p>
        </p:txBody>
      </p:sp>
    </p:spTree>
    <p:extLst>
      <p:ext uri="{BB962C8B-B14F-4D97-AF65-F5344CB8AC3E}">
        <p14:creationId xmlns:p14="http://schemas.microsoft.com/office/powerpoint/2010/main" val="1802315091"/>
      </p:ext>
    </p:extLst>
  </p:cSld>
  <p:clrMapOvr>
    <a:masterClrMapping/>
  </p:clrMapOvr>
  <p:transition spd="slow" advClick="0" advTm="20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Training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846769"/>
            <a:ext cx="8183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3EFD845-A549-4404-B038-FE1DECAC8A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119750"/>
              </p:ext>
            </p:extLst>
          </p:nvPr>
        </p:nvGraphicFramePr>
        <p:xfrm>
          <a:off x="1606550" y="975026"/>
          <a:ext cx="6394450" cy="29032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52457">
                  <a:extLst>
                    <a:ext uri="{9D8B030D-6E8A-4147-A177-3AD203B41FA5}">
                      <a16:colId xmlns:a16="http://schemas.microsoft.com/office/drawing/2014/main" val="2266912595"/>
                    </a:ext>
                  </a:extLst>
                </a:gridCol>
                <a:gridCol w="2152457">
                  <a:extLst>
                    <a:ext uri="{9D8B030D-6E8A-4147-A177-3AD203B41FA5}">
                      <a16:colId xmlns:a16="http://schemas.microsoft.com/office/drawing/2014/main" val="3632665396"/>
                    </a:ext>
                  </a:extLst>
                </a:gridCol>
                <a:gridCol w="2089536">
                  <a:extLst>
                    <a:ext uri="{9D8B030D-6E8A-4147-A177-3AD203B41FA5}">
                      <a16:colId xmlns:a16="http://schemas.microsoft.com/office/drawing/2014/main" val="3501228549"/>
                    </a:ext>
                  </a:extLst>
                </a:gridCol>
              </a:tblGrid>
              <a:tr h="152400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 u="sng" dirty="0">
                          <a:effectLst/>
                        </a:rPr>
                        <a:t>Network Information in Training Stage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6729673"/>
                  </a:ext>
                </a:extLst>
              </a:tr>
              <a:tr h="152400">
                <a:tc rowSpan="9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Mandatory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GPU Type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00">
                          <a:effectLst/>
                        </a:rPr>
                        <a:t>GPU: Tesla-P100-16GB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70796858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Framework: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Tensorflow 2.x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65594456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Number of GPUs per Task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37861720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zh-CN" sz="1000">
                          <a:effectLst/>
                        </a:rPr>
                        <a:t>　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zh-CN" sz="1000">
                          <a:effectLst/>
                        </a:rPr>
                        <a:t>　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74526561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Epoch: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10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8869986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Batch size: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256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18045627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Training time: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~100h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8135237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Training data information: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UVG, BVI-DVC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78082461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Training configurations for generating compressed training data (if different to VTM CTC):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VTM-11.0, QP {22, 27, 32, 37, 42}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71396783"/>
                  </a:ext>
                </a:extLst>
              </a:tr>
              <a:tr h="152400">
                <a:tc row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Optional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zh-CN" sz="1000">
                          <a:effectLst/>
                        </a:rPr>
                        <a:t>　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zh-CN" sz="1000">
                          <a:effectLst/>
                        </a:rPr>
                        <a:t>　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98400978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Patch size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16x16x2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53061230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Learning rate: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1e-4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97376322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Optimizer: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ADAM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3699417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Loss function: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SATD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52133925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Preprocessing: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none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26107812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Other information: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zh-CN" sz="1050" dirty="0">
                          <a:effectLst/>
                        </a:rPr>
                        <a:t>　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9288630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8694549"/>
      </p:ext>
    </p:extLst>
  </p:cSld>
  <p:clrMapOvr>
    <a:masterClrMapping/>
  </p:clrMapOvr>
  <p:transition spd="slow" advClick="0" advTm="200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Results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1492229"/>
            <a:ext cx="8183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669C1D1-F1F6-422F-A49D-26E571AC0C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3255144"/>
              </p:ext>
            </p:extLst>
          </p:nvPr>
        </p:nvGraphicFramePr>
        <p:xfrm>
          <a:off x="78441" y="1380240"/>
          <a:ext cx="4267200" cy="2152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3211862265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2888094678"/>
                    </a:ext>
                  </a:extLst>
                </a:gridCol>
                <a:gridCol w="676910">
                  <a:extLst>
                    <a:ext uri="{9D8B030D-6E8A-4147-A177-3AD203B41FA5}">
                      <a16:colId xmlns:a16="http://schemas.microsoft.com/office/drawing/2014/main" val="527184454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2659252031"/>
                    </a:ext>
                  </a:extLst>
                </a:gridCol>
                <a:gridCol w="461010">
                  <a:extLst>
                    <a:ext uri="{9D8B030D-6E8A-4147-A177-3AD203B41FA5}">
                      <a16:colId xmlns:a16="http://schemas.microsoft.com/office/drawing/2014/main" val="2885208844"/>
                    </a:ext>
                  </a:extLst>
                </a:gridCol>
                <a:gridCol w="554990">
                  <a:extLst>
                    <a:ext uri="{9D8B030D-6E8A-4147-A177-3AD203B41FA5}">
                      <a16:colId xmlns:a16="http://schemas.microsoft.com/office/drawing/2014/main" val="1839891082"/>
                    </a:ext>
                  </a:extLst>
                </a:gridCol>
                <a:gridCol w="629920">
                  <a:extLst>
                    <a:ext uri="{9D8B030D-6E8A-4147-A177-3AD203B41FA5}">
                      <a16:colId xmlns:a16="http://schemas.microsoft.com/office/drawing/2014/main" val="3409002713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Random access Main10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888823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BD-rate Over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900935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bit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9875248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481%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579%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7791122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-0.77%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554%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832%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82777234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-0.56%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553%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751%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78955915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-0.76%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488%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825%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46605739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16672631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-0.60%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520%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746%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1220409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-1.51%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-1.04%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-0.77%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1165%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17078760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-0.02%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426%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369%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0%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16870138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6A3DC4D-79FC-4F84-8996-9093D3B6A5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342157"/>
              </p:ext>
            </p:extLst>
          </p:nvPr>
        </p:nvGraphicFramePr>
        <p:xfrm>
          <a:off x="4572000" y="1380240"/>
          <a:ext cx="4267200" cy="2152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929970606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514634441"/>
                    </a:ext>
                  </a:extLst>
                </a:gridCol>
                <a:gridCol w="676910">
                  <a:extLst>
                    <a:ext uri="{9D8B030D-6E8A-4147-A177-3AD203B41FA5}">
                      <a16:colId xmlns:a16="http://schemas.microsoft.com/office/drawing/2014/main" val="1925093874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2354822632"/>
                    </a:ext>
                  </a:extLst>
                </a:gridCol>
                <a:gridCol w="461010">
                  <a:extLst>
                    <a:ext uri="{9D8B030D-6E8A-4147-A177-3AD203B41FA5}">
                      <a16:colId xmlns:a16="http://schemas.microsoft.com/office/drawing/2014/main" val="794732195"/>
                    </a:ext>
                  </a:extLst>
                </a:gridCol>
                <a:gridCol w="554990">
                  <a:extLst>
                    <a:ext uri="{9D8B030D-6E8A-4147-A177-3AD203B41FA5}">
                      <a16:colId xmlns:a16="http://schemas.microsoft.com/office/drawing/2014/main" val="3572653586"/>
                    </a:ext>
                  </a:extLst>
                </a:gridCol>
                <a:gridCol w="629920">
                  <a:extLst>
                    <a:ext uri="{9D8B030D-6E8A-4147-A177-3AD203B41FA5}">
                      <a16:colId xmlns:a16="http://schemas.microsoft.com/office/drawing/2014/main" val="3099950629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Random access Main10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602671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BD-rate Over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492495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bit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11425354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-0.42%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0.04%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648%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752%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3433685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757%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1082%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25618727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-0.83%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-0.40%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731%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1033%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00671121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-1.24%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-0.46%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-0.41%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645%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1168%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89749859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57941926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-0.90%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695%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76308448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-2.68%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-1.45%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-1.10%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654%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1624%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42932875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-0.07%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561%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442%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0%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702776585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A9A18767-94EF-422E-B113-08ADE79E9B74}"/>
              </a:ext>
            </a:extLst>
          </p:cNvPr>
          <p:cNvSpPr txBox="1"/>
          <p:nvPr/>
        </p:nvSpPr>
        <p:spPr>
          <a:xfrm>
            <a:off x="1492623" y="3532890"/>
            <a:ext cx="15598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49580" algn="l"/>
              </a:tabLst>
            </a:pPr>
            <a:r>
              <a:rPr lang="en-US" sz="1400" dirty="0">
                <a:effectLst/>
              </a:rPr>
              <a:t>11 </a:t>
            </a:r>
            <a:r>
              <a:rPr lang="en-US" sz="1400" dirty="0" err="1">
                <a:effectLst/>
              </a:rPr>
              <a:t>kMACs</a:t>
            </a:r>
            <a:r>
              <a:rPr lang="en-US" sz="1400" dirty="0">
                <a:effectLst/>
              </a:rPr>
              <a:t>/pix </a:t>
            </a:r>
            <a:endParaRPr lang="fr-FR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D1FD49-BC0A-4240-ADAD-2E019F5A4562}"/>
              </a:ext>
            </a:extLst>
          </p:cNvPr>
          <p:cNvSpPr txBox="1"/>
          <p:nvPr/>
        </p:nvSpPr>
        <p:spPr>
          <a:xfrm>
            <a:off x="6091518" y="3532889"/>
            <a:ext cx="15598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49580" algn="l"/>
              </a:tabLst>
            </a:pPr>
            <a:r>
              <a:rPr lang="en-US" sz="1400" dirty="0">
                <a:effectLst/>
              </a:rPr>
              <a:t>17 </a:t>
            </a:r>
            <a:r>
              <a:rPr lang="en-US" sz="1400" dirty="0" err="1">
                <a:effectLst/>
              </a:rPr>
              <a:t>kMACs</a:t>
            </a:r>
            <a:r>
              <a:rPr lang="en-US" sz="1400" dirty="0">
                <a:effectLst/>
              </a:rPr>
              <a:t>/pix </a:t>
            </a:r>
            <a:endParaRPr lang="fr-FR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7219825"/>
      </p:ext>
    </p:extLst>
  </p:cSld>
  <p:clrMapOvr>
    <a:masterClrMapping/>
  </p:clrMapOvr>
  <p:transition spd="slow" advClick="0" advTm="20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Results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1492229"/>
            <a:ext cx="8183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669C1D1-F1F6-422F-A49D-26E571AC0C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4695832"/>
              </p:ext>
            </p:extLst>
          </p:nvPr>
        </p:nvGraphicFramePr>
        <p:xfrm>
          <a:off x="78441" y="1380240"/>
          <a:ext cx="4267200" cy="2152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3211862265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2888094678"/>
                    </a:ext>
                  </a:extLst>
                </a:gridCol>
                <a:gridCol w="676910">
                  <a:extLst>
                    <a:ext uri="{9D8B030D-6E8A-4147-A177-3AD203B41FA5}">
                      <a16:colId xmlns:a16="http://schemas.microsoft.com/office/drawing/2014/main" val="527184454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2659252031"/>
                    </a:ext>
                  </a:extLst>
                </a:gridCol>
                <a:gridCol w="461010">
                  <a:extLst>
                    <a:ext uri="{9D8B030D-6E8A-4147-A177-3AD203B41FA5}">
                      <a16:colId xmlns:a16="http://schemas.microsoft.com/office/drawing/2014/main" val="2885208844"/>
                    </a:ext>
                  </a:extLst>
                </a:gridCol>
                <a:gridCol w="554990">
                  <a:extLst>
                    <a:ext uri="{9D8B030D-6E8A-4147-A177-3AD203B41FA5}">
                      <a16:colId xmlns:a16="http://schemas.microsoft.com/office/drawing/2014/main" val="1839891082"/>
                    </a:ext>
                  </a:extLst>
                </a:gridCol>
                <a:gridCol w="629920">
                  <a:extLst>
                    <a:ext uri="{9D8B030D-6E8A-4147-A177-3AD203B41FA5}">
                      <a16:colId xmlns:a16="http://schemas.microsoft.com/office/drawing/2014/main" val="3409002713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Random access Main10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888823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BD-rate Over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900935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bit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9875248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-0.42%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530%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724%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7791122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-0.95%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593%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1023%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82777234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-0.71%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590%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968%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78955915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-0.97%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463%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1014%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46605739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16672631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-0.77%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542%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935%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1220409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-1.30%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-0.93%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459%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1416%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17078760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0.02%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474%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428%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0%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16870138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6A3DC4D-79FC-4F84-8996-9093D3B6A5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5610977"/>
              </p:ext>
            </p:extLst>
          </p:nvPr>
        </p:nvGraphicFramePr>
        <p:xfrm>
          <a:off x="4572000" y="1380240"/>
          <a:ext cx="4267200" cy="2152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929970606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514634441"/>
                    </a:ext>
                  </a:extLst>
                </a:gridCol>
                <a:gridCol w="676910">
                  <a:extLst>
                    <a:ext uri="{9D8B030D-6E8A-4147-A177-3AD203B41FA5}">
                      <a16:colId xmlns:a16="http://schemas.microsoft.com/office/drawing/2014/main" val="1925093874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2354822632"/>
                    </a:ext>
                  </a:extLst>
                </a:gridCol>
                <a:gridCol w="461010">
                  <a:extLst>
                    <a:ext uri="{9D8B030D-6E8A-4147-A177-3AD203B41FA5}">
                      <a16:colId xmlns:a16="http://schemas.microsoft.com/office/drawing/2014/main" val="794732195"/>
                    </a:ext>
                  </a:extLst>
                </a:gridCol>
                <a:gridCol w="554990">
                  <a:extLst>
                    <a:ext uri="{9D8B030D-6E8A-4147-A177-3AD203B41FA5}">
                      <a16:colId xmlns:a16="http://schemas.microsoft.com/office/drawing/2014/main" val="3572653586"/>
                    </a:ext>
                  </a:extLst>
                </a:gridCol>
                <a:gridCol w="629920">
                  <a:extLst>
                    <a:ext uri="{9D8B030D-6E8A-4147-A177-3AD203B41FA5}">
                      <a16:colId xmlns:a16="http://schemas.microsoft.com/office/drawing/2014/main" val="3099950629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Random access Main10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602671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BD-rate Over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492495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bit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11425354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-0.46%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732%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3433685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-1.16%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-0.40%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835%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1221%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25618727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-0.88%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793%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1106%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00671121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-1.40%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-0.50%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-0.55%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692%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1252%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89749859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57941926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-0.99%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760%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1122%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76308448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-2.89%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-1.38%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-1.27%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691%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1643%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42932875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-0.04%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-0.08%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599%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483%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0%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702776585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A9A18767-94EF-422E-B113-08ADE79E9B74}"/>
              </a:ext>
            </a:extLst>
          </p:cNvPr>
          <p:cNvSpPr txBox="1"/>
          <p:nvPr/>
        </p:nvSpPr>
        <p:spPr>
          <a:xfrm>
            <a:off x="1492623" y="3532890"/>
            <a:ext cx="15598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49580" algn="l"/>
              </a:tabLst>
            </a:pPr>
            <a:r>
              <a:rPr lang="en-US" sz="1400" dirty="0">
                <a:effectLst/>
              </a:rPr>
              <a:t>Fast</a:t>
            </a:r>
            <a:endParaRPr lang="fr-FR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D1FD49-BC0A-4240-ADAD-2E019F5A4562}"/>
              </a:ext>
            </a:extLst>
          </p:cNvPr>
          <p:cNvSpPr txBox="1"/>
          <p:nvPr/>
        </p:nvSpPr>
        <p:spPr>
          <a:xfrm>
            <a:off x="6091518" y="3532889"/>
            <a:ext cx="15598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49580" algn="l"/>
              </a:tabLst>
            </a:pPr>
            <a:r>
              <a:rPr lang="en-US" sz="1400" dirty="0">
                <a:effectLst/>
              </a:rPr>
              <a:t>Slow</a:t>
            </a:r>
            <a:endParaRPr lang="fr-FR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8F1E90-22D6-481B-BD70-9326A68F809E}"/>
              </a:ext>
            </a:extLst>
          </p:cNvPr>
          <p:cNvSpPr txBox="1"/>
          <p:nvPr/>
        </p:nvSpPr>
        <p:spPr>
          <a:xfrm>
            <a:off x="3899963" y="965868"/>
            <a:ext cx="15598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49580" algn="l"/>
              </a:tabLst>
            </a:pPr>
            <a:r>
              <a:rPr lang="en-US" sz="1400" dirty="0">
                <a:effectLst/>
              </a:rPr>
              <a:t>17 </a:t>
            </a:r>
            <a:r>
              <a:rPr lang="en-US" sz="1400" dirty="0" err="1">
                <a:effectLst/>
              </a:rPr>
              <a:t>kMACs</a:t>
            </a:r>
            <a:r>
              <a:rPr lang="en-US" sz="1400" dirty="0">
                <a:effectLst/>
              </a:rPr>
              <a:t>/pix </a:t>
            </a:r>
            <a:endParaRPr lang="fr-FR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1365189"/>
      </p:ext>
    </p:extLst>
  </p:cSld>
  <p:clrMapOvr>
    <a:masterClrMapping/>
  </p:clrMapOvr>
  <p:transition spd="slow" advClick="0" advTm="2000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Results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1492229"/>
            <a:ext cx="8183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CCEB23B8-DAE9-4331-B83A-C406160FBE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5973255"/>
              </p:ext>
            </p:extLst>
          </p:nvPr>
        </p:nvGraphicFramePr>
        <p:xfrm>
          <a:off x="4585863" y="686356"/>
          <a:ext cx="468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09853B4B-2B21-4A70-84EA-1C04D59483F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6218726"/>
              </p:ext>
            </p:extLst>
          </p:nvPr>
        </p:nvGraphicFramePr>
        <p:xfrm>
          <a:off x="0" y="618056"/>
          <a:ext cx="4790988" cy="2948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6B6E37C3-6323-4C88-B57B-8AA2AFC5FD77}"/>
              </a:ext>
            </a:extLst>
          </p:cNvPr>
          <p:cNvSpPr txBox="1"/>
          <p:nvPr/>
        </p:nvSpPr>
        <p:spPr>
          <a:xfrm>
            <a:off x="1615366" y="2629889"/>
            <a:ext cx="175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Encoder </a:t>
            </a:r>
            <a:r>
              <a:rPr lang="fr-FR" dirty="0" err="1"/>
              <a:t>choices</a:t>
            </a:r>
            <a:endParaRPr lang="fr-FR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5160EA0-F692-4CD9-BF7E-A680706BA648}"/>
              </a:ext>
            </a:extLst>
          </p:cNvPr>
          <p:cNvSpPr txBox="1"/>
          <p:nvPr/>
        </p:nvSpPr>
        <p:spPr>
          <a:xfrm>
            <a:off x="2370883" y="1459866"/>
            <a:ext cx="15066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NN </a:t>
            </a:r>
            <a:r>
              <a:rPr lang="fr-FR" dirty="0" err="1"/>
              <a:t>complexity</a:t>
            </a:r>
            <a:endParaRPr lang="fr-FR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D6F7096-470C-483C-BD46-B92BA896AFF8}"/>
              </a:ext>
            </a:extLst>
          </p:cNvPr>
          <p:cNvCxnSpPr/>
          <p:nvPr/>
        </p:nvCxnSpPr>
        <p:spPr>
          <a:xfrm>
            <a:off x="1163171" y="2386100"/>
            <a:ext cx="2753459" cy="404802"/>
          </a:xfrm>
          <a:prstGeom prst="straightConnector1">
            <a:avLst/>
          </a:prstGeom>
          <a:ln w="12700">
            <a:solidFill>
              <a:schemeClr val="accent4"/>
            </a:solidFill>
            <a:headEnd type="stealt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8A7FAFCC-BCEB-4484-A9FC-552C0934A997}"/>
              </a:ext>
            </a:extLst>
          </p:cNvPr>
          <p:cNvCxnSpPr>
            <a:cxnSpLocks/>
          </p:cNvCxnSpPr>
          <p:nvPr/>
        </p:nvCxnSpPr>
        <p:spPr>
          <a:xfrm>
            <a:off x="7490005" y="2459455"/>
            <a:ext cx="1012489" cy="478211"/>
          </a:xfrm>
          <a:prstGeom prst="straightConnector1">
            <a:avLst/>
          </a:prstGeom>
          <a:ln>
            <a:solidFill>
              <a:schemeClr val="accent4"/>
            </a:solidFill>
            <a:headEnd type="stealt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FC63E829-E4D7-4063-9DD0-EA62417CA44A}"/>
              </a:ext>
            </a:extLst>
          </p:cNvPr>
          <p:cNvSpPr txBox="1"/>
          <p:nvPr/>
        </p:nvSpPr>
        <p:spPr>
          <a:xfrm>
            <a:off x="1185059" y="2145716"/>
            <a:ext cx="673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accent2"/>
                </a:solidFill>
              </a:rPr>
              <a:t>fast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72C1698-7A57-4779-BFBD-D4407357A96B}"/>
              </a:ext>
            </a:extLst>
          </p:cNvPr>
          <p:cNvSpPr txBox="1"/>
          <p:nvPr/>
        </p:nvSpPr>
        <p:spPr>
          <a:xfrm>
            <a:off x="7153381" y="2201261"/>
            <a:ext cx="673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accent2"/>
                </a:solidFill>
              </a:rPr>
              <a:t>fast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9F4E018-031C-4B0D-A9A9-AE40B711B001}"/>
              </a:ext>
            </a:extLst>
          </p:cNvPr>
          <p:cNvSpPr txBox="1"/>
          <p:nvPr/>
        </p:nvSpPr>
        <p:spPr>
          <a:xfrm>
            <a:off x="8547555" y="2783777"/>
            <a:ext cx="673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accent2"/>
                </a:solidFill>
              </a:rPr>
              <a:t>slow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44E4447-B574-42DA-A543-0A513E4F7C24}"/>
              </a:ext>
            </a:extLst>
          </p:cNvPr>
          <p:cNvSpPr txBox="1"/>
          <p:nvPr/>
        </p:nvSpPr>
        <p:spPr>
          <a:xfrm>
            <a:off x="3924933" y="2521334"/>
            <a:ext cx="673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accent2"/>
                </a:solidFill>
              </a:rPr>
              <a:t>slow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8405B1F-2975-4CCC-9819-5A1BB3283D13}"/>
              </a:ext>
            </a:extLst>
          </p:cNvPr>
          <p:cNvSpPr txBox="1"/>
          <p:nvPr/>
        </p:nvSpPr>
        <p:spPr>
          <a:xfrm>
            <a:off x="3144503" y="2375403"/>
            <a:ext cx="7497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accent2"/>
                </a:solidFill>
              </a:rPr>
              <a:t>normal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9A6DC4B-85A9-4BE7-99E0-87D446EFA6FA}"/>
              </a:ext>
            </a:extLst>
          </p:cNvPr>
          <p:cNvSpPr txBox="1"/>
          <p:nvPr/>
        </p:nvSpPr>
        <p:spPr>
          <a:xfrm>
            <a:off x="8003056" y="2513903"/>
            <a:ext cx="7497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accent2"/>
                </a:solidFill>
              </a:rPr>
              <a:t>normal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5DDDC1D-05AE-499D-94A2-6296E572BFAE}"/>
              </a:ext>
            </a:extLst>
          </p:cNvPr>
          <p:cNvSpPr txBox="1"/>
          <p:nvPr/>
        </p:nvSpPr>
        <p:spPr>
          <a:xfrm>
            <a:off x="6025956" y="1757255"/>
            <a:ext cx="7497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err="1">
                <a:solidFill>
                  <a:schemeClr val="accent2"/>
                </a:solidFill>
              </a:rPr>
              <a:t>small</a:t>
            </a:r>
            <a:endParaRPr lang="fr-FR" sz="1200" b="1" dirty="0">
              <a:solidFill>
                <a:schemeClr val="accent2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94C2ED4-9EDF-4426-B801-C66B665F8856}"/>
              </a:ext>
            </a:extLst>
          </p:cNvPr>
          <p:cNvSpPr txBox="1"/>
          <p:nvPr/>
        </p:nvSpPr>
        <p:spPr>
          <a:xfrm>
            <a:off x="590486" y="1660225"/>
            <a:ext cx="7497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err="1">
                <a:solidFill>
                  <a:schemeClr val="accent2"/>
                </a:solidFill>
              </a:rPr>
              <a:t>small</a:t>
            </a:r>
            <a:endParaRPr lang="fr-FR" sz="1200" b="1" dirty="0">
              <a:solidFill>
                <a:schemeClr val="accent2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30BD32-F7FA-4973-8AD6-48B9FEF2B9AC}"/>
              </a:ext>
            </a:extLst>
          </p:cNvPr>
          <p:cNvSpPr txBox="1"/>
          <p:nvPr/>
        </p:nvSpPr>
        <p:spPr>
          <a:xfrm>
            <a:off x="6573687" y="2659834"/>
            <a:ext cx="175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Encoder </a:t>
            </a:r>
            <a:r>
              <a:rPr lang="fr-FR" dirty="0" err="1"/>
              <a:t>choices</a:t>
            </a:r>
            <a:endParaRPr lang="fr-FR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1F37F70B-C15C-4F76-8855-291506D9C51A}"/>
              </a:ext>
            </a:extLst>
          </p:cNvPr>
          <p:cNvSpPr/>
          <p:nvPr/>
        </p:nvSpPr>
        <p:spPr>
          <a:xfrm>
            <a:off x="957151" y="1728732"/>
            <a:ext cx="2212527" cy="785556"/>
          </a:xfrm>
          <a:custGeom>
            <a:avLst/>
            <a:gdLst>
              <a:gd name="connsiteX0" fmla="*/ 0 w 2212527"/>
              <a:gd name="connsiteY0" fmla="*/ 207332 h 785556"/>
              <a:gd name="connsiteX1" fmla="*/ 1848971 w 2212527"/>
              <a:gd name="connsiteY1" fmla="*/ 32521 h 785556"/>
              <a:gd name="connsiteX2" fmla="*/ 2212041 w 2212527"/>
              <a:gd name="connsiteY2" fmla="*/ 785556 h 78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12527" h="785556">
                <a:moveTo>
                  <a:pt x="0" y="207332"/>
                </a:moveTo>
                <a:cubicBezTo>
                  <a:pt x="740148" y="71741"/>
                  <a:pt x="1480297" y="-63850"/>
                  <a:pt x="1848971" y="32521"/>
                </a:cubicBezTo>
                <a:cubicBezTo>
                  <a:pt x="2217645" y="128892"/>
                  <a:pt x="2214843" y="457224"/>
                  <a:pt x="2212041" y="785556"/>
                </a:cubicBezTo>
              </a:path>
            </a:pathLst>
          </a:custGeom>
          <a:noFill/>
          <a:ln>
            <a:solidFill>
              <a:schemeClr val="accent4"/>
            </a:solidFill>
            <a:headEnd type="stealth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499EE409-70F9-4AAD-859C-5D0ACACB6176}"/>
              </a:ext>
            </a:extLst>
          </p:cNvPr>
          <p:cNvSpPr/>
          <p:nvPr/>
        </p:nvSpPr>
        <p:spPr>
          <a:xfrm>
            <a:off x="6636117" y="1781436"/>
            <a:ext cx="1344706" cy="786952"/>
          </a:xfrm>
          <a:custGeom>
            <a:avLst/>
            <a:gdLst>
              <a:gd name="connsiteX0" fmla="*/ 0 w 1344706"/>
              <a:gd name="connsiteY0" fmla="*/ 235623 h 786952"/>
              <a:gd name="connsiteX1" fmla="*/ 188259 w 1344706"/>
              <a:gd name="connsiteY1" fmla="*/ 175111 h 786952"/>
              <a:gd name="connsiteX2" fmla="*/ 1109382 w 1344706"/>
              <a:gd name="connsiteY2" fmla="*/ 27193 h 786952"/>
              <a:gd name="connsiteX3" fmla="*/ 1344706 w 1344706"/>
              <a:gd name="connsiteY3" fmla="*/ 786952 h 786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4706" h="786952">
                <a:moveTo>
                  <a:pt x="0" y="235623"/>
                </a:moveTo>
                <a:cubicBezTo>
                  <a:pt x="1681" y="222736"/>
                  <a:pt x="3362" y="209849"/>
                  <a:pt x="188259" y="175111"/>
                </a:cubicBezTo>
                <a:cubicBezTo>
                  <a:pt x="373156" y="140373"/>
                  <a:pt x="916641" y="-74781"/>
                  <a:pt x="1109382" y="27193"/>
                </a:cubicBezTo>
                <a:cubicBezTo>
                  <a:pt x="1302123" y="129166"/>
                  <a:pt x="1323414" y="458059"/>
                  <a:pt x="1344706" y="786952"/>
                </a:cubicBezTo>
              </a:path>
            </a:pathLst>
          </a:custGeom>
          <a:noFill/>
          <a:ln>
            <a:solidFill>
              <a:schemeClr val="accent4"/>
            </a:solidFill>
            <a:headEnd type="stealth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36D96A2-02A2-4BD4-AA58-FEBC35348458}"/>
              </a:ext>
            </a:extLst>
          </p:cNvPr>
          <p:cNvSpPr txBox="1"/>
          <p:nvPr/>
        </p:nvSpPr>
        <p:spPr>
          <a:xfrm>
            <a:off x="7331470" y="1480477"/>
            <a:ext cx="15066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NN </a:t>
            </a:r>
            <a:r>
              <a:rPr lang="fr-FR" dirty="0" err="1"/>
              <a:t>complexity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8440608"/>
      </p:ext>
    </p:extLst>
  </p:cSld>
  <p:clrMapOvr>
    <a:masterClrMapping/>
  </p:clrMapOvr>
  <p:transition spd="slow" advClick="0" advTm="20000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Conclusion</a:t>
            </a:r>
            <a:endParaRPr lang="en-US" sz="20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9371709-6DD2-48BB-91E3-3A36C0242788}"/>
              </a:ext>
            </a:extLst>
          </p:cNvPr>
          <p:cNvSpPr txBox="1"/>
          <p:nvPr/>
        </p:nvSpPr>
        <p:spPr>
          <a:xfrm>
            <a:off x="221875" y="848375"/>
            <a:ext cx="856577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NN also gives gains for asymmetric POC.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Complexity trade-off in slow mode: ~17kMAC/pix /1% </a:t>
            </a:r>
            <a:r>
              <a:rPr lang="en-US" sz="1800" dirty="0" err="1"/>
              <a:t>bdrate</a:t>
            </a:r>
            <a:r>
              <a:rPr lang="en-US" sz="1800" dirty="0"/>
              <a:t> gain.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Network direct quantization does not hurt performance, especially for such small NN.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SATD loss seems a bit better for tool at prediction level.</a:t>
            </a:r>
          </a:p>
          <a:p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Bigger network gives better trade-off, but encoder complexity needs to be addressed for practical reason.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Current dataset has bias on small classes? New Tencent dataset to be added in CTC?</a:t>
            </a:r>
          </a:p>
        </p:txBody>
      </p:sp>
    </p:spTree>
    <p:extLst>
      <p:ext uri="{BB962C8B-B14F-4D97-AF65-F5344CB8AC3E}">
        <p14:creationId xmlns:p14="http://schemas.microsoft.com/office/powerpoint/2010/main" val="1795291933"/>
      </p:ext>
    </p:extLst>
  </p:cSld>
  <p:clrMapOvr>
    <a:masterClrMapping/>
  </p:clrMapOvr>
  <p:transition spd="slow" advClick="0" advTm="20000">
    <p:push dir="u"/>
  </p:transition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470C1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602BC67-704A-4474-B02F-AC0C62DC9E2D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7907</TotalTime>
  <Words>1334</Words>
  <Application>Microsoft Office PowerPoint</Application>
  <PresentationFormat>On-screen Show (16:9)</PresentationFormat>
  <Paragraphs>538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Century Gothic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Chen</dc:creator>
  <cp:lastModifiedBy>Franck Galpin</cp:lastModifiedBy>
  <cp:revision>504</cp:revision>
  <dcterms:created xsi:type="dcterms:W3CDTF">2019-10-21T15:02:13Z</dcterms:created>
  <dcterms:modified xsi:type="dcterms:W3CDTF">2021-04-23T12:44:39Z</dcterms:modified>
</cp:coreProperties>
</file>