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6"/>
  </p:notesMasterIdLst>
  <p:handoutMasterIdLst>
    <p:handoutMasterId r:id="rId17"/>
  </p:handoutMasterIdLst>
  <p:sldIdLst>
    <p:sldId id="435" r:id="rId5"/>
    <p:sldId id="778" r:id="rId6"/>
    <p:sldId id="779" r:id="rId7"/>
    <p:sldId id="780" r:id="rId8"/>
    <p:sldId id="781" r:id="rId9"/>
    <p:sldId id="782" r:id="rId10"/>
    <p:sldId id="787" r:id="rId11"/>
    <p:sldId id="785" r:id="rId12"/>
    <p:sldId id="786" r:id="rId13"/>
    <p:sldId id="788" r:id="rId14"/>
    <p:sldId id="789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79"/>
            <p14:sldId id="780"/>
            <p14:sldId id="781"/>
            <p14:sldId id="782"/>
            <p14:sldId id="787"/>
            <p14:sldId id="785"/>
            <p14:sldId id="786"/>
            <p14:sldId id="788"/>
            <p14:sldId id="7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086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66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746</c:v>
                </c:pt>
                <c:pt idx="1">
                  <c:v>1011</c:v>
                </c:pt>
                <c:pt idx="2">
                  <c:v>1120</c:v>
                </c:pt>
                <c:pt idx="3">
                  <c:v>935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-0.6</c:v>
                </c:pt>
                <c:pt idx="1">
                  <c:v>-0.9</c:v>
                </c:pt>
                <c:pt idx="2">
                  <c:v>-0.99</c:v>
                </c:pt>
                <c:pt idx="3">
                  <c:v>-0.77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004-45F8-B21A-F79CD7774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1327696"/>
        <c:axId val="451326384"/>
      </c:scatterChart>
      <c:valAx>
        <c:axId val="451327696"/>
        <c:scaling>
          <c:orientation val="minMax"/>
          <c:max val="1200"/>
          <c:min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dec time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51326384"/>
        <c:crosses val="autoZero"/>
        <c:crossBetween val="midCat"/>
      </c:valAx>
      <c:valAx>
        <c:axId val="45132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bd-rate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5132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Sheet1!$A$9:$A$12</c:f>
              <c:numCache>
                <c:formatCode>General</c:formatCode>
                <c:ptCount val="4"/>
                <c:pt idx="0">
                  <c:v>520</c:v>
                </c:pt>
                <c:pt idx="1">
                  <c:v>695</c:v>
                </c:pt>
                <c:pt idx="2">
                  <c:v>760</c:v>
                </c:pt>
                <c:pt idx="3">
                  <c:v>542</c:v>
                </c:pt>
              </c:numCache>
            </c:numRef>
          </c:xVal>
          <c:yVal>
            <c:numRef>
              <c:f>Sheet1!$B$9:$B$12</c:f>
              <c:numCache>
                <c:formatCode>General</c:formatCode>
                <c:ptCount val="4"/>
                <c:pt idx="0">
                  <c:v>-0.6</c:v>
                </c:pt>
                <c:pt idx="1">
                  <c:v>-0.9</c:v>
                </c:pt>
                <c:pt idx="2">
                  <c:v>-0.99</c:v>
                </c:pt>
                <c:pt idx="3">
                  <c:v>-0.77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3E1-4FFC-8D66-C6781F6E2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6090920"/>
        <c:axId val="686095840"/>
      </c:scatterChart>
      <c:valAx>
        <c:axId val="686090920"/>
        <c:scaling>
          <c:orientation val="minMax"/>
          <c:min val="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enc</a:t>
                </a:r>
                <a:r>
                  <a:rPr lang="fr-FR" baseline="0"/>
                  <a:t> time (%)</a:t>
                </a:r>
                <a:endParaRPr lang="fr-F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6095840"/>
        <c:crosses val="autoZero"/>
        <c:crossBetween val="midCat"/>
      </c:valAx>
      <c:valAx>
        <c:axId val="686095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bdrate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6090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66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9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02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685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497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746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50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440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2021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JVET-V0076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Deep</a:t>
            </a:r>
            <a:r>
              <a:rPr lang="fr-FR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 inter-</a:t>
            </a:r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blending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Franck Galpin, Philippe </a:t>
            </a:r>
            <a:r>
              <a:rPr lang="en-CA" sz="1000" dirty="0" err="1">
                <a:solidFill>
                  <a:schemeClr val="bg1"/>
                </a:solidFill>
              </a:rPr>
              <a:t>Bordes</a:t>
            </a:r>
            <a:r>
              <a:rPr lang="en-CA" sz="1000" dirty="0">
                <a:solidFill>
                  <a:schemeClr val="bg1"/>
                </a:solidFill>
              </a:rPr>
              <a:t>, Thierry Dumas, Antoine Robert, P. Nikitin, Fabrice Le </a:t>
            </a:r>
            <a:r>
              <a:rPr lang="en-CA" sz="1000" dirty="0" err="1">
                <a:solidFill>
                  <a:schemeClr val="bg1"/>
                </a:solidFill>
              </a:rPr>
              <a:t>Léannec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4FAC5-13F4-44FE-8653-792DA0633F0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789488"/>
            <a:ext cx="2895600" cy="273050"/>
          </a:xfrm>
        </p:spPr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3A1F4D-80CD-4E7B-B0D8-AB7E5CD2AB5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789488"/>
            <a:ext cx="2057400" cy="273050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32386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Additional results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5573806" y="3092598"/>
            <a:ext cx="3086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VTM-11 no BDOF vs 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D4AF03-C060-42A8-AC5C-57D66C7628C1}"/>
              </a:ext>
            </a:extLst>
          </p:cNvPr>
          <p:cNvGraphicFramePr>
            <a:graphicFrameLocks noGrp="1"/>
          </p:cNvGraphicFramePr>
          <p:nvPr/>
        </p:nvGraphicFramePr>
        <p:xfrm>
          <a:off x="62230" y="722857"/>
          <a:ext cx="4267200" cy="234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07307262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929121309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2760315833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73272133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4172530363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13205613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698947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r>
                        <a:rPr lang="fr-FR" sz="900" dirty="0" err="1">
                          <a:effectLst/>
                        </a:rPr>
                        <a:t>access</a:t>
                      </a:r>
                      <a:r>
                        <a:rPr lang="fr-FR" sz="900" dirty="0">
                          <a:effectLst/>
                        </a:rPr>
                        <a:t> Main10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247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3826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699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51692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96597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5530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41828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96716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73509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17062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333521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E73BD1B-6867-4B25-91A4-6B1E1B3207BD}"/>
              </a:ext>
            </a:extLst>
          </p:cNvPr>
          <p:cNvGraphicFramePr>
            <a:graphicFrameLocks noGrp="1"/>
          </p:cNvGraphicFramePr>
          <p:nvPr/>
        </p:nvGraphicFramePr>
        <p:xfrm>
          <a:off x="4814570" y="734564"/>
          <a:ext cx="4267200" cy="234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07307262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929121309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2760315833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73272133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4172530363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13205613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6989472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r>
                        <a:rPr lang="fr-FR" sz="900" dirty="0" err="1">
                          <a:effectLst/>
                        </a:rPr>
                        <a:t>access</a:t>
                      </a:r>
                      <a:r>
                        <a:rPr lang="fr-FR" sz="900" dirty="0">
                          <a:effectLst/>
                        </a:rPr>
                        <a:t> Main10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2475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3826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699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351692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6597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55530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441828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896716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773509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1784%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017062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4333521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2C00F28-F763-4313-8783-DF144FB5131C}"/>
              </a:ext>
            </a:extLst>
          </p:cNvPr>
          <p:cNvSpPr txBox="1"/>
          <p:nvPr/>
        </p:nvSpPr>
        <p:spPr>
          <a:xfrm>
            <a:off x="851647" y="3080889"/>
            <a:ext cx="30861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VTM-11 no BDOF vs VTM-11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401708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B9C7C-E4EA-4DBD-A899-EB6C89966D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81" y="779125"/>
            <a:ext cx="4669790" cy="144716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714A5D-7583-4030-A811-02678E4C417E}"/>
              </a:ext>
            </a:extLst>
          </p:cNvPr>
          <p:cNvSpPr txBox="1"/>
          <p:nvPr/>
        </p:nvSpPr>
        <p:spPr>
          <a:xfrm>
            <a:off x="652182" y="2293934"/>
            <a:ext cx="7859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Use a </a:t>
            </a:r>
            <a:r>
              <a:rPr lang="fr-FR" i="1" dirty="0" err="1"/>
              <a:t>small</a:t>
            </a:r>
            <a:r>
              <a:rPr lang="fr-FR" dirty="0"/>
              <a:t> network to </a:t>
            </a:r>
            <a:r>
              <a:rPr lang="fr-FR" dirty="0" err="1"/>
              <a:t>perform</a:t>
            </a:r>
            <a:r>
              <a:rPr lang="fr-FR" dirty="0"/>
              <a:t> the </a:t>
            </a:r>
            <a:r>
              <a:rPr lang="fr-FR" dirty="0" err="1"/>
              <a:t>blending</a:t>
            </a:r>
            <a:r>
              <a:rPr lang="fr-FR" dirty="0"/>
              <a:t> of 2 inter </a:t>
            </a:r>
            <a:r>
              <a:rPr lang="fr-FR" dirty="0" err="1"/>
              <a:t>predictions</a:t>
            </a:r>
            <a:r>
              <a:rPr lang="fr-F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Study</a:t>
            </a:r>
            <a:r>
              <a:rPr lang="fr-FR" dirty="0"/>
              <a:t> </a:t>
            </a:r>
            <a:r>
              <a:rPr lang="fr-FR" dirty="0" err="1"/>
              <a:t>both</a:t>
            </a:r>
            <a:r>
              <a:rPr lang="fr-FR" dirty="0"/>
              <a:t> network </a:t>
            </a:r>
            <a:r>
              <a:rPr lang="fr-FR" dirty="0" err="1"/>
              <a:t>complexity</a:t>
            </a:r>
            <a:r>
              <a:rPr lang="fr-FR"/>
              <a:t> and </a:t>
            </a:r>
            <a:r>
              <a:rPr lang="fr-FR" dirty="0"/>
              <a:t>application conditions impact.</a:t>
            </a: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B9C7C-E4EA-4DBD-A899-EB6C89966D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81" y="779125"/>
            <a:ext cx="4669790" cy="144716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714A5D-7583-4030-A811-02678E4C417E}"/>
              </a:ext>
            </a:extLst>
          </p:cNvPr>
          <p:cNvSpPr txBox="1"/>
          <p:nvPr/>
        </p:nvSpPr>
        <p:spPr>
          <a:xfrm>
            <a:off x="642097" y="1838179"/>
            <a:ext cx="78598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Fully convolutional </a:t>
            </a:r>
            <a:r>
              <a:rPr lang="en-US" dirty="0"/>
              <a:t>network.</a:t>
            </a:r>
          </a:p>
          <a:p>
            <a:r>
              <a:rPr lang="en-US" dirty="0"/>
              <a:t>N 3x3x16 convolutions for hidden layers.</a:t>
            </a:r>
          </a:p>
          <a:p>
            <a:r>
              <a:rPr lang="en-US" dirty="0"/>
              <a:t>Activation: </a:t>
            </a:r>
            <a:r>
              <a:rPr lang="en-US" dirty="0" err="1"/>
              <a:t>ReLU</a:t>
            </a:r>
            <a:endParaRPr lang="en-US" dirty="0"/>
          </a:p>
          <a:p>
            <a:r>
              <a:rPr lang="en-US" dirty="0"/>
              <a:t>Final concatenation and convolution.</a:t>
            </a:r>
          </a:p>
          <a:p>
            <a:r>
              <a:rPr lang="en-US" dirty="0"/>
              <a:t>Border of size N for input blocks.</a:t>
            </a:r>
          </a:p>
          <a:p>
            <a:r>
              <a:rPr lang="en-US" dirty="0"/>
              <a:t>Network is </a:t>
            </a:r>
            <a:r>
              <a:rPr lang="en-US" b="1" dirty="0"/>
              <a:t>quantized on 16bits </a:t>
            </a:r>
            <a:r>
              <a:rPr lang="en-US" dirty="0"/>
              <a:t>weights and latent, internal computation on 32 bits.</a:t>
            </a:r>
          </a:p>
          <a:p>
            <a:r>
              <a:rPr lang="en-US" dirty="0"/>
              <a:t>Two versions of the network are proposed with N=5 or N=6.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59C98E-EEDC-4F9C-8ACB-150994906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094292"/>
              </p:ext>
            </p:extLst>
          </p:nvPr>
        </p:nvGraphicFramePr>
        <p:xfrm>
          <a:off x="1170790" y="3515432"/>
          <a:ext cx="6667742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747">
                  <a:extLst>
                    <a:ext uri="{9D8B030D-6E8A-4147-A177-3AD203B41FA5}">
                      <a16:colId xmlns:a16="http://schemas.microsoft.com/office/drawing/2014/main" val="4274810106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3392504812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1915885727"/>
                    </a:ext>
                  </a:extLst>
                </a:gridCol>
                <a:gridCol w="1685665">
                  <a:extLst>
                    <a:ext uri="{9D8B030D-6E8A-4147-A177-3AD203B41FA5}">
                      <a16:colId xmlns:a16="http://schemas.microsoft.com/office/drawing/2014/main" val="309621183"/>
                    </a:ext>
                  </a:extLst>
                </a:gridCol>
              </a:tblGrid>
              <a:tr h="15240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u="sng" dirty="0">
                          <a:effectLst/>
                        </a:rPr>
                        <a:t>Network Information in Inference Stage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504299"/>
                  </a:ext>
                </a:extLst>
              </a:tr>
              <a:tr h="152400">
                <a:tc rowSpan="7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Small version (N=5)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Medium version (N=6)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768114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HW environment: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36694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Framework: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Standalone C++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Standalone C++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68277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Total Parameter Number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>
                          <a:effectLst/>
                        </a:rPr>
                        <a:t>7k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dirty="0">
                          <a:effectLst/>
                        </a:rPr>
                        <a:t>9k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91098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Parameter Precision (Bits)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>
                          <a:effectLst/>
                        </a:rPr>
                        <a:t>16 (I)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dirty="0">
                          <a:effectLst/>
                        </a:rPr>
                        <a:t>16 (I)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72507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Memory Parameter (MB)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~0.013 MB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~0.0178 MB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8463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MAC (kMACs)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11.3 </a:t>
                      </a:r>
                      <a:r>
                        <a:rPr lang="en-US" sz="1000" dirty="0" err="1">
                          <a:effectLst/>
                        </a:rPr>
                        <a:t>kMACs</a:t>
                      </a:r>
                      <a:r>
                        <a:rPr lang="en-US" sz="1000" dirty="0">
                          <a:effectLst/>
                        </a:rPr>
                        <a:t>/pix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dirty="0">
                          <a:effectLst/>
                        </a:rPr>
                        <a:t>16.6 </a:t>
                      </a:r>
                      <a:r>
                        <a:rPr lang="en-US" sz="1000" dirty="0" err="1">
                          <a:effectLst/>
                        </a:rPr>
                        <a:t>kMACs</a:t>
                      </a:r>
                      <a:r>
                        <a:rPr lang="en-US" sz="1000" dirty="0">
                          <a:effectLst/>
                        </a:rPr>
                        <a:t>/pix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02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9955834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Conditions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892C3B6-7CFB-4B0E-B3D0-6D141BDC4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54558"/>
              </p:ext>
            </p:extLst>
          </p:nvPr>
        </p:nvGraphicFramePr>
        <p:xfrm>
          <a:off x="1400781" y="2318895"/>
          <a:ext cx="6207760" cy="1508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3228437627"/>
                    </a:ext>
                  </a:extLst>
                </a:gridCol>
                <a:gridCol w="4723765">
                  <a:extLst>
                    <a:ext uri="{9D8B030D-6E8A-4147-A177-3AD203B41FA5}">
                      <a16:colId xmlns:a16="http://schemas.microsoft.com/office/drawing/2014/main" val="2503962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Mode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fast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008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normal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 hangingPunct="0">
                        <a:spcBef>
                          <a:spcPts val="680"/>
                        </a:spcBef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is not affine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CIIP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BCW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POC of reference blocks symmetrically in past and future of the current block</a:t>
                      </a:r>
                      <a:endParaRPr lang="fr-FR" sz="1100">
                        <a:effectLst/>
                      </a:endParaRPr>
                    </a:p>
                    <a:p>
                      <a:pPr marL="342900" lvl="0" indent="-342900" algn="just" hangingPunct="0">
                        <a:buFont typeface="+mj-lt"/>
                        <a:buAutoNum type="alphaL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 does not use SMVD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93902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fast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Same as normal + block width and height greater than 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3744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slow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Same as normal without condition d) and e)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37833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40FE6BA-5F89-42D5-935D-BB690547731F}"/>
              </a:ext>
            </a:extLst>
          </p:cNvPr>
          <p:cNvSpPr txBox="1"/>
          <p:nvPr/>
        </p:nvSpPr>
        <p:spPr>
          <a:xfrm>
            <a:off x="574758" y="779143"/>
            <a:ext cx="78598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on luminance.</a:t>
            </a:r>
          </a:p>
          <a:p>
            <a:r>
              <a:rPr lang="en-US" dirty="0"/>
              <a:t>Substitute for BDOF in practice.</a:t>
            </a:r>
          </a:p>
          <a:p>
            <a:r>
              <a:rPr lang="en-US" dirty="0"/>
              <a:t>Tested on VTM-11.0, AhG11 conditions.</a:t>
            </a:r>
          </a:p>
        </p:txBody>
      </p:sp>
    </p:spTree>
    <p:extLst>
      <p:ext uri="{BB962C8B-B14F-4D97-AF65-F5344CB8AC3E}">
        <p14:creationId xmlns:p14="http://schemas.microsoft.com/office/powerpoint/2010/main" val="1802315091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3EFD845-A549-4404-B038-FE1DECAC8A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19750"/>
              </p:ext>
            </p:extLst>
          </p:nvPr>
        </p:nvGraphicFramePr>
        <p:xfrm>
          <a:off x="1606550" y="975026"/>
          <a:ext cx="6394450" cy="2903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2457">
                  <a:extLst>
                    <a:ext uri="{9D8B030D-6E8A-4147-A177-3AD203B41FA5}">
                      <a16:colId xmlns:a16="http://schemas.microsoft.com/office/drawing/2014/main" val="2266912595"/>
                    </a:ext>
                  </a:extLst>
                </a:gridCol>
                <a:gridCol w="2152457">
                  <a:extLst>
                    <a:ext uri="{9D8B030D-6E8A-4147-A177-3AD203B41FA5}">
                      <a16:colId xmlns:a16="http://schemas.microsoft.com/office/drawing/2014/main" val="3632665396"/>
                    </a:ext>
                  </a:extLst>
                </a:gridCol>
                <a:gridCol w="2089536">
                  <a:extLst>
                    <a:ext uri="{9D8B030D-6E8A-4147-A177-3AD203B41FA5}">
                      <a16:colId xmlns:a16="http://schemas.microsoft.com/office/drawing/2014/main" val="3501228549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 u="sng" dirty="0">
                          <a:effectLst/>
                        </a:rPr>
                        <a:t>Network Information in Training Stage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729673"/>
                  </a:ext>
                </a:extLst>
              </a:tr>
              <a:tr h="152400">
                <a:tc rowSpan="9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Mandatory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GPU Type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00">
                          <a:effectLst/>
                        </a:rPr>
                        <a:t>GPU: Tesla-P100-16GB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079685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Framework: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Tensorflow 2.x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59445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Number of GPUs per Task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786172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452656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Epoch: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86998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Batch size: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256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804562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time: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~100h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13523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data information: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UVG, BVI-DVC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808246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Training configurations for generating compressed training data (if different to VTM CTC):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VTM-11.0, QP {22, 27, 32, 37, 42}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1396783"/>
                  </a:ext>
                </a:extLst>
              </a:tr>
              <a:tr h="152400">
                <a:tc row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Optional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00">
                          <a:effectLst/>
                        </a:rPr>
                        <a:t>　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840097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Patch size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16x16x2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306123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Learning rate: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1e-4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737632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Optimizer: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ADAM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69941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Loss function: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SATD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213392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Preprocessing: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none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610781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00">
                          <a:effectLst/>
                        </a:rPr>
                        <a:t>Other information: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zh-CN" sz="1050" dirty="0">
                          <a:effectLst/>
                        </a:rPr>
                        <a:t>　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28863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69454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9C1D1-F1F6-422F-A49D-26E571AC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255144"/>
              </p:ext>
            </p:extLst>
          </p:nvPr>
        </p:nvGraphicFramePr>
        <p:xfrm>
          <a:off x="78441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21186226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88094678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52718445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65925203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885208844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183989108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4090027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882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9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875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112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77723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9559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60573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6726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2040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07876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369%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87013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3DC4D-79FC-4F84-8996-9093D3B6A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342157"/>
              </p:ext>
            </p:extLst>
          </p:nvPr>
        </p:nvGraphicFramePr>
        <p:xfrm>
          <a:off x="4572000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29970606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514634441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192509387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354822632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794732195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572653586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09995062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267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249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14253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33685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56187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067112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74985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794192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3084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-2.68%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328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277658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9A18767-94EF-422E-B113-08ADE79E9B74}"/>
              </a:ext>
            </a:extLst>
          </p:cNvPr>
          <p:cNvSpPr txBox="1"/>
          <p:nvPr/>
        </p:nvSpPr>
        <p:spPr>
          <a:xfrm>
            <a:off x="1492623" y="3532890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11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6091518" y="3532889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219825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9C1D1-F1F6-422F-A49D-26E571AC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695832"/>
              </p:ext>
            </p:extLst>
          </p:nvPr>
        </p:nvGraphicFramePr>
        <p:xfrm>
          <a:off x="78441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211862265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888094678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52718445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659252031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2885208844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183989108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40900271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8882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9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9875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112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277723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9559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60573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6726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22040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1416%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07876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687013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3DC4D-79FC-4F84-8996-9093D3B6A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610977"/>
              </p:ext>
            </p:extLst>
          </p:nvPr>
        </p:nvGraphicFramePr>
        <p:xfrm>
          <a:off x="4572000" y="1380240"/>
          <a:ext cx="4267200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29970606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514634441"/>
                    </a:ext>
                  </a:extLst>
                </a:gridCol>
                <a:gridCol w="676910">
                  <a:extLst>
                    <a:ext uri="{9D8B030D-6E8A-4147-A177-3AD203B41FA5}">
                      <a16:colId xmlns:a16="http://schemas.microsoft.com/office/drawing/2014/main" val="1925093874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354822632"/>
                    </a:ext>
                  </a:extLst>
                </a:gridCol>
                <a:gridCol w="461010">
                  <a:extLst>
                    <a:ext uri="{9D8B030D-6E8A-4147-A177-3AD203B41FA5}">
                      <a16:colId xmlns:a16="http://schemas.microsoft.com/office/drawing/2014/main" val="794732195"/>
                    </a:ext>
                  </a:extLst>
                </a:gridCol>
                <a:gridCol w="554990">
                  <a:extLst>
                    <a:ext uri="{9D8B030D-6E8A-4147-A177-3AD203B41FA5}">
                      <a16:colId xmlns:a16="http://schemas.microsoft.com/office/drawing/2014/main" val="3572653586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309995062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267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BD-rate Over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249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bit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142535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433685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56187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067112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74985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794192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3084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691%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1643%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93287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599%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483%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277658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9A18767-94EF-422E-B113-08ADE79E9B74}"/>
              </a:ext>
            </a:extLst>
          </p:cNvPr>
          <p:cNvSpPr txBox="1"/>
          <p:nvPr/>
        </p:nvSpPr>
        <p:spPr>
          <a:xfrm>
            <a:off x="1492623" y="3532890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Fast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1FD49-BC0A-4240-ADAD-2E019F5A4562}"/>
              </a:ext>
            </a:extLst>
          </p:cNvPr>
          <p:cNvSpPr txBox="1"/>
          <p:nvPr/>
        </p:nvSpPr>
        <p:spPr>
          <a:xfrm>
            <a:off x="6091518" y="3532889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Slow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8F1E90-22D6-481B-BD70-9326A68F809E}"/>
              </a:ext>
            </a:extLst>
          </p:cNvPr>
          <p:cNvSpPr txBox="1"/>
          <p:nvPr/>
        </p:nvSpPr>
        <p:spPr>
          <a:xfrm>
            <a:off x="3899963" y="965868"/>
            <a:ext cx="15598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49580" algn="l"/>
              </a:tabLst>
            </a:pPr>
            <a:r>
              <a:rPr lang="en-US" sz="1400" dirty="0">
                <a:effectLst/>
              </a:rPr>
              <a:t>17 </a:t>
            </a:r>
            <a:r>
              <a:rPr lang="en-US" sz="1400" dirty="0" err="1">
                <a:effectLst/>
              </a:rPr>
              <a:t>kMACs</a:t>
            </a:r>
            <a:r>
              <a:rPr lang="en-US" sz="1400" dirty="0">
                <a:effectLst/>
              </a:rPr>
              <a:t>/pix </a:t>
            </a:r>
            <a:endParaRPr lang="fr-F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36518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Results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49222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CCEB23B8-DAE9-4331-B83A-C406160FBE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5973255"/>
              </p:ext>
            </p:extLst>
          </p:nvPr>
        </p:nvGraphicFramePr>
        <p:xfrm>
          <a:off x="4585863" y="686356"/>
          <a:ext cx="46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9853B4B-2B21-4A70-84EA-1C04D59483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218726"/>
              </p:ext>
            </p:extLst>
          </p:nvPr>
        </p:nvGraphicFramePr>
        <p:xfrm>
          <a:off x="0" y="618056"/>
          <a:ext cx="4790988" cy="294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B6E37C3-6323-4C88-B57B-8AA2AFC5FD77}"/>
              </a:ext>
            </a:extLst>
          </p:cNvPr>
          <p:cNvSpPr txBox="1"/>
          <p:nvPr/>
        </p:nvSpPr>
        <p:spPr>
          <a:xfrm>
            <a:off x="1615366" y="2629889"/>
            <a:ext cx="175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Encoder </a:t>
            </a:r>
            <a:r>
              <a:rPr lang="fr-FR" dirty="0" err="1"/>
              <a:t>choices</a:t>
            </a:r>
            <a:endParaRPr lang="fr-F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160EA0-F692-4CD9-BF7E-A680706BA648}"/>
              </a:ext>
            </a:extLst>
          </p:cNvPr>
          <p:cNvSpPr txBox="1"/>
          <p:nvPr/>
        </p:nvSpPr>
        <p:spPr>
          <a:xfrm>
            <a:off x="2370883" y="1459866"/>
            <a:ext cx="150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NN </a:t>
            </a:r>
            <a:r>
              <a:rPr lang="fr-FR" dirty="0" err="1"/>
              <a:t>complexity</a:t>
            </a:r>
            <a:endParaRPr lang="fr-FR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D6F7096-470C-483C-BD46-B92BA896AFF8}"/>
              </a:ext>
            </a:extLst>
          </p:cNvPr>
          <p:cNvCxnSpPr/>
          <p:nvPr/>
        </p:nvCxnSpPr>
        <p:spPr>
          <a:xfrm>
            <a:off x="1163171" y="2386100"/>
            <a:ext cx="2753459" cy="404802"/>
          </a:xfrm>
          <a:prstGeom prst="straightConnector1">
            <a:avLst/>
          </a:prstGeom>
          <a:ln w="12700">
            <a:solidFill>
              <a:schemeClr val="accent4"/>
            </a:solidFill>
            <a:headEnd type="stealt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A7FAFCC-BCEB-4484-A9FC-552C0934A997}"/>
              </a:ext>
            </a:extLst>
          </p:cNvPr>
          <p:cNvCxnSpPr>
            <a:cxnSpLocks/>
          </p:cNvCxnSpPr>
          <p:nvPr/>
        </p:nvCxnSpPr>
        <p:spPr>
          <a:xfrm>
            <a:off x="7490005" y="2459455"/>
            <a:ext cx="1012489" cy="478211"/>
          </a:xfrm>
          <a:prstGeom prst="straightConnector1">
            <a:avLst/>
          </a:prstGeom>
          <a:ln>
            <a:solidFill>
              <a:schemeClr val="accent4"/>
            </a:solidFill>
            <a:headEnd type="stealt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C63E829-E4D7-4063-9DD0-EA62417CA44A}"/>
              </a:ext>
            </a:extLst>
          </p:cNvPr>
          <p:cNvSpPr txBox="1"/>
          <p:nvPr/>
        </p:nvSpPr>
        <p:spPr>
          <a:xfrm>
            <a:off x="1185059" y="2145716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fast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2C1698-7A57-4779-BFBD-D4407357A96B}"/>
              </a:ext>
            </a:extLst>
          </p:cNvPr>
          <p:cNvSpPr txBox="1"/>
          <p:nvPr/>
        </p:nvSpPr>
        <p:spPr>
          <a:xfrm>
            <a:off x="7153381" y="2201261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fast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9F4E018-031C-4B0D-A9A9-AE40B711B001}"/>
              </a:ext>
            </a:extLst>
          </p:cNvPr>
          <p:cNvSpPr txBox="1"/>
          <p:nvPr/>
        </p:nvSpPr>
        <p:spPr>
          <a:xfrm>
            <a:off x="8547555" y="2783777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slow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4E4447-B574-42DA-A543-0A513E4F7C24}"/>
              </a:ext>
            </a:extLst>
          </p:cNvPr>
          <p:cNvSpPr txBox="1"/>
          <p:nvPr/>
        </p:nvSpPr>
        <p:spPr>
          <a:xfrm>
            <a:off x="3924933" y="2521334"/>
            <a:ext cx="673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slow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405B1F-2975-4CCC-9819-5A1BB3283D13}"/>
              </a:ext>
            </a:extLst>
          </p:cNvPr>
          <p:cNvSpPr txBox="1"/>
          <p:nvPr/>
        </p:nvSpPr>
        <p:spPr>
          <a:xfrm>
            <a:off x="3144503" y="2375403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normal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A6DC4B-85A9-4BE7-99E0-87D446EFA6FA}"/>
              </a:ext>
            </a:extLst>
          </p:cNvPr>
          <p:cNvSpPr txBox="1"/>
          <p:nvPr/>
        </p:nvSpPr>
        <p:spPr>
          <a:xfrm>
            <a:off x="8003056" y="2513903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2"/>
                </a:solidFill>
              </a:rPr>
              <a:t>normal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DDDC1D-05AE-499D-94A2-6296E572BFAE}"/>
              </a:ext>
            </a:extLst>
          </p:cNvPr>
          <p:cNvSpPr txBox="1"/>
          <p:nvPr/>
        </p:nvSpPr>
        <p:spPr>
          <a:xfrm>
            <a:off x="6025956" y="1757255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chemeClr val="accent2"/>
                </a:solidFill>
              </a:rPr>
              <a:t>small</a:t>
            </a:r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4C2ED4-9EDF-4426-B801-C66B665F8856}"/>
              </a:ext>
            </a:extLst>
          </p:cNvPr>
          <p:cNvSpPr txBox="1"/>
          <p:nvPr/>
        </p:nvSpPr>
        <p:spPr>
          <a:xfrm>
            <a:off x="590486" y="1660225"/>
            <a:ext cx="74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chemeClr val="accent2"/>
                </a:solidFill>
              </a:rPr>
              <a:t>small</a:t>
            </a:r>
            <a:endParaRPr lang="fr-FR" sz="1200" b="1" dirty="0">
              <a:solidFill>
                <a:schemeClr val="accent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30BD32-F7FA-4973-8AD6-48B9FEF2B9AC}"/>
              </a:ext>
            </a:extLst>
          </p:cNvPr>
          <p:cNvSpPr txBox="1"/>
          <p:nvPr/>
        </p:nvSpPr>
        <p:spPr>
          <a:xfrm>
            <a:off x="6573687" y="2659834"/>
            <a:ext cx="175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Encoder </a:t>
            </a:r>
            <a:r>
              <a:rPr lang="fr-FR" dirty="0" err="1"/>
              <a:t>choices</a:t>
            </a:r>
            <a:endParaRPr lang="fr-FR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F37F70B-C15C-4F76-8855-291506D9C51A}"/>
              </a:ext>
            </a:extLst>
          </p:cNvPr>
          <p:cNvSpPr/>
          <p:nvPr/>
        </p:nvSpPr>
        <p:spPr>
          <a:xfrm>
            <a:off x="957151" y="1728732"/>
            <a:ext cx="2212527" cy="785556"/>
          </a:xfrm>
          <a:custGeom>
            <a:avLst/>
            <a:gdLst>
              <a:gd name="connsiteX0" fmla="*/ 0 w 2212527"/>
              <a:gd name="connsiteY0" fmla="*/ 207332 h 785556"/>
              <a:gd name="connsiteX1" fmla="*/ 1848971 w 2212527"/>
              <a:gd name="connsiteY1" fmla="*/ 32521 h 785556"/>
              <a:gd name="connsiteX2" fmla="*/ 2212041 w 2212527"/>
              <a:gd name="connsiteY2" fmla="*/ 785556 h 7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2527" h="785556">
                <a:moveTo>
                  <a:pt x="0" y="207332"/>
                </a:moveTo>
                <a:cubicBezTo>
                  <a:pt x="740148" y="71741"/>
                  <a:pt x="1480297" y="-63850"/>
                  <a:pt x="1848971" y="32521"/>
                </a:cubicBezTo>
                <a:cubicBezTo>
                  <a:pt x="2217645" y="128892"/>
                  <a:pt x="2214843" y="457224"/>
                  <a:pt x="2212041" y="785556"/>
                </a:cubicBezTo>
              </a:path>
            </a:pathLst>
          </a:custGeom>
          <a:noFill/>
          <a:ln>
            <a:solidFill>
              <a:schemeClr val="accent4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99EE409-70F9-4AAD-859C-5D0ACACB6176}"/>
              </a:ext>
            </a:extLst>
          </p:cNvPr>
          <p:cNvSpPr/>
          <p:nvPr/>
        </p:nvSpPr>
        <p:spPr>
          <a:xfrm>
            <a:off x="6636117" y="1781436"/>
            <a:ext cx="1344706" cy="786952"/>
          </a:xfrm>
          <a:custGeom>
            <a:avLst/>
            <a:gdLst>
              <a:gd name="connsiteX0" fmla="*/ 0 w 1344706"/>
              <a:gd name="connsiteY0" fmla="*/ 235623 h 786952"/>
              <a:gd name="connsiteX1" fmla="*/ 188259 w 1344706"/>
              <a:gd name="connsiteY1" fmla="*/ 175111 h 786952"/>
              <a:gd name="connsiteX2" fmla="*/ 1109382 w 1344706"/>
              <a:gd name="connsiteY2" fmla="*/ 27193 h 786952"/>
              <a:gd name="connsiteX3" fmla="*/ 1344706 w 1344706"/>
              <a:gd name="connsiteY3" fmla="*/ 786952 h 78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4706" h="786952">
                <a:moveTo>
                  <a:pt x="0" y="235623"/>
                </a:moveTo>
                <a:cubicBezTo>
                  <a:pt x="1681" y="222736"/>
                  <a:pt x="3362" y="209849"/>
                  <a:pt x="188259" y="175111"/>
                </a:cubicBezTo>
                <a:cubicBezTo>
                  <a:pt x="373156" y="140373"/>
                  <a:pt x="916641" y="-74781"/>
                  <a:pt x="1109382" y="27193"/>
                </a:cubicBezTo>
                <a:cubicBezTo>
                  <a:pt x="1302123" y="129166"/>
                  <a:pt x="1323414" y="458059"/>
                  <a:pt x="1344706" y="786952"/>
                </a:cubicBezTo>
              </a:path>
            </a:pathLst>
          </a:custGeom>
          <a:noFill/>
          <a:ln>
            <a:solidFill>
              <a:schemeClr val="accent4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D96A2-02A2-4BD4-AA58-FEBC35348458}"/>
              </a:ext>
            </a:extLst>
          </p:cNvPr>
          <p:cNvSpPr txBox="1"/>
          <p:nvPr/>
        </p:nvSpPr>
        <p:spPr>
          <a:xfrm>
            <a:off x="7331470" y="1480477"/>
            <a:ext cx="1506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NN </a:t>
            </a:r>
            <a:r>
              <a:rPr lang="fr-FR" dirty="0" err="1"/>
              <a:t>complexity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440608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371709-6DD2-48BB-91E3-3A36C0242788}"/>
              </a:ext>
            </a:extLst>
          </p:cNvPr>
          <p:cNvSpPr txBox="1"/>
          <p:nvPr/>
        </p:nvSpPr>
        <p:spPr>
          <a:xfrm>
            <a:off x="221875" y="848375"/>
            <a:ext cx="85657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NN also gives gains for asymmetric POC.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Complexity trade-off in slow mode: ~17kMAC/pix /1% </a:t>
            </a:r>
            <a:r>
              <a:rPr lang="en-US" sz="1800" dirty="0" err="1"/>
              <a:t>bdrate</a:t>
            </a:r>
            <a:r>
              <a:rPr lang="en-US" sz="1800" dirty="0"/>
              <a:t> gain.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Network direct quantization does not hurt performance, especially for such small NN.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SATD loss seems a bit better for tool at prediction level.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Bigger network gives better trade-off, but encoder complexity needs to be addressed for practical reason.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Current dataset has bias on small classes? New Tencent dataset to be added in CTC?</a:t>
            </a:r>
          </a:p>
        </p:txBody>
      </p:sp>
    </p:spTree>
    <p:extLst>
      <p:ext uri="{BB962C8B-B14F-4D97-AF65-F5344CB8AC3E}">
        <p14:creationId xmlns:p14="http://schemas.microsoft.com/office/powerpoint/2010/main" val="179529193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7906</TotalTime>
  <Words>1435</Words>
  <Application>Microsoft Office PowerPoint</Application>
  <PresentationFormat>On-screen Show (16:9)</PresentationFormat>
  <Paragraphs>549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Franck Galpin</cp:lastModifiedBy>
  <cp:revision>502</cp:revision>
  <dcterms:created xsi:type="dcterms:W3CDTF">2019-10-21T15:02:13Z</dcterms:created>
  <dcterms:modified xsi:type="dcterms:W3CDTF">2021-04-20T08:44:24Z</dcterms:modified>
</cp:coreProperties>
</file>