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8"/>
  </p:notesMasterIdLst>
  <p:sldIdLst>
    <p:sldId id="337" r:id="rId2"/>
    <p:sldId id="342" r:id="rId3"/>
    <p:sldId id="343" r:id="rId4"/>
    <p:sldId id="340" r:id="rId5"/>
    <p:sldId id="344" r:id="rId6"/>
    <p:sldId id="339" r:id="rId7"/>
  </p:sldIdLst>
  <p:sldSz cx="10160000" cy="5715000"/>
  <p:notesSz cx="6858000" cy="9144000"/>
  <p:defaultTextStyle>
    <a:defPPr>
      <a:defRPr lang="zh-CN"/>
    </a:defPPr>
    <a:lvl1pPr marL="0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5F4"/>
    <a:srgbClr val="57A020"/>
    <a:srgbClr val="000100"/>
    <a:srgbClr val="DCEC46"/>
    <a:srgbClr val="BA06A0"/>
    <a:srgbClr val="56823E"/>
    <a:srgbClr val="556B6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浅色样式 1 - 强调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98" autoAdjust="0"/>
    <p:restoredTop sz="95256" autoAdjust="0"/>
  </p:normalViewPr>
  <p:slideViewPr>
    <p:cSldViewPr snapToGrid="0">
      <p:cViewPr varScale="1">
        <p:scale>
          <a:sx n="118" d="100"/>
          <a:sy n="118" d="100"/>
        </p:scale>
        <p:origin x="144" y="82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6CEDE1-A925-F046-8234-D5525FABBC1D}" type="datetimeFigureOut">
              <a:rPr kumimoji="1" lang="zh-CN" altLang="en-US" smtClean="0"/>
              <a:t>2021/4/22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6CF17-2754-9D4A-859A-21740902938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394702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D6CF17-2754-9D4A-859A-21740902938C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6807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4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60241" y="3397250"/>
            <a:ext cx="8618361" cy="13335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625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cxnSp>
        <p:nvCxnSpPr>
          <p:cNvPr id="14" name="Straight Connector 8"/>
          <p:cNvCxnSpPr/>
          <p:nvPr/>
        </p:nvCxnSpPr>
        <p:spPr>
          <a:xfrm>
            <a:off x="1006383" y="2963693"/>
            <a:ext cx="8229600" cy="0"/>
          </a:xfrm>
          <a:prstGeom prst="line">
            <a:avLst/>
          </a:prstGeom>
          <a:ln w="7302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7175500" y="5296965"/>
            <a:ext cx="2286000" cy="304271"/>
          </a:xfrm>
          <a:prstGeom prst="rect">
            <a:avLst/>
          </a:prstGeom>
        </p:spPr>
        <p:txBody>
          <a:bodyPr/>
          <a:lstStyle/>
          <a:p>
            <a:fld id="{92C149C1-30E8-4416-895A-D3E4758E3ED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676183" y="2115710"/>
            <a:ext cx="8890000" cy="563563"/>
          </a:xfrm>
        </p:spPr>
        <p:txBody>
          <a:bodyPr/>
          <a:lstStyle>
            <a:lvl1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822352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375"/>
              </a:spcBef>
              <a:defRPr sz="2200"/>
            </a:lvl1pPr>
            <a:lvl2pPr>
              <a:spcBef>
                <a:spcPts val="375"/>
              </a:spcBef>
              <a:defRPr sz="1800"/>
            </a:lvl2pPr>
            <a:lvl3pPr>
              <a:spcBef>
                <a:spcPts val="375"/>
              </a:spcBef>
              <a:defRPr sz="1800"/>
            </a:lvl3pPr>
            <a:lvl4pPr marL="1058595" indent="-242079">
              <a:spcBef>
                <a:spcPts val="375"/>
              </a:spcBef>
              <a:buFont typeface="Wingdings" panose="05000000000000000000" pitchFamily="2" charset="2"/>
              <a:buChar char="Ø"/>
              <a:defRPr sz="1250"/>
            </a:lvl4pPr>
            <a:lvl5pPr>
              <a:spcBef>
                <a:spcPts val="375"/>
              </a:spcBef>
              <a:defRPr sz="12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7990419" y="5318127"/>
            <a:ext cx="2169584" cy="3968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>
          <a:xfrm>
            <a:off x="7175500" y="5296965"/>
            <a:ext cx="2286000" cy="304271"/>
          </a:xfrm>
          <a:prstGeom prst="rect">
            <a:avLst/>
          </a:prstGeom>
        </p:spPr>
        <p:txBody>
          <a:bodyPr/>
          <a:lstStyle/>
          <a:p>
            <a:fld id="{92C149C1-30E8-4416-895A-D3E4758E3ED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38528" y="254006"/>
            <a:ext cx="8890000" cy="563563"/>
          </a:xfrm>
        </p:spPr>
        <p:txBody>
          <a:bodyPr/>
          <a:lstStyle>
            <a:lvl1pPr>
              <a:defRPr sz="2800" b="1">
                <a:latin typeface="+mn-lt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800487312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8528" y="254006"/>
            <a:ext cx="88900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9709" y="1117870"/>
            <a:ext cx="8890000" cy="4139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14436" name="AutoShape 4"/>
          <p:cNvSpPr>
            <a:spLocks noChangeArrowheads="1"/>
          </p:cNvSpPr>
          <p:nvPr/>
        </p:nvSpPr>
        <p:spPr bwMode="auto">
          <a:xfrm>
            <a:off x="679102" y="937955"/>
            <a:ext cx="8842375" cy="91281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zh-CN" sz="15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6601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defRPr sz="2625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625">
          <a:solidFill>
            <a:schemeClr val="tx2"/>
          </a:solidFill>
          <a:latin typeface="Book Antiqua" pitchFamily="18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625">
          <a:solidFill>
            <a:schemeClr val="tx2"/>
          </a:solidFill>
          <a:latin typeface="Book Antiqua" pitchFamily="18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625">
          <a:solidFill>
            <a:schemeClr val="tx2"/>
          </a:solidFill>
          <a:latin typeface="Book Antiqua" pitchFamily="18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625">
          <a:solidFill>
            <a:schemeClr val="tx2"/>
          </a:solidFill>
          <a:latin typeface="Book Antiqua" pitchFamily="18" charset="0"/>
          <a:ea typeface="黑体" pitchFamily="2" charset="-122"/>
        </a:defRPr>
      </a:lvl5pPr>
      <a:lvl6pPr marL="285732" algn="l" rtl="0" eaLnBrk="1" fontAlgn="base" hangingPunct="1">
        <a:spcBef>
          <a:spcPct val="0"/>
        </a:spcBef>
        <a:spcAft>
          <a:spcPct val="0"/>
        </a:spcAft>
        <a:defRPr sz="2625">
          <a:solidFill>
            <a:schemeClr val="tx2"/>
          </a:solidFill>
          <a:latin typeface="Book Antiqua" pitchFamily="18" charset="0"/>
          <a:ea typeface="黑体" pitchFamily="2" charset="-122"/>
        </a:defRPr>
      </a:lvl6pPr>
      <a:lvl7pPr marL="571463" algn="l" rtl="0" eaLnBrk="1" fontAlgn="base" hangingPunct="1">
        <a:spcBef>
          <a:spcPct val="0"/>
        </a:spcBef>
        <a:spcAft>
          <a:spcPct val="0"/>
        </a:spcAft>
        <a:defRPr sz="2625">
          <a:solidFill>
            <a:schemeClr val="tx2"/>
          </a:solidFill>
          <a:latin typeface="Book Antiqua" pitchFamily="18" charset="0"/>
          <a:ea typeface="黑体" pitchFamily="2" charset="-122"/>
        </a:defRPr>
      </a:lvl7pPr>
      <a:lvl8pPr marL="857195" algn="l" rtl="0" eaLnBrk="1" fontAlgn="base" hangingPunct="1">
        <a:spcBef>
          <a:spcPct val="0"/>
        </a:spcBef>
        <a:spcAft>
          <a:spcPct val="0"/>
        </a:spcAft>
        <a:defRPr sz="2625">
          <a:solidFill>
            <a:schemeClr val="tx2"/>
          </a:solidFill>
          <a:latin typeface="Book Antiqua" pitchFamily="18" charset="0"/>
          <a:ea typeface="黑体" pitchFamily="2" charset="-122"/>
        </a:defRPr>
      </a:lvl8pPr>
      <a:lvl9pPr marL="1142926" algn="l" rtl="0" eaLnBrk="1" fontAlgn="base" hangingPunct="1">
        <a:spcBef>
          <a:spcPct val="0"/>
        </a:spcBef>
        <a:spcAft>
          <a:spcPct val="0"/>
        </a:spcAft>
        <a:defRPr sz="2625">
          <a:solidFill>
            <a:schemeClr val="tx2"/>
          </a:solidFill>
          <a:latin typeface="Book Antiqua" pitchFamily="18" charset="0"/>
          <a:ea typeface="黑体" pitchFamily="2" charset="-122"/>
        </a:defRPr>
      </a:lvl9pPr>
    </p:titleStyle>
    <p:bodyStyle>
      <a:lvl1pPr marL="293668" indent="-293668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itchFamily="2" charset="2"/>
        <a:buChar char="o"/>
        <a:defRPr sz="1750">
          <a:solidFill>
            <a:schemeClr val="tx1"/>
          </a:solidFill>
          <a:latin typeface="+mn-lt"/>
          <a:ea typeface="+mn-ea"/>
          <a:cs typeface="+mn-cs"/>
        </a:defRPr>
      </a:lvl1pPr>
      <a:lvl2pPr marL="567495" indent="-272834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1500">
          <a:solidFill>
            <a:srgbClr val="0033CC"/>
          </a:solidFill>
          <a:latin typeface="+mn-lt"/>
          <a:ea typeface="+mn-ea"/>
        </a:defRPr>
      </a:lvl2pPr>
      <a:lvl3pPr marL="815526" indent="-247039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itchFamily="2" charset="2"/>
        <a:buChar char="p"/>
        <a:defRPr sz="1250">
          <a:solidFill>
            <a:srgbClr val="009900"/>
          </a:solidFill>
          <a:latin typeface="+mn-lt"/>
          <a:ea typeface="+mn-ea"/>
        </a:defRPr>
      </a:lvl3pPr>
      <a:lvl4pPr marL="1058595" indent="-242079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1250">
          <a:solidFill>
            <a:schemeClr val="tx1"/>
          </a:solidFill>
          <a:latin typeface="+mn-lt"/>
          <a:ea typeface="+mn-ea"/>
        </a:defRPr>
      </a:lvl4pPr>
      <a:lvl5pPr marL="1308611" indent="-249023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1250">
          <a:solidFill>
            <a:schemeClr val="tx1"/>
          </a:solidFill>
          <a:latin typeface="+mn-lt"/>
          <a:ea typeface="+mn-ea"/>
        </a:defRPr>
      </a:lvl5pPr>
      <a:lvl6pPr marL="1594343" indent="-249023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>
          <a:solidFill>
            <a:schemeClr val="tx1"/>
          </a:solidFill>
          <a:latin typeface="+mn-lt"/>
          <a:ea typeface="+mn-ea"/>
        </a:defRPr>
      </a:lvl6pPr>
      <a:lvl7pPr marL="1880074" indent="-249023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>
          <a:solidFill>
            <a:schemeClr val="tx1"/>
          </a:solidFill>
          <a:latin typeface="+mn-lt"/>
          <a:ea typeface="+mn-ea"/>
        </a:defRPr>
      </a:lvl7pPr>
      <a:lvl8pPr marL="2165805" indent="-249023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>
          <a:solidFill>
            <a:schemeClr val="tx1"/>
          </a:solidFill>
          <a:latin typeface="+mn-lt"/>
          <a:ea typeface="+mn-ea"/>
        </a:defRPr>
      </a:lvl8pPr>
      <a:lvl9pPr marL="2451536" indent="-249023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571463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1pPr>
      <a:lvl2pPr marL="285732" algn="l" defTabSz="571463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2pPr>
      <a:lvl3pPr marL="571463" algn="l" defTabSz="571463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857195" algn="l" defTabSz="571463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4pPr>
      <a:lvl5pPr marL="1142926" algn="l" defTabSz="571463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5pPr>
      <a:lvl6pPr marL="1428657" algn="l" defTabSz="571463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6pPr>
      <a:lvl7pPr marL="1714388" algn="l" defTabSz="571463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7pPr>
      <a:lvl8pPr marL="2000120" algn="l" defTabSz="571463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8pPr>
      <a:lvl9pPr marL="2285852" algn="l" defTabSz="571463" rtl="0" eaLnBrk="1" latinLnBrk="0" hangingPunct="1">
        <a:defRPr sz="11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340D57DF-F6BC-4E31-8EC7-8990D4EFCD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197" y="2145447"/>
            <a:ext cx="9172173" cy="563563"/>
          </a:xfrm>
        </p:spPr>
        <p:txBody>
          <a:bodyPr/>
          <a:lstStyle/>
          <a:p>
            <a:pPr algn="ctr"/>
            <a:r>
              <a:rPr lang="en-US" altLang="zh-CN" sz="2800" b="1" dirty="0"/>
              <a:t>V0074:</a:t>
            </a:r>
            <a:r>
              <a:rPr lang="zh-CN" altLang="en-US" sz="2800" b="1" dirty="0"/>
              <a:t> </a:t>
            </a:r>
            <a:r>
              <a:rPr lang="en-CA" altLang="zh-CN" sz="2800" b="1" dirty="0"/>
              <a:t>AHG11: Separate density attention network for loop filtering</a:t>
            </a:r>
            <a:endParaRPr lang="zh-CN" altLang="en-US" sz="2800" b="1" dirty="0"/>
          </a:p>
        </p:txBody>
      </p:sp>
      <p:sp>
        <p:nvSpPr>
          <p:cNvPr id="4" name="标题 2">
            <a:extLst>
              <a:ext uri="{FF2B5EF4-FFF2-40B4-BE49-F238E27FC236}">
                <a16:creationId xmlns:a16="http://schemas.microsoft.com/office/drawing/2014/main" id="{44914C4E-2AC2-42D3-B29B-906562D90447}"/>
              </a:ext>
            </a:extLst>
          </p:cNvPr>
          <p:cNvSpPr txBox="1">
            <a:spLocks/>
          </p:cNvSpPr>
          <p:nvPr/>
        </p:nvSpPr>
        <p:spPr bwMode="auto">
          <a:xfrm>
            <a:off x="1405053" y="3568390"/>
            <a:ext cx="7217787" cy="714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5pPr>
            <a:lvl6pPr marL="285732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6pPr>
            <a:lvl7pPr marL="571463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7pPr>
            <a:lvl8pPr marL="857195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8pPr>
            <a:lvl9pPr marL="1142926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9pPr>
          </a:lstStyle>
          <a:p>
            <a:pPr algn="ctr" defTabSz="914400"/>
            <a:r>
              <a:rPr lang="en-US" altLang="zh-CN" sz="2000" kern="0" dirty="0"/>
              <a:t>Zhao Wang, </a:t>
            </a:r>
            <a:r>
              <a:rPr lang="en-US" altLang="zh-CN" sz="2000" kern="0" dirty="0" err="1"/>
              <a:t>Changyue</a:t>
            </a:r>
            <a:r>
              <a:rPr lang="en-US" altLang="zh-CN" sz="2000" kern="0" dirty="0"/>
              <a:t> Ma, Ru-Ling Liao, Yan Ye (Alibaba)</a:t>
            </a:r>
          </a:p>
        </p:txBody>
      </p:sp>
    </p:spTree>
    <p:extLst>
      <p:ext uri="{BB962C8B-B14F-4D97-AF65-F5344CB8AC3E}">
        <p14:creationId xmlns:p14="http://schemas.microsoft.com/office/powerpoint/2010/main" val="3342011083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0D47181A-2D6E-409E-90A9-1EE7B65655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5756" y="1544149"/>
            <a:ext cx="6237248" cy="3720840"/>
          </a:xfrm>
          <a:prstGeom prst="rect">
            <a:avLst/>
          </a:prstGeom>
        </p:spPr>
      </p:pic>
      <p:sp>
        <p:nvSpPr>
          <p:cNvPr id="2" name="内容占位符 1">
            <a:extLst>
              <a:ext uri="{FF2B5EF4-FFF2-40B4-BE49-F238E27FC236}">
                <a16:creationId xmlns:a16="http://schemas.microsoft.com/office/drawing/2014/main" id="{CB6406AB-982E-445B-9575-0E4F01A22F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dirty="0"/>
              <a:t>Multi-density network</a:t>
            </a:r>
          </a:p>
          <a:p>
            <a:pPr lvl="1"/>
            <a:r>
              <a:rPr lang="en-US" altLang="zh-CN" dirty="0"/>
              <a:t>Repeated multi-density block</a:t>
            </a:r>
          </a:p>
          <a:p>
            <a:endParaRPr lang="en-US" altLang="zh-CN" dirty="0"/>
          </a:p>
          <a:p>
            <a:r>
              <a:rPr lang="en-US" altLang="zh-CN" sz="2000" dirty="0"/>
              <a:t>Multi-density block</a:t>
            </a:r>
          </a:p>
          <a:p>
            <a:pPr lvl="1"/>
            <a:r>
              <a:rPr lang="en-US" altLang="zh-CN" dirty="0"/>
              <a:t>Extract features in multi-scale</a:t>
            </a:r>
          </a:p>
          <a:p>
            <a:pPr lvl="1"/>
            <a:endParaRPr lang="en-US" altLang="zh-CN" dirty="0"/>
          </a:p>
          <a:p>
            <a:endParaRPr lang="en-US" altLang="zh-CN" dirty="0"/>
          </a:p>
          <a:p>
            <a:r>
              <a:rPr lang="en-US" altLang="zh-CN" sz="2000" dirty="0"/>
              <a:t>Complexity &amp; Performance</a:t>
            </a:r>
          </a:p>
          <a:p>
            <a:pPr lvl="1"/>
            <a:r>
              <a:rPr lang="en-US" altLang="zh-CN" sz="1600" dirty="0"/>
              <a:t>3.44M parameters</a:t>
            </a:r>
          </a:p>
          <a:p>
            <a:pPr lvl="1"/>
            <a:r>
              <a:rPr lang="en-US" altLang="zh-CN" sz="1600" dirty="0"/>
              <a:t>5.26% coding gain</a:t>
            </a:r>
            <a:endParaRPr lang="zh-CN" altLang="en-US" sz="1600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C06F59FA-877F-49C3-881D-874F5D6D21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Review of JVET-U0055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5452361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F0CC5C2-DB20-4D79-B2E9-FFAE6616A4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Separate density attention network (SDAN)</a:t>
            </a:r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3C718512-1DE8-4981-90AB-C35A714036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Model architecture</a:t>
            </a:r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5A9660E-09FE-4651-BD0F-2F836EAFE2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519" y="1663576"/>
            <a:ext cx="7612380" cy="158496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ECF533B-C612-4E0A-88F9-7EE765E4A2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70" y="3619170"/>
            <a:ext cx="8444478" cy="1938407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2D0005B-94FC-4E6D-82FB-A28EBC37C88E}"/>
              </a:ext>
            </a:extLst>
          </p:cNvPr>
          <p:cNvSpPr txBox="1"/>
          <p:nvPr/>
        </p:nvSpPr>
        <p:spPr>
          <a:xfrm>
            <a:off x="1427357" y="3279644"/>
            <a:ext cx="1486828" cy="308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760K parameters</a:t>
            </a: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259FC3F-6E44-44C1-ACB1-5A9CC7831911}"/>
              </a:ext>
            </a:extLst>
          </p:cNvPr>
          <p:cNvSpPr txBox="1"/>
          <p:nvPr/>
        </p:nvSpPr>
        <p:spPr>
          <a:xfrm>
            <a:off x="3986705" y="3279644"/>
            <a:ext cx="1486828" cy="308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140K parameters</a:t>
            </a:r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44925F5-DD2E-48E0-A65D-6C5451B53AD1}"/>
              </a:ext>
            </a:extLst>
          </p:cNvPr>
          <p:cNvSpPr txBox="1"/>
          <p:nvPr/>
        </p:nvSpPr>
        <p:spPr>
          <a:xfrm>
            <a:off x="7016120" y="3279644"/>
            <a:ext cx="1486828" cy="308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30K parameters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85311D2-F592-4A50-AE0F-75065CFC35D4}"/>
              </a:ext>
            </a:extLst>
          </p:cNvPr>
          <p:cNvSpPr txBox="1"/>
          <p:nvPr/>
        </p:nvSpPr>
        <p:spPr>
          <a:xfrm>
            <a:off x="177269" y="4936491"/>
            <a:ext cx="1127642" cy="524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40 channels</a:t>
            </a:r>
          </a:p>
          <a:p>
            <a:r>
              <a:rPr lang="en-US" altLang="zh-CN" dirty="0"/>
              <a:t>3x3 kernel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7755495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7EE98C57-0287-41C0-9DFF-E9DA20E161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Training data: BVI-DVC</a:t>
            </a:r>
          </a:p>
          <a:p>
            <a:r>
              <a:rPr lang="en-US" altLang="zh-CN" dirty="0"/>
              <a:t>Mode number	</a:t>
            </a:r>
          </a:p>
          <a:p>
            <a:pPr lvl="1"/>
            <a:r>
              <a:rPr lang="en-US" altLang="zh-CN" dirty="0"/>
              <a:t>5 models for QP </a:t>
            </a:r>
            <a:r>
              <a:rPr lang="en-CA" altLang="zh-CN" dirty="0"/>
              <a:t>(0-31, 32-36, 37-41, 42-46, 47-max), respectively</a:t>
            </a:r>
          </a:p>
          <a:p>
            <a:pPr lvl="1"/>
            <a:r>
              <a:rPr lang="en-CA" altLang="zh-CN" dirty="0"/>
              <a:t>1 model for each frame according to frame-level QP during inference</a:t>
            </a:r>
            <a:endParaRPr lang="en-US" altLang="zh-CN" dirty="0"/>
          </a:p>
          <a:p>
            <a:r>
              <a:rPr lang="en-US" altLang="zh-CN" dirty="0"/>
              <a:t>Location</a:t>
            </a:r>
          </a:p>
          <a:p>
            <a:pPr lvl="1"/>
            <a:r>
              <a:rPr lang="en-US" altLang="zh-CN" dirty="0"/>
              <a:t>Between deblocking and SAO</a:t>
            </a:r>
          </a:p>
          <a:p>
            <a:r>
              <a:rPr lang="en-US" altLang="zh-CN" dirty="0"/>
              <a:t>Scaling</a:t>
            </a:r>
          </a:p>
          <a:p>
            <a:pPr lvl="1"/>
            <a:r>
              <a:rPr lang="en-US" altLang="zh-CN" dirty="0"/>
              <a:t>For the output of network, the scaling process is conducted:</a:t>
            </a:r>
          </a:p>
          <a:p>
            <a:endParaRPr lang="en-US" altLang="zh-CN" dirty="0"/>
          </a:p>
          <a:p>
            <a:r>
              <a:rPr lang="en-US" altLang="zh-CN" dirty="0"/>
              <a:t>Signal</a:t>
            </a:r>
          </a:p>
          <a:p>
            <a:pPr lvl="1"/>
            <a:r>
              <a:rPr lang="en-US" altLang="zh-CN" dirty="0"/>
              <a:t>Block level on/off flag</a:t>
            </a:r>
          </a:p>
          <a:p>
            <a:pPr lvl="1"/>
            <a:endParaRPr lang="en-US" altLang="zh-CN" dirty="0"/>
          </a:p>
          <a:p>
            <a:pPr marL="294661" lvl="1" indent="0">
              <a:buNone/>
            </a:pPr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1ED05BBF-C426-412B-B67D-1B820D9B2F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Training &amp; Inference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>
                <a:extLst>
                  <a:ext uri="{FF2B5EF4-FFF2-40B4-BE49-F238E27FC236}">
                    <a16:creationId xmlns:a16="http://schemas.microsoft.com/office/drawing/2014/main" id="{914BD929-BA82-4B49-86B1-458D530A16EC}"/>
                  </a:ext>
                </a:extLst>
              </p:cNvPr>
              <p:cNvSpPr/>
              <p:nvPr/>
            </p:nvSpPr>
            <p:spPr>
              <a:xfrm>
                <a:off x="3676858" y="4004267"/>
                <a:ext cx="2795701" cy="3084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i="1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zh-CN" altLang="en-US" i="0">
                          <a:latin typeface="Cambria Math" panose="02040503050406030204" pitchFamily="18" charset="0"/>
                        </a:rPr>
                        <m:t>= </m:t>
                      </m:r>
                      <m:d>
                        <m:d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zh-CN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𝑁𝑁</m:t>
                              </m:r>
                            </m:sub>
                          </m:sSub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zh-CN" alt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𝑟𝑒𝑐</m:t>
                              </m:r>
                            </m:sub>
                          </m:sSub>
                        </m:e>
                      </m:d>
                      <m:r>
                        <a:rPr lang="zh-CN" altLang="en-US" i="0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zh-CN" altLang="en-US" i="1">
                          <a:latin typeface="Cambria Math" panose="02040503050406030204" pitchFamily="18" charset="0"/>
                        </a:rPr>
                        <m:t>𝑓𝑎𝑐𝑡𝑜𝑟</m:t>
                      </m:r>
                      <m:r>
                        <a:rPr lang="zh-CN" altLang="en-US" i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zh-CN" alt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𝑟𝑒𝑐</m:t>
                          </m:r>
                        </m:sub>
                      </m:sSub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4" name="矩形 3">
                <a:extLst>
                  <a:ext uri="{FF2B5EF4-FFF2-40B4-BE49-F238E27FC236}">
                    <a16:creationId xmlns:a16="http://schemas.microsoft.com/office/drawing/2014/main" id="{914BD929-BA82-4B49-86B1-458D530A16E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76858" y="4004267"/>
                <a:ext cx="2795701" cy="308418"/>
              </a:xfrm>
              <a:prstGeom prst="rect">
                <a:avLst/>
              </a:prstGeom>
              <a:blipFill>
                <a:blip r:embed="rId2"/>
                <a:stretch>
                  <a:fillRect b="-1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40A6075F-44A9-41B7-81B0-2AE0C11AAA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7928863"/>
              </p:ext>
            </p:extLst>
          </p:nvPr>
        </p:nvGraphicFramePr>
        <p:xfrm>
          <a:off x="3772415" y="4519094"/>
          <a:ext cx="4367976" cy="109575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455992">
                  <a:extLst>
                    <a:ext uri="{9D8B030D-6E8A-4147-A177-3AD203B41FA5}">
                      <a16:colId xmlns:a16="http://schemas.microsoft.com/office/drawing/2014/main" val="1641949339"/>
                    </a:ext>
                  </a:extLst>
                </a:gridCol>
                <a:gridCol w="1455992">
                  <a:extLst>
                    <a:ext uri="{9D8B030D-6E8A-4147-A177-3AD203B41FA5}">
                      <a16:colId xmlns:a16="http://schemas.microsoft.com/office/drawing/2014/main" val="833685088"/>
                    </a:ext>
                  </a:extLst>
                </a:gridCol>
                <a:gridCol w="1455992">
                  <a:extLst>
                    <a:ext uri="{9D8B030D-6E8A-4147-A177-3AD203B41FA5}">
                      <a16:colId xmlns:a16="http://schemas.microsoft.com/office/drawing/2014/main" val="4009995080"/>
                    </a:ext>
                  </a:extLst>
                </a:gridCol>
              </a:tblGrid>
              <a:tr h="354078"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NNLF granularity</a:t>
                      </a:r>
                      <a:endParaRPr lang="zh-CN" altLang="en-US" sz="1200" dirty="0"/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frame width &lt; 2K</a:t>
                      </a:r>
                      <a:endParaRPr lang="zh-CN" altLang="en-US" sz="1200" dirty="0"/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714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frame width &gt; 2K</a:t>
                      </a:r>
                      <a:endParaRPr lang="zh-CN" altLang="en-US" sz="1200" dirty="0"/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36143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Temporal layer &lt;= 2 </a:t>
                      </a:r>
                      <a:endParaRPr lang="zh-CN" altLang="en-US" sz="1200" dirty="0"/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64x64</a:t>
                      </a:r>
                      <a:endParaRPr lang="zh-CN" altLang="en-US" sz="1200" dirty="0"/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128x128</a:t>
                      </a:r>
                      <a:endParaRPr lang="zh-CN" altLang="en-US" sz="1200" dirty="0"/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8743594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5714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Temporal layer &gt; 2 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128x128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256x256</a:t>
                      </a:r>
                      <a:endParaRPr lang="zh-CN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723834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6553182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7554A1CB-A289-42AF-A328-4CF7156894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Training &amp; Inference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26E9B65-ABD0-4742-B26F-E7D13DE211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8854" y="1175988"/>
            <a:ext cx="7361916" cy="4459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236084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55516540-5656-4AC2-8441-0A1B573E55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Experimental results</a:t>
            </a:r>
          </a:p>
          <a:p>
            <a:pPr lvl="1"/>
            <a:r>
              <a:rPr lang="en-US" altLang="zh-CN" dirty="0"/>
              <a:t>VTM-10.0, 2s second</a:t>
            </a:r>
          </a:p>
          <a:p>
            <a:pPr lvl="1"/>
            <a:r>
              <a:rPr lang="en-US" altLang="zh-CN" dirty="0"/>
              <a:t>Enc: GPU inference          Dec: CPU inference 16core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224031AC-DF57-4A3D-8433-DD9208A89A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Results</a:t>
            </a:r>
            <a:endParaRPr lang="zh-CN" altLang="en-US" dirty="0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57884D8B-5AC6-49B0-BD82-EE015520D0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169" y="2892326"/>
            <a:ext cx="4687770" cy="250215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ADFB262-7395-43F1-9CEE-D51F5E27B2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4709" y="2892326"/>
            <a:ext cx="4687770" cy="2472421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3F60932E-812E-46FA-8477-1EEA02FD02A8}"/>
              </a:ext>
            </a:extLst>
          </p:cNvPr>
          <p:cNvSpPr/>
          <p:nvPr/>
        </p:nvSpPr>
        <p:spPr>
          <a:xfrm>
            <a:off x="845528" y="2400187"/>
            <a:ext cx="398641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b="1" dirty="0">
                <a:latin typeface="Times New Roman" panose="02020603050405020304" pitchFamily="18" charset="0"/>
                <a:ea typeface="等线" panose="02010600030101010101" pitchFamily="2" charset="-122"/>
              </a:rPr>
              <a:t>Test1: Experimental results on VTM-10.0 without scaling</a:t>
            </a:r>
            <a:endParaRPr lang="zh-CN" altLang="en-US" sz="1200" b="1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486D99B-FC0E-43DD-B0FF-09EE9514B7BA}"/>
              </a:ext>
            </a:extLst>
          </p:cNvPr>
          <p:cNvSpPr/>
          <p:nvPr/>
        </p:nvSpPr>
        <p:spPr>
          <a:xfrm>
            <a:off x="5654683" y="2400186"/>
            <a:ext cx="398641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b="1" dirty="0">
                <a:latin typeface="Times New Roman" panose="02020603050405020304" pitchFamily="18" charset="0"/>
                <a:ea typeface="等线" panose="02010600030101010101" pitchFamily="2" charset="-122"/>
              </a:rPr>
              <a:t>Test2: Experimental results on VTM-10.0 with scaling</a:t>
            </a:r>
            <a:endParaRPr lang="zh-CN" alt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1324790435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主题1">
  <a:themeElements>
    <a:clrScheme name="1_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自定义 2">
      <a:majorFont>
        <a:latin typeface="Book Antiqua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主题1" id="{A7D14E6F-C3CB-4E4A-971C-62CB0D9DF67E}" vid="{0279E4C0-7516-4DB9-AC75-2E1AAA0E96DD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9778</TotalTime>
  <Words>194</Words>
  <Application>Microsoft Office PowerPoint</Application>
  <PresentationFormat>自定义</PresentationFormat>
  <Paragraphs>54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等线</vt:lpstr>
      <vt:lpstr>等线</vt:lpstr>
      <vt:lpstr>黑体</vt:lpstr>
      <vt:lpstr>楷体</vt:lpstr>
      <vt:lpstr>Book Antiqua</vt:lpstr>
      <vt:lpstr>Cambria Math</vt:lpstr>
      <vt:lpstr>Times New Roman</vt:lpstr>
      <vt:lpstr>Wingdings</vt:lpstr>
      <vt:lpstr>主题1</vt:lpstr>
      <vt:lpstr>V0074: AHG11: Separate density attention network for loop filtering</vt:lpstr>
      <vt:lpstr>Review of JVET-U0055</vt:lpstr>
      <vt:lpstr>Model architecture</vt:lpstr>
      <vt:lpstr>Training &amp; Inference</vt:lpstr>
      <vt:lpstr>Training &amp; Inference</vt:lpstr>
      <vt:lpstr>Results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Zhao Wang</dc:creator>
  <cp:lastModifiedBy>景黎</cp:lastModifiedBy>
  <cp:revision>1110</cp:revision>
  <dcterms:created xsi:type="dcterms:W3CDTF">2017-05-09T01:17:27Z</dcterms:created>
  <dcterms:modified xsi:type="dcterms:W3CDTF">2021-04-21T21:36:54Z</dcterms:modified>
</cp:coreProperties>
</file>