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61" r:id="rId1"/>
  </p:sldMasterIdLst>
  <p:notesMasterIdLst>
    <p:notesMasterId r:id="rId13"/>
  </p:notesMasterIdLst>
  <p:handoutMasterIdLst>
    <p:handoutMasterId r:id="rId14"/>
  </p:handoutMasterIdLst>
  <p:sldIdLst>
    <p:sldId id="334" r:id="rId2"/>
    <p:sldId id="394" r:id="rId3"/>
    <p:sldId id="414" r:id="rId4"/>
    <p:sldId id="427" r:id="rId5"/>
    <p:sldId id="415" r:id="rId6"/>
    <p:sldId id="424" r:id="rId7"/>
    <p:sldId id="412" r:id="rId8"/>
    <p:sldId id="426" r:id="rId9"/>
    <p:sldId id="406" r:id="rId10"/>
    <p:sldId id="420" r:id="rId11"/>
    <p:sldId id="42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8797" autoAdjust="0"/>
  </p:normalViewPr>
  <p:slideViewPr>
    <p:cSldViewPr snapToGrid="0" snapToObjects="1">
      <p:cViewPr varScale="1">
        <p:scale>
          <a:sx n="97" d="100"/>
          <a:sy n="97" d="100"/>
        </p:scale>
        <p:origin x="107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2021/4/20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2021/4/20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1437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0039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40006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90034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7673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13825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1557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1725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81128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henix.int-evry.fr/jct/doc_end_user/documents/14_Vienna/wg11/JCTVC-N0190-v2.zip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JVET-V0059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 smtClean="0"/>
              <a:t>AHG8</a:t>
            </a:r>
            <a:r>
              <a:rPr lang="en-CA" b="1" dirty="0"/>
              <a:t>: CABAC-bypass alignment for high bit-depth coding </a:t>
            </a:r>
            <a:r>
              <a:rPr lang="en-CA" b="1" dirty="0" smtClean="0"/>
              <a:t>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2021/4/20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2" name="Rectangle 1"/>
          <p:cNvSpPr/>
          <p:nvPr/>
        </p:nvSpPr>
        <p:spPr>
          <a:xfrm>
            <a:off x="884904" y="1088068"/>
            <a:ext cx="6096000" cy="41312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case of regular residual 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remBinsPass1 = ( ( 1  &lt;&lt;  ( log2TbWidth + log2TbHeight ) ) * 7 )  &gt;&gt;  2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each coefficient group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context_coding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==1)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(remBinsPass1  &gt;=  4 )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1: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remBinsPass1--;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][ 0 ] ; remBinsPass1--;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par_level_flag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remBinsPass1--;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][ 1 ] ; remBinsPass1--;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 bypass alignment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i.e.set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256)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2: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abs_remainder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dec_abs_level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3: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17110" y="934233"/>
            <a:ext cx="6096000" cy="55499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case of transform-skip residual coding: 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( ( 1  &lt;&lt;  ( log2TbWidth + log2TbHeight ) ) * 7 )  &gt;&gt;  2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each coefficient group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context_coding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==1)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&gt;=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1: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][ 0 ] 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par_level_flag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&gt;=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2: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][ 1 ];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][ 2 ] 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][ 3] 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][ 4 ] 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CABAC-bypass alignment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i.e.set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256)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3: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abs_remainder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0" y="-65137"/>
            <a:ext cx="3627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Pseudo code: Option 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01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0" y="-65137"/>
            <a:ext cx="3627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Pseudo code: Option 2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5693" y="466333"/>
            <a:ext cx="6096000" cy="55499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case of regular residual 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remBinsPass1 = ( ( 1  &lt;&lt;  ( log2TbWidth + log2TbHeight ) ) * 7 )  &gt;&gt;  2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each coefficient group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(remBinsPass1  &gt;=  4 ||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== 0)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CABACBypasIntervalAlign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0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context_coding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bypass_coding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==1)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(remBinsPass1  &gt;= 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1: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remBinsPass1--;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][ 0 ] ; remBinsPass1--;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par_level_flag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remBinsPass1--;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][ 1 ] ; remBinsPass1--;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CABACBypasIntervalAlign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== 0 &amp;&amp;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 bypass alignment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i.e.set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256)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CABACBypasIntervalAlign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1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2: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abs_remainder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dec_abs_level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3: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81134" y="495829"/>
            <a:ext cx="5037429" cy="6136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case of transform-skip residual coding: 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( ( 1  &lt;&lt;  ( log2TbWidth + log2TbHeight ) ) * 7 )  &gt;&gt;  2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each coefficient group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&gt;= 4</a:t>
            </a:r>
            <a:r>
              <a:rPr lang="en-US" sz="9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|| 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== 0)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CABACBypasIntervalAlign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0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context_coding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bypass_coding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==1)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&gt;=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1: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][ 0 ] 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par_level_flag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&gt;=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2: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][ 1 ];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][ 2 ] 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][ 3] 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][ 4 ] 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CABACBypasIntervalAlign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== 0 &amp;&amp; 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CABAC-bypass alignment (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i.e.set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256)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CABACBypasIntervalAlign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1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3: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abs_remainder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61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At </a:t>
            </a:r>
            <a:r>
              <a:rPr lang="en-US" sz="2400" dirty="0"/>
              <a:t>high bit-depth, the significant portions of the </a:t>
            </a:r>
            <a:r>
              <a:rPr lang="en-US" sz="2400" dirty="0" err="1"/>
              <a:t>bitstream</a:t>
            </a:r>
            <a:r>
              <a:rPr lang="en-US" sz="2400" dirty="0"/>
              <a:t> is bypass coded</a:t>
            </a:r>
            <a:r>
              <a:rPr lang="en-US" sz="2400" dirty="0" smtClean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The decoding process of a bypass coded bin is not so straight forward and may impact throughput of the CABAC at high-bit rate.</a:t>
            </a:r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3524" y="2742990"/>
            <a:ext cx="3809524" cy="244761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887137" y="5072649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Decoding process of the bypass coded bins in VVC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56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1593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HEVC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Throughput 4:4:4 16 Intra Profile: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CABAC bypass alignment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HEVC </a:t>
            </a:r>
            <a:r>
              <a:rPr lang="en-CA" dirty="0"/>
              <a:t>High Throughput 4:4:4 16 Intra </a:t>
            </a:r>
            <a:r>
              <a:rPr lang="en-CA" dirty="0" smtClean="0"/>
              <a:t>Profile </a:t>
            </a:r>
            <a:r>
              <a:rPr lang="en-US" sz="2000" dirty="0" smtClean="0"/>
              <a:t>supports </a:t>
            </a:r>
            <a:r>
              <a:rPr lang="en-US" sz="2000" dirty="0"/>
              <a:t>aligning the CABAC process prior to coding of bypass data, which allows easy, simultaneous decoding of multiple bypass </a:t>
            </a:r>
            <a:r>
              <a:rPr lang="en-US" sz="2000" dirty="0" smtClean="0"/>
              <a:t>bins.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Set </a:t>
            </a:r>
            <a:r>
              <a:rPr lang="en-US" sz="2000" dirty="0" err="1" smtClean="0"/>
              <a:t>ivlCurrRange</a:t>
            </a:r>
            <a:r>
              <a:rPr lang="en-US" sz="2000" dirty="0" smtClean="0"/>
              <a:t> to 256 before starting bypass coding of each coefficient group.</a:t>
            </a:r>
            <a:endParaRPr lang="en-US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111" y="2359532"/>
            <a:ext cx="3809524" cy="244761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66724" y="468919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Decoding process of the bypass coded bins in VVC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2171" y="2177593"/>
            <a:ext cx="3060457" cy="235326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212325" y="459755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Decoding 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of a bypass coded bin while </a:t>
            </a:r>
            <a:r>
              <a:rPr lang="en-US" sz="1600" dirty="0" err="1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== 256. </a:t>
            </a:r>
            <a:endParaRPr lang="en-US" sz="1600" dirty="0" smtClean="0">
              <a:solidFill>
                <a:srgbClr val="44546A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figure is extracted </a:t>
            </a: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from </a:t>
            </a: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JCTVC-N0190</a:t>
            </a:r>
            <a:endParaRPr lang="en-US" sz="1600" dirty="0">
              <a:solidFill>
                <a:srgbClr val="44546A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93769" y="5071512"/>
            <a:ext cx="1089674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Benefits of bypass alignment: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Bypass coded bins are directly visible from </a:t>
            </a:r>
            <a:r>
              <a:rPr lang="en-US" dirty="0" err="1" smtClean="0"/>
              <a:t>ivlOffset</a:t>
            </a:r>
            <a:endParaRPr lang="en-US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1600" dirty="0"/>
              <a:t>T</a:t>
            </a:r>
            <a:r>
              <a:rPr lang="en-CA" sz="1600" dirty="0" smtClean="0"/>
              <a:t>he </a:t>
            </a:r>
            <a:r>
              <a:rPr lang="en-CA" sz="1600" dirty="0"/>
              <a:t>bypass decoding process can be implemented using a shift register </a:t>
            </a:r>
            <a:endParaRPr lang="en-CA" sz="16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1600" dirty="0" smtClean="0"/>
              <a:t>Multiple </a:t>
            </a:r>
            <a:r>
              <a:rPr lang="en-CA" sz="1600" dirty="0"/>
              <a:t>bypass coded bins can be decoded in parallel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5737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CABAC bypass alignment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 the </a:t>
            </a:r>
            <a:r>
              <a:rPr lang="en-CA" dirty="0"/>
              <a:t>In the last JVET meeting, a CABAC bypass alignment flag (similar to HEVC range extension) was proposed in </a:t>
            </a:r>
            <a:r>
              <a:rPr lang="en-CA" dirty="0" smtClean="0"/>
              <a:t>JVET-U0069.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dirty="0" smtClean="0"/>
              <a:t>It </a:t>
            </a:r>
            <a:r>
              <a:rPr lang="en-CA" dirty="0"/>
              <a:t>was generally agreed that CABAC bypass alignment method in JVET-U0069 could improve the throughput in very high bit-rate professional applications, however, further study was recommended to investigate at which level (i.e. profile level, sequence level </a:t>
            </a:r>
            <a:r>
              <a:rPr lang="en-CA" dirty="0" err="1"/>
              <a:t>etc</a:t>
            </a:r>
            <a:r>
              <a:rPr lang="en-CA" dirty="0"/>
              <a:t>) this functionality is desirable. </a:t>
            </a:r>
            <a:endParaRPr lang="en-CA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dirty="0" smtClean="0"/>
              <a:t>This </a:t>
            </a:r>
            <a:r>
              <a:rPr lang="en-CA" dirty="0"/>
              <a:t>contribution proposed to enable CABAC bypass alignment method in VVC High Throughput 4:4:4 16 Intra Profile</a:t>
            </a:r>
            <a:r>
              <a:rPr lang="en-CA" dirty="0" smtClean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dirty="0" smtClean="0"/>
              <a:t>The low level algorithm is same as JVET-U0069.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2418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002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Align: Set </a:t>
            </a:r>
            <a:r>
              <a:rPr lang="en-US" dirty="0" err="1"/>
              <a:t>ivlCurrRange</a:t>
            </a:r>
            <a:r>
              <a:rPr lang="en-US" dirty="0"/>
              <a:t> to </a:t>
            </a:r>
            <a:r>
              <a:rPr lang="en-US" dirty="0" smtClean="0"/>
              <a:t>256.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Option1</a:t>
            </a:r>
            <a:r>
              <a:rPr lang="en-US" dirty="0"/>
              <a:t>: </a:t>
            </a:r>
            <a:r>
              <a:rPr lang="en-CA" dirty="0"/>
              <a:t>In the first option, only the bypass alignment is applied only to coefficient coding within a coefficient group (CG), without affecting the coding of </a:t>
            </a:r>
            <a:r>
              <a:rPr lang="en-CA" dirty="0" err="1"/>
              <a:t>sb_coded_flag</a:t>
            </a:r>
            <a:r>
              <a:rPr lang="en-CA" dirty="0"/>
              <a:t> of a transform block (TB). </a:t>
            </a:r>
            <a:endParaRPr lang="en-CA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dirty="0"/>
              <a:t>Option2: In the second option, in addition to CABAC bypass alignment, it is also proposed to switch to bypass coding of </a:t>
            </a:r>
            <a:r>
              <a:rPr lang="en-CA" dirty="0" err="1"/>
              <a:t>sb_coded_flag</a:t>
            </a:r>
            <a:r>
              <a:rPr lang="en-CA" dirty="0"/>
              <a:t> after the limit of context coded bins has been reached for the current TB.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1200223" y="6148914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Proposed Option1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464" y="3487752"/>
            <a:ext cx="5340559" cy="24569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4078" y="3487752"/>
            <a:ext cx="5206435" cy="239593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400055" y="6148914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Proposed Option2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34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4077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Simulations: Test settings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dirty="0"/>
              <a:t>O</a:t>
            </a:r>
            <a:r>
              <a:rPr lang="en-CA" dirty="0" smtClean="0"/>
              <a:t>nly </a:t>
            </a:r>
            <a:r>
              <a:rPr lang="en-CA" dirty="0"/>
              <a:t>SVT 16-bit sequences will be affected by the proposed changes as all other sequences are 12-bit sequences. </a:t>
            </a:r>
            <a:endParaRPr lang="en-US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889429"/>
              </p:ext>
            </p:extLst>
          </p:nvPr>
        </p:nvGraphicFramePr>
        <p:xfrm>
          <a:off x="909329" y="2035304"/>
          <a:ext cx="4257675" cy="3535680"/>
        </p:xfrm>
        <a:graphic>
          <a:graphicData uri="http://schemas.openxmlformats.org/drawingml/2006/table">
            <a:tbl>
              <a:tblPr firstRow="1" firstCol="1" bandRow="1"/>
              <a:tblGrid>
                <a:gridCol w="914400">
                  <a:extLst>
                    <a:ext uri="{9D8B030D-6E8A-4147-A177-3AD203B41FA5}">
                      <a16:colId xmlns:a16="http://schemas.microsoft.com/office/drawing/2014/main" val="1333954109"/>
                    </a:ext>
                  </a:extLst>
                </a:gridCol>
                <a:gridCol w="607695">
                  <a:extLst>
                    <a:ext uri="{9D8B030D-6E8A-4147-A177-3AD203B41FA5}">
                      <a16:colId xmlns:a16="http://schemas.microsoft.com/office/drawing/2014/main" val="3098775993"/>
                    </a:ext>
                  </a:extLst>
                </a:gridCol>
                <a:gridCol w="607695">
                  <a:extLst>
                    <a:ext uri="{9D8B030D-6E8A-4147-A177-3AD203B41FA5}">
                      <a16:colId xmlns:a16="http://schemas.microsoft.com/office/drawing/2014/main" val="3363641680"/>
                    </a:ext>
                  </a:extLst>
                </a:gridCol>
                <a:gridCol w="984885">
                  <a:extLst>
                    <a:ext uri="{9D8B030D-6E8A-4147-A177-3AD203B41FA5}">
                      <a16:colId xmlns:a16="http://schemas.microsoft.com/office/drawing/2014/main" val="367944247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70098393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48864747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SVT RGB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6353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CE-1 anchor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4042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959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SVT16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27378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4328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43463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CE-1 anchor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8233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07175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SVT16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8134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24424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486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CE-1 anchor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6206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1228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SVT16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92502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37345" y="1685731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Option 1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257399"/>
              </p:ext>
            </p:extLst>
          </p:nvPr>
        </p:nvGraphicFramePr>
        <p:xfrm>
          <a:off x="5658311" y="2020223"/>
          <a:ext cx="4257675" cy="3535680"/>
        </p:xfrm>
        <a:graphic>
          <a:graphicData uri="http://schemas.openxmlformats.org/drawingml/2006/table">
            <a:tbl>
              <a:tblPr firstRow="1" firstCol="1" bandRow="1"/>
              <a:tblGrid>
                <a:gridCol w="914400">
                  <a:extLst>
                    <a:ext uri="{9D8B030D-6E8A-4147-A177-3AD203B41FA5}">
                      <a16:colId xmlns:a16="http://schemas.microsoft.com/office/drawing/2014/main" val="2933653576"/>
                    </a:ext>
                  </a:extLst>
                </a:gridCol>
                <a:gridCol w="607695">
                  <a:extLst>
                    <a:ext uri="{9D8B030D-6E8A-4147-A177-3AD203B41FA5}">
                      <a16:colId xmlns:a16="http://schemas.microsoft.com/office/drawing/2014/main" val="567906609"/>
                    </a:ext>
                  </a:extLst>
                </a:gridCol>
                <a:gridCol w="607695">
                  <a:extLst>
                    <a:ext uri="{9D8B030D-6E8A-4147-A177-3AD203B41FA5}">
                      <a16:colId xmlns:a16="http://schemas.microsoft.com/office/drawing/2014/main" val="4292698360"/>
                    </a:ext>
                  </a:extLst>
                </a:gridCol>
                <a:gridCol w="984885">
                  <a:extLst>
                    <a:ext uri="{9D8B030D-6E8A-4147-A177-3AD203B41FA5}">
                      <a16:colId xmlns:a16="http://schemas.microsoft.com/office/drawing/2014/main" val="261588771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97605837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9784039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SVT RGB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9362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CE-1 anchor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1694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8652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SVT16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9307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383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565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CE-1 anchor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89445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751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SVT16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507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60794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7912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CE-1 anchor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20006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29755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SVT16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0.57%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6380100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376493" y="1641079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Option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79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040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Two options of bypass alignment is proposed.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2400" dirty="0" smtClean="0"/>
              <a:t>In </a:t>
            </a:r>
            <a:r>
              <a:rPr lang="en-CA" sz="2400" dirty="0"/>
              <a:t>the first option, only the bypass alignment is applied </a:t>
            </a:r>
            <a:r>
              <a:rPr lang="en-CA" sz="2400" dirty="0" smtClean="0"/>
              <a:t>without </a:t>
            </a:r>
            <a:r>
              <a:rPr lang="en-CA" sz="2400" dirty="0"/>
              <a:t>affecting the coding of </a:t>
            </a:r>
            <a:r>
              <a:rPr lang="en-CA" sz="2400" dirty="0" err="1"/>
              <a:t>sb_coded_flag</a:t>
            </a:r>
            <a:r>
              <a:rPr lang="en-CA" sz="2400" dirty="0"/>
              <a:t> of a transform block (TB</a:t>
            </a:r>
            <a:r>
              <a:rPr lang="en-CA" sz="2400" dirty="0" smtClean="0"/>
              <a:t>).</a:t>
            </a:r>
          </a:p>
          <a:p>
            <a:pPr lvl="1"/>
            <a:r>
              <a:rPr lang="en-CA" sz="2400" dirty="0" smtClean="0"/>
              <a:t> 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2400" dirty="0" smtClean="0"/>
              <a:t>In </a:t>
            </a:r>
            <a:r>
              <a:rPr lang="en-CA" sz="2400" dirty="0"/>
              <a:t>the second option, in addition to CABAC bypass alignment, it is also proposed to switch to bypass coding of </a:t>
            </a:r>
            <a:r>
              <a:rPr lang="en-CA" sz="2400" dirty="0" err="1"/>
              <a:t>sb_coded_flag</a:t>
            </a:r>
            <a:r>
              <a:rPr lang="en-CA" sz="2400" dirty="0"/>
              <a:t> after the limit of context coded bins has been </a:t>
            </a:r>
            <a:r>
              <a:rPr lang="en-CA" sz="2400" dirty="0" smtClean="0"/>
              <a:t>reached. </a:t>
            </a:r>
          </a:p>
          <a:p>
            <a:pPr lvl="1"/>
            <a:endParaRPr lang="en-CA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Proposed to enable </a:t>
            </a:r>
            <a:r>
              <a:rPr lang="en-US" sz="2400" dirty="0"/>
              <a:t>in High Throughput 4:4:4 16 Intra </a:t>
            </a:r>
            <a:r>
              <a:rPr lang="en-US" sz="2400" dirty="0" smtClean="0"/>
              <a:t>Profile. </a:t>
            </a:r>
          </a:p>
          <a:p>
            <a:endParaRPr lang="en-US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Benefits: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/>
              <a:t>Bypass coded bins are directly visible from </a:t>
            </a:r>
            <a:r>
              <a:rPr lang="en-US" sz="2000" dirty="0" err="1"/>
              <a:t>ivlOffset</a:t>
            </a:r>
            <a:endParaRPr lang="en-US" sz="20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2000" dirty="0"/>
              <a:t>The bypass decoding process can be implemented using a shift </a:t>
            </a:r>
            <a:r>
              <a:rPr lang="en-CA" sz="2000" dirty="0" smtClean="0"/>
              <a:t>register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2000" dirty="0" smtClean="0"/>
              <a:t>Improve the throughput at high bit-rate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7584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 smtClean="0"/>
              <a:t>Thanks Qualcomm for cross-checking. </a:t>
            </a:r>
            <a:endParaRPr lang="en-US" sz="36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598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45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18394</TotalTime>
  <Words>1142</Words>
  <Application>Microsoft Office PowerPoint</Application>
  <PresentationFormat>Widescreen</PresentationFormat>
  <Paragraphs>300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Microsoft YaHei</vt:lpstr>
      <vt:lpstr>宋体</vt:lpstr>
      <vt:lpstr>宋体</vt:lpstr>
      <vt:lpstr>Arial</vt:lpstr>
      <vt:lpstr>Calibri</vt:lpstr>
      <vt:lpstr>Courier New</vt:lpstr>
      <vt:lpstr>DengXian</vt:lpstr>
      <vt:lpstr>Symbol</vt:lpstr>
      <vt:lpstr>Times New Roman</vt:lpstr>
      <vt:lpstr>Wingdings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Back-up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1537</cp:revision>
  <dcterms:created xsi:type="dcterms:W3CDTF">2018-05-21T01:42:17Z</dcterms:created>
  <dcterms:modified xsi:type="dcterms:W3CDTF">2021-04-20T18:21:02Z</dcterms:modified>
</cp:coreProperties>
</file>