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14" r:id="rId1"/>
    <p:sldMasterId id="2147483826" r:id="rId2"/>
  </p:sldMasterIdLst>
  <p:notesMasterIdLst>
    <p:notesMasterId r:id="rId14"/>
  </p:notesMasterIdLst>
  <p:sldIdLst>
    <p:sldId id="293" r:id="rId3"/>
    <p:sldId id="303" r:id="rId4"/>
    <p:sldId id="304" r:id="rId5"/>
    <p:sldId id="294" r:id="rId6"/>
    <p:sldId id="296" r:id="rId7"/>
    <p:sldId id="297" r:id="rId8"/>
    <p:sldId id="298" r:id="rId9"/>
    <p:sldId id="299" r:id="rId10"/>
    <p:sldId id="300" r:id="rId11"/>
    <p:sldId id="301" r:id="rId12"/>
    <p:sldId id="263" r:id="rId13"/>
  </p:sldIdLst>
  <p:sldSz cx="12192000" cy="68580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66FF99"/>
    <a:srgbClr val="CC00CC"/>
    <a:srgbClr val="66FF33"/>
    <a:srgbClr val="33CCCC"/>
    <a:srgbClr val="99FF99"/>
    <a:srgbClr val="FFCCFF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4280" autoAdjust="0"/>
  </p:normalViewPr>
  <p:slideViewPr>
    <p:cSldViewPr>
      <p:cViewPr varScale="1">
        <p:scale>
          <a:sx n="81" d="100"/>
          <a:sy n="81" d="100"/>
        </p:scale>
        <p:origin x="114" y="114"/>
      </p:cViewPr>
      <p:guideLst>
        <p:guide orient="horz" pos="7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2021/1/13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1A5E06BC-D173-4A07-B5FA-8CAF782B21B5}" type="datetime1">
              <a:rPr lang="en-US" altLang="ja-JP" smtClean="0"/>
              <a:pPr/>
              <a:t>1/13/2021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D425B1DB-1EBE-4B50-AF01-CF0856D36485}" type="datetime1">
              <a:rPr lang="ja-JP" altLang="en-US" smtClean="0"/>
              <a:t>2021/1/13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680B1CF-923C-445B-BE5D-569C8B53BC63}" type="datetime1">
              <a:rPr lang="ja-JP" altLang="en-US" smtClean="0"/>
              <a:t>2021/1/13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JVET-K0154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2021/1/13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80628"/>
            <a:ext cx="9922069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BC85746-A412-4A17-A213-590F10672685}" type="datetime1">
              <a:rPr lang="ja-JP" altLang="en-US" smtClean="0"/>
              <a:t>2021/1/13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AAB6921-B004-49BC-B759-EF72CEFF976B}" type="datetime1">
              <a:rPr lang="ja-JP" altLang="en-US" smtClean="0"/>
              <a:t>2021/1/13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6E556F3C-523E-4701-86C5-E692BEF8C12E}" type="datetime1">
              <a:rPr lang="ja-JP" altLang="en-US" smtClean="0"/>
              <a:t>2021/1/13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793395C1-C50A-4BE8-A350-7D3A8702BB2D}" type="datetime1">
              <a:rPr lang="en-US" altLang="ja-JP" smtClean="0"/>
              <a:pPr/>
              <a:t>1/13/2021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7247128"/>
      </p:ext>
    </p:extLst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6949401"/>
      </p:ext>
    </p:extLst>
  </p:cSld>
  <p:clrMapOvr>
    <a:masterClrMapping/>
  </p:clrMapOvr>
  <p:hf sldNum="0"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90496741"/>
      </p:ext>
    </p:extLst>
  </p:cSld>
  <p:clrMapOvr>
    <a:masterClrMapping/>
  </p:clrMapOvr>
  <p:hf sldNum="0"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5988665"/>
      </p:ext>
    </p:extLst>
  </p:cSld>
  <p:clrMapOvr>
    <a:masterClrMapping/>
  </p:clrMapOvr>
  <p:hf sldNum="0"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9635288"/>
      </p:ext>
    </p:extLst>
  </p:cSld>
  <p:clrMapOvr>
    <a:masterClrMapping/>
  </p:clrMapOvr>
  <p:hf sldNum="0" hdr="0" ft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2021/1/13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799F6FB-DEB6-433A-AB0C-DDBE86799FE9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84EB831A-2899-4FE2-BAFD-5D6597249625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832EB1D1-5666-4AEB-A49B-92CC64F76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3660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2974561"/>
      </p:ext>
    </p:extLst>
  </p:cSld>
  <p:clrMapOvr>
    <a:masterClrMapping/>
  </p:clrMapOvr>
  <p:hf sldNum="0"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915435"/>
      </p:ext>
    </p:extLst>
  </p:cSld>
  <p:clrMapOvr>
    <a:masterClrMapping/>
  </p:clrMapOvr>
  <p:hf sldNum="0" hdr="0" ft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2871557"/>
      </p:ext>
    </p:extLst>
  </p:cSld>
  <p:clrMapOvr>
    <a:masterClrMapping/>
  </p:clrMapOvr>
  <p:hf sldNum="0" hdr="0" ft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999982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1C27C1-608B-49C9-AF15-E27FC21FE981}" type="datetime1">
              <a:rPr lang="en-US" altLang="ja-JP" smtClean="0"/>
              <a:t>1/13/2021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6154242"/>
      </p:ext>
    </p:extLst>
  </p:cSld>
  <p:clrMapOvr>
    <a:masterClrMapping/>
  </p:clrMapOvr>
  <p:hf sldNum="0"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2021/1/13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286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3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95488CF-32A2-400B-AB02-C64861527DED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661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449B4-0867-427F-A58B-E970853F0BDC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95488CF-32A2-400B-AB02-C64861527DED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368" y="2773003"/>
            <a:ext cx="3148445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1A45310-2CD3-47D0-85E8-240CF1ECEE2D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2021/1/13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08121" y="6605377"/>
            <a:ext cx="2516809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5" r:id="rId10"/>
    <p:sldLayoutId id="2147483709" r:id="rId11"/>
    <p:sldLayoutId id="2147483710" r:id="rId12"/>
    <p:sldLayoutId id="2147483712" r:id="rId13"/>
    <p:sldLayoutId id="2147483714" r:id="rId14"/>
    <p:sldLayoutId id="2147483715" r:id="rId15"/>
    <p:sldLayoutId id="2147483756" r:id="rId16"/>
    <p:sldLayoutId id="2147483757" r:id="rId17"/>
    <p:sldLayoutId id="2147483812" r:id="rId18"/>
    <p:sldLayoutId id="2147483813" r:id="rId19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>
            <a:extLst>
              <a:ext uri="{FF2B5EF4-FFF2-40B4-BE49-F238E27FC236}">
                <a16:creationId xmlns:a16="http://schemas.microsoft.com/office/drawing/2014/main" id="{DD5FE26C-5B01-4B06-A50E-B70BC81F24A2}"/>
              </a:ext>
            </a:extLst>
          </p:cNvPr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408188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40" r:id="rId13"/>
    <p:sldLayoutId id="2147483841" r:id="rId1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3160801"/>
            <a:ext cx="9144000" cy="1008000"/>
          </a:xfrm>
        </p:spPr>
        <p:txBody>
          <a:bodyPr>
            <a:normAutofit/>
          </a:bodyPr>
          <a:lstStyle/>
          <a:p>
            <a:r>
              <a:rPr lang="en-US" altLang="ja-JP" b="1" dirty="0"/>
              <a:t>Information on VVC coding efficiency</a:t>
            </a:r>
            <a:br>
              <a:rPr lang="en-US" altLang="ja-JP" b="1" dirty="0"/>
            </a:br>
            <a:r>
              <a:rPr lang="en-US" altLang="ja-JP" b="1" dirty="0"/>
              <a:t> in high bit depth coding</a:t>
            </a:r>
            <a:endParaRPr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b="1" dirty="0"/>
              <a:t>JVET-U0138</a:t>
            </a:r>
            <a:endParaRPr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/>
          </p:nvPr>
        </p:nvSpPr>
        <p:spPr>
          <a:xfrm>
            <a:off x="3863752" y="5157192"/>
            <a:ext cx="4320000" cy="1574900"/>
          </a:xfrm>
        </p:spPr>
        <p:txBody>
          <a:bodyPr/>
          <a:lstStyle/>
          <a:p>
            <a:r>
              <a:rPr lang="en-CA" altLang="ja-JP" sz="2000" b="1" dirty="0">
                <a:latin typeface="+mj-ea"/>
                <a:ea typeface="+mj-ea"/>
              </a:rPr>
              <a:t>Tomohiro </a:t>
            </a:r>
            <a:r>
              <a:rPr lang="en-CA" altLang="ja-JP" sz="2000" b="1" dirty="0" err="1">
                <a:latin typeface="+mj-ea"/>
                <a:ea typeface="+mj-ea"/>
              </a:rPr>
              <a:t>Ikai</a:t>
            </a:r>
            <a:endParaRPr lang="en-CA" altLang="ja-JP" sz="2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417E9F7-9C45-4EED-805E-A244CDE3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  <a:p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20799FF-A715-4FD1-9650-73F1F4C95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ja-JP" b="1" i="1" dirty="0"/>
              <a:t>Rice in RRC of  CE1.4 (JVET-U0057)</a:t>
            </a:r>
            <a:endParaRPr lang="ja-JP" altLang="en-US" b="1" i="1" dirty="0"/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FA7B3FBE-D629-497F-AFB5-A9609DF9C5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345492"/>
              </p:ext>
            </p:extLst>
          </p:nvPr>
        </p:nvGraphicFramePr>
        <p:xfrm>
          <a:off x="324105" y="1009233"/>
          <a:ext cx="11508368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27868">
                  <a:extLst>
                    <a:ext uri="{9D8B030D-6E8A-4147-A177-3AD203B41FA5}">
                      <a16:colId xmlns:a16="http://schemas.microsoft.com/office/drawing/2014/main" val="1374369083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295488370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2427834451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131200650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1100055301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2129846973"/>
                    </a:ext>
                  </a:extLst>
                </a:gridCol>
                <a:gridCol w="373952">
                  <a:extLst>
                    <a:ext uri="{9D8B030D-6E8A-4147-A177-3AD203B41FA5}">
                      <a16:colId xmlns:a16="http://schemas.microsoft.com/office/drawing/2014/main" val="605073269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808247819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2317055486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1973621141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1239451360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3263302958"/>
                    </a:ext>
                  </a:extLst>
                </a:gridCol>
                <a:gridCol w="927868">
                  <a:extLst>
                    <a:ext uri="{9D8B030D-6E8A-4147-A177-3AD203B41FA5}">
                      <a16:colId xmlns:a16="http://schemas.microsoft.com/office/drawing/2014/main" val="32717111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27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238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136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50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1895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28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90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173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705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395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655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728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729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063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803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-32.86%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580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-19.57%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642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124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542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750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93EA36B-B0F6-4085-97DB-85205654F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6E98-5B4E-46CA-8184-A916B6096557}" type="datetime1">
              <a:rPr lang="ja-JP" altLang="en-US" smtClean="0"/>
              <a:t>2021/1/13</a:t>
            </a:fld>
            <a:endParaRPr lang="ja-JP" altLang="en-US" dirty="0"/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2EA6DC22-68ED-47DA-BA80-B6E2F98B8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i="1" dirty="0">
                <a:latin typeface="Source Sans Pro" panose="020B0503030403020204" pitchFamily="34" charset="0"/>
                <a:ea typeface="源ノ角ゴシック JP Regular" panose="020B0500000000000000" pitchFamily="34" charset="-128"/>
              </a:rPr>
              <a:t>Observation in overall AI/RA/LDB in 12 bit HLG444/422</a:t>
            </a:r>
            <a:endParaRPr lang="ja-JP" altLang="en-US" b="1" i="1" dirty="0">
              <a:latin typeface="Source Sans Pro" panose="020B0503030403020204" pitchFamily="34" charset="0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F90175-71F5-425F-AD35-0B7F94907C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altLang="ja-JP" sz="2400" dirty="0"/>
              <a:t>Baseline VTM (current HBT CTC) gain is </a:t>
            </a:r>
            <a:r>
              <a:rPr lang="en-US" altLang="ja-JP" sz="2400" dirty="0">
                <a:solidFill>
                  <a:srgbClr val="FF0000"/>
                </a:solidFill>
              </a:rPr>
              <a:t>7.7 %</a:t>
            </a:r>
            <a:endParaRPr lang="ja-JP" altLang="ja-JP" sz="2400" dirty="0">
              <a:solidFill>
                <a:srgbClr val="FF0000"/>
              </a:solidFill>
            </a:endParaRPr>
          </a:p>
          <a:p>
            <a:pPr lvl="0" hangingPunct="0"/>
            <a:r>
              <a:rPr lang="en-US" altLang="ja-JP" sz="2400" dirty="0"/>
              <a:t>RRC of CE-1.3 and TSRC of CE-2.1, gain is 7.8 % and 7.7 % respectively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One of the best performing RRC of CE-1.4, gain is 7.9 %</a:t>
            </a:r>
            <a:endParaRPr lang="ja-JP" altLang="ja-JP" sz="2400" dirty="0"/>
          </a:p>
          <a:p>
            <a:pPr hangingPunct="0"/>
            <a:endParaRPr lang="en-US" altLang="ja-JP" sz="2400" dirty="0"/>
          </a:p>
          <a:p>
            <a:pPr hangingPunct="0"/>
            <a:r>
              <a:rPr lang="en-US" altLang="ja-JP" sz="2400" dirty="0"/>
              <a:t>TR extension in JVET-U0052, gain is 9.1 %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RRC of CE-1.3 and TR fix combination, gain becomes </a:t>
            </a:r>
            <a:r>
              <a:rPr lang="en-US" altLang="ja-JP" sz="2400" dirty="0">
                <a:solidFill>
                  <a:srgbClr val="0000FF"/>
                </a:solidFill>
              </a:rPr>
              <a:t>9.3 %</a:t>
            </a:r>
            <a:r>
              <a:rPr lang="en-US" altLang="ja-JP" sz="2400" dirty="0"/>
              <a:t> (one of the best case)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422 gain is bigger than 444 gain</a:t>
            </a:r>
            <a:endParaRPr lang="ja-JP" altLang="ja-JP" sz="2400" dirty="0"/>
          </a:p>
          <a:p>
            <a:endParaRPr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2BB3291-FFF1-46BC-92A0-64B3ACF05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384263"/>
              </p:ext>
            </p:extLst>
          </p:nvPr>
        </p:nvGraphicFramePr>
        <p:xfrm>
          <a:off x="623392" y="4024312"/>
          <a:ext cx="10405155" cy="2514600"/>
        </p:xfrm>
        <a:graphic>
          <a:graphicData uri="http://schemas.openxmlformats.org/drawingml/2006/table">
            <a:tbl>
              <a:tblPr/>
              <a:tblGrid>
                <a:gridCol w="3240360">
                  <a:extLst>
                    <a:ext uri="{9D8B030D-6E8A-4147-A177-3AD203B41FA5}">
                      <a16:colId xmlns:a16="http://schemas.microsoft.com/office/drawing/2014/main" val="799087209"/>
                    </a:ext>
                  </a:extLst>
                </a:gridCol>
                <a:gridCol w="1619943">
                  <a:extLst>
                    <a:ext uri="{9D8B030D-6E8A-4147-A177-3AD203B41FA5}">
                      <a16:colId xmlns:a16="http://schemas.microsoft.com/office/drawing/2014/main" val="3077505867"/>
                    </a:ext>
                  </a:extLst>
                </a:gridCol>
                <a:gridCol w="1848284">
                  <a:extLst>
                    <a:ext uri="{9D8B030D-6E8A-4147-A177-3AD203B41FA5}">
                      <a16:colId xmlns:a16="http://schemas.microsoft.com/office/drawing/2014/main" val="2368001792"/>
                    </a:ext>
                  </a:extLst>
                </a:gridCol>
                <a:gridCol w="1848284">
                  <a:extLst>
                    <a:ext uri="{9D8B030D-6E8A-4147-A177-3AD203B41FA5}">
                      <a16:colId xmlns:a16="http://schemas.microsoft.com/office/drawing/2014/main" val="3592654800"/>
                    </a:ext>
                  </a:extLst>
                </a:gridCol>
                <a:gridCol w="1848284">
                  <a:extLst>
                    <a:ext uri="{9D8B030D-6E8A-4147-A177-3AD203B41FA5}">
                      <a16:colId xmlns:a16="http://schemas.microsoft.com/office/drawing/2014/main" val="8039539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672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HBT 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-7.71%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038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CE-1.3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-7.88%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-13.09%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82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TS CE-2.1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-7.74%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749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CE1.3+TS CE2-2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-7.89%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-13.09%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556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TR fix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-9.14%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-14.99%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-14.87%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765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RRC-1.3+TR fix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-9.26%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-15.07%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-14.95%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362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CE-1.4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-7.94%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-13.15%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-12.89%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902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769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43B1FFB6-1914-4A50-938B-A604479B9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altLang="ja-JP" sz="2400" dirty="0"/>
              <a:t>Baseline VTM (current HBT CTC) loss is </a:t>
            </a:r>
            <a:r>
              <a:rPr lang="en-US" altLang="ja-JP" sz="2400" dirty="0">
                <a:solidFill>
                  <a:srgbClr val="FF0000"/>
                </a:solidFill>
              </a:rPr>
              <a:t>34.9 %</a:t>
            </a:r>
            <a:endParaRPr lang="ja-JP" altLang="ja-JP" sz="2400" dirty="0">
              <a:solidFill>
                <a:srgbClr val="FF0000"/>
              </a:solidFill>
            </a:endParaRPr>
          </a:p>
          <a:p>
            <a:pPr lvl="0" hangingPunct="0"/>
            <a:r>
              <a:rPr lang="en-US" altLang="ja-JP" sz="2400" dirty="0"/>
              <a:t>RRC of CE-1.3 and TSRC of CE-2.1, loss reduces to 0.4 % and 5.1 % respectively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One of the best performing RRC of CE-1.4, gain becomes </a:t>
            </a:r>
            <a:r>
              <a:rPr lang="en-US" altLang="ja-JP" sz="2400" dirty="0">
                <a:solidFill>
                  <a:srgbClr val="0000FF"/>
                </a:solidFill>
              </a:rPr>
              <a:t>1.4 %</a:t>
            </a:r>
            <a:r>
              <a:rPr lang="en-US" altLang="ja-JP" sz="2400" dirty="0"/>
              <a:t> (one of the best case)</a:t>
            </a:r>
            <a:endParaRPr lang="ja-JP" altLang="ja-JP" sz="2400" dirty="0"/>
          </a:p>
          <a:p>
            <a:pPr hangingPunct="0"/>
            <a:r>
              <a:rPr lang="en-US" altLang="ja-JP" sz="2400" dirty="0"/>
              <a:t> 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RRC of CE-1.3 and TSRC of CE-2.1 combination, loss reduces to 0.1 %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TR fix in JVET-U0052, loss reduces to 26.7 %</a:t>
            </a:r>
            <a:endParaRPr lang="ja-JP" altLang="ja-JP" sz="2400" dirty="0"/>
          </a:p>
          <a:p>
            <a:pPr lvl="0" hangingPunct="0"/>
            <a:r>
              <a:rPr lang="en-US" altLang="ja-JP" sz="2400" dirty="0"/>
              <a:t>RRC of CE-1.3 and TR fix combination, gain is 0.5 %</a:t>
            </a:r>
            <a:endParaRPr lang="ja-JP" altLang="ja-JP" sz="2400" dirty="0"/>
          </a:p>
          <a:p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61947AE-E7A0-4CE2-A850-977CDBD40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A664CEF-3B19-4915-A962-E170330EA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i="1" dirty="0">
                <a:latin typeface="Source Sans Pro" panose="020B0503030403020204" pitchFamily="34" charset="0"/>
                <a:ea typeface="源ノ角ゴシック JP Regular" panose="020B0500000000000000" pitchFamily="34" charset="-128"/>
              </a:rPr>
              <a:t>Observation in AI in 16 bit SVT </a:t>
            </a:r>
            <a:endParaRPr lang="ja-JP" altLang="en-US" b="1" i="1" dirty="0">
              <a:latin typeface="Source Sans Pro" panose="020B0503030403020204" pitchFamily="34" charset="0"/>
              <a:ea typeface="源ノ角ゴシック JP Regular" panose="020B0500000000000000" pitchFamily="34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BE68545-E573-42EC-8779-FBC872B15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328861"/>
              </p:ext>
            </p:extLst>
          </p:nvPr>
        </p:nvGraphicFramePr>
        <p:xfrm>
          <a:off x="983432" y="4024312"/>
          <a:ext cx="10080001" cy="2514600"/>
        </p:xfrm>
        <a:graphic>
          <a:graphicData uri="http://schemas.openxmlformats.org/drawingml/2006/table">
            <a:tbl>
              <a:tblPr/>
              <a:tblGrid>
                <a:gridCol w="3433507">
                  <a:extLst>
                    <a:ext uri="{9D8B030D-6E8A-4147-A177-3AD203B41FA5}">
                      <a16:colId xmlns:a16="http://schemas.microsoft.com/office/drawing/2014/main" val="394168587"/>
                    </a:ext>
                  </a:extLst>
                </a:gridCol>
                <a:gridCol w="1598355">
                  <a:extLst>
                    <a:ext uri="{9D8B030D-6E8A-4147-A177-3AD203B41FA5}">
                      <a16:colId xmlns:a16="http://schemas.microsoft.com/office/drawing/2014/main" val="1096539711"/>
                    </a:ext>
                  </a:extLst>
                </a:gridCol>
                <a:gridCol w="1598355">
                  <a:extLst>
                    <a:ext uri="{9D8B030D-6E8A-4147-A177-3AD203B41FA5}">
                      <a16:colId xmlns:a16="http://schemas.microsoft.com/office/drawing/2014/main" val="477375841"/>
                    </a:ext>
                  </a:extLst>
                </a:gridCol>
                <a:gridCol w="1598355">
                  <a:extLst>
                    <a:ext uri="{9D8B030D-6E8A-4147-A177-3AD203B41FA5}">
                      <a16:colId xmlns:a16="http://schemas.microsoft.com/office/drawing/2014/main" val="2263500607"/>
                    </a:ext>
                  </a:extLst>
                </a:gridCol>
                <a:gridCol w="1851429">
                  <a:extLst>
                    <a:ext uri="{9D8B030D-6E8A-4147-A177-3AD203B41FA5}">
                      <a16:colId xmlns:a16="http://schemas.microsoft.com/office/drawing/2014/main" val="2005140139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averageGBR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263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HBT 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36.24%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34.30%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34.24%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34.9%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3501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CE-1.3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0.54%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0.30%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0.26%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1428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TS CE-2.1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5.24%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5.03%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5.03%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5.1%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8102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CE1.3+TS CE2-2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0.10%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80087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TR fix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26.22%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26.91%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26.85%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26.7%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227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RRC-1.3+TR fix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-0.80%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-0.27%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-0.34%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-0.5%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23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Rice RRC CE-1.4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-2.07%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-1.11%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-1.14%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solidFill>
                            <a:srgbClr val="000099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-1.4%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73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8761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C5F58A3F-826D-4F86-9426-405A8DDAC7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944875"/>
              </p:ext>
            </p:extLst>
          </p:nvPr>
        </p:nvGraphicFramePr>
        <p:xfrm>
          <a:off x="336000" y="1052736"/>
          <a:ext cx="11520004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33995">
                  <a:extLst>
                    <a:ext uri="{9D8B030D-6E8A-4147-A177-3AD203B41FA5}">
                      <a16:colId xmlns:a16="http://schemas.microsoft.com/office/drawing/2014/main" val="577238197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746674122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1244746405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1268129174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1922272182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3158491138"/>
                    </a:ext>
                  </a:extLst>
                </a:gridCol>
                <a:gridCol w="312064">
                  <a:extLst>
                    <a:ext uri="{9D8B030D-6E8A-4147-A177-3AD203B41FA5}">
                      <a16:colId xmlns:a16="http://schemas.microsoft.com/office/drawing/2014/main" val="703790897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3486317936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694099298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1787540888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1002296556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2225886164"/>
                    </a:ext>
                  </a:extLst>
                </a:gridCol>
                <a:gridCol w="933995">
                  <a:extLst>
                    <a:ext uri="{9D8B030D-6E8A-4147-A177-3AD203B41FA5}">
                      <a16:colId xmlns:a16="http://schemas.microsoft.com/office/drawing/2014/main" val="2508446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958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904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3963%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34.30%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34.24%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5312%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64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-6.93%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3388%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5646%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732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3676%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5479%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43279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887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068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211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272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-12.48%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794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10.39%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10.41%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22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936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153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9959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20.75%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463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-32.81%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-29.94%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19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-19.51%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7.68%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1016%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111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13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1732%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2431%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677568"/>
                  </a:ext>
                </a:extLst>
              </a:tr>
            </a:tbl>
          </a:graphicData>
        </a:graphic>
      </p:graphicFrame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93EA36B-B0F6-4085-97DB-85205654F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  <a:p>
            <a:endParaRPr lang="ja-JP" altLang="en-US" dirty="0"/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2EA6DC22-68ED-47DA-BA80-B6E2F98B8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ja-JP" b="1" i="1" dirty="0"/>
              <a:t>VTM CTC anchor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0483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93EA36B-B0F6-4085-97DB-85205654F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  <a:p>
            <a:endParaRPr lang="ja-JP" altLang="en-US" dirty="0"/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2EA6DC22-68ED-47DA-BA80-B6E2F98B8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kumimoji="1" lang="en-CA" altLang="ja-JP" b="1" i="1" kern="1200" dirty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j-cs"/>
              </a:rPr>
              <a:t>Rice in RRC of CE1.3 (JVET-U0050)</a:t>
            </a:r>
            <a:endParaRPr kumimoji="1" lang="ja-JP" altLang="ja-JP" b="1" i="1" kern="1200" dirty="0">
              <a:solidFill>
                <a:srgbClr val="59574C"/>
              </a:solidFill>
              <a:latin typeface="Source Sans Pro" panose="020B0503030403020204" pitchFamily="34" charset="0"/>
              <a:ea typeface="源ノ角ゴシック JP Regular" panose="020B0500000000000000" pitchFamily="34" charset="-128"/>
              <a:cs typeface="+mj-cs"/>
            </a:endParaRP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E41FCDF8-7044-46C9-9C85-6B87EE4B5B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0666101"/>
              </p:ext>
            </p:extLst>
          </p:nvPr>
        </p:nvGraphicFramePr>
        <p:xfrm>
          <a:off x="342094" y="1332097"/>
          <a:ext cx="11513904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30306">
                  <a:extLst>
                    <a:ext uri="{9D8B030D-6E8A-4147-A177-3AD203B41FA5}">
                      <a16:colId xmlns:a16="http://schemas.microsoft.com/office/drawing/2014/main" val="4208265018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168196458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3581009887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3467113855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2340707311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2675443298"/>
                    </a:ext>
                  </a:extLst>
                </a:gridCol>
                <a:gridCol w="350232">
                  <a:extLst>
                    <a:ext uri="{9D8B030D-6E8A-4147-A177-3AD203B41FA5}">
                      <a16:colId xmlns:a16="http://schemas.microsoft.com/office/drawing/2014/main" val="4172995382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524029473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3489502378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3858380357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2268419246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3666725127"/>
                    </a:ext>
                  </a:extLst>
                </a:gridCol>
                <a:gridCol w="930306">
                  <a:extLst>
                    <a:ext uri="{9D8B030D-6E8A-4147-A177-3AD203B41FA5}">
                      <a16:colId xmlns:a16="http://schemas.microsoft.com/office/drawing/2014/main" val="4590398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6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85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-6.86%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4052%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5450%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309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3445%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199%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5758%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07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-7.68%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3748%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5604%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9947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298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097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116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635%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455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-12.47%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113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048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888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405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116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772%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7015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-32.81%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-29.95%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924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-19.51%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892%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213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264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1782%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2477%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146%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465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7368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B35CF63C-16FF-4614-8487-044F512F94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276634"/>
              </p:ext>
            </p:extLst>
          </p:nvPr>
        </p:nvGraphicFramePr>
        <p:xfrm>
          <a:off x="340798" y="1188720"/>
          <a:ext cx="11515206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18709">
                  <a:extLst>
                    <a:ext uri="{9D8B030D-6E8A-4147-A177-3AD203B41FA5}">
                      <a16:colId xmlns:a16="http://schemas.microsoft.com/office/drawing/2014/main" val="1469844410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2171620769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2656408455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3417954193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2728530395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3636423362"/>
                    </a:ext>
                  </a:extLst>
                </a:gridCol>
                <a:gridCol w="490698">
                  <a:extLst>
                    <a:ext uri="{9D8B030D-6E8A-4147-A177-3AD203B41FA5}">
                      <a16:colId xmlns:a16="http://schemas.microsoft.com/office/drawing/2014/main" val="3193237865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1558201005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1460669123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649409405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2553110608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3510841807"/>
                    </a:ext>
                  </a:extLst>
                </a:gridCol>
                <a:gridCol w="918709">
                  <a:extLst>
                    <a:ext uri="{9D8B030D-6E8A-4147-A177-3AD203B41FA5}">
                      <a16:colId xmlns:a16="http://schemas.microsoft.com/office/drawing/2014/main" val="28208561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456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496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-5.92%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964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310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59179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008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657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567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44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522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733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226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21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774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3.78%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26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-32.81%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-29.94%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-0.87%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864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-19.51%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1.47%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336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909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#NUM!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91105"/>
                  </a:ext>
                </a:extLst>
              </a:tr>
            </a:tbl>
          </a:graphicData>
        </a:graphic>
      </p:graphicFrame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43A8653-3165-4036-BAA5-588394BB8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4607C2B-3BC3-49CB-B451-BE2E7118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ja-JP" b="1" i="1" dirty="0"/>
              <a:t>Rice in TS </a:t>
            </a:r>
            <a:r>
              <a:rPr lang="fr-FR" altLang="ja-JP" b="1" i="1" dirty="0"/>
              <a:t>of  </a:t>
            </a:r>
            <a:r>
              <a:rPr lang="en-CA" altLang="ja-JP" b="1" i="1" dirty="0"/>
              <a:t>CE-2.1 (JVET-U0072)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9635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D4FCE528-9B2E-436F-A66A-46139CA28B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9829682"/>
              </p:ext>
            </p:extLst>
          </p:nvPr>
        </p:nvGraphicFramePr>
        <p:xfrm>
          <a:off x="350788" y="1144684"/>
          <a:ext cx="11505216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29604">
                  <a:extLst>
                    <a:ext uri="{9D8B030D-6E8A-4147-A177-3AD203B41FA5}">
                      <a16:colId xmlns:a16="http://schemas.microsoft.com/office/drawing/2014/main" val="648815800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3203880136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135294215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1415479980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3829079018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1065439495"/>
                    </a:ext>
                  </a:extLst>
                </a:gridCol>
                <a:gridCol w="349968">
                  <a:extLst>
                    <a:ext uri="{9D8B030D-6E8A-4147-A177-3AD203B41FA5}">
                      <a16:colId xmlns:a16="http://schemas.microsoft.com/office/drawing/2014/main" val="691210888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2361772296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4002334772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253428527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931028823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1699791589"/>
                    </a:ext>
                  </a:extLst>
                </a:gridCol>
                <a:gridCol w="929604">
                  <a:extLst>
                    <a:ext uri="{9D8B030D-6E8A-4147-A177-3AD203B41FA5}">
                      <a16:colId xmlns:a16="http://schemas.microsoft.com/office/drawing/2014/main" val="5891471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20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501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-5.92%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-6.86%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4079%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5500%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298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3458%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5827%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453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-6.68%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3769%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5664%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9215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123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803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8156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872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-12.48%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84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854%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87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31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30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008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-6.22%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92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-32.81%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-29.94%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-1.12%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91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-20.79%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-19.51%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830%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57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714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2505%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168195"/>
                  </a:ext>
                </a:extLst>
              </a:tr>
            </a:tbl>
          </a:graphicData>
        </a:graphic>
      </p:graphicFrame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D9FEFD2-6612-448B-958D-82F293311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JVET-U0138</a:t>
            </a:r>
            <a:endParaRPr lang="ja-JP" altLang="en-US" dirty="0"/>
          </a:p>
          <a:p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3D1EDC6-1111-4BB5-8C93-5A3EF6F83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ja-JP" b="1" i="1" dirty="0"/>
              <a:t>Rice in RRC &amp; TS </a:t>
            </a:r>
            <a:r>
              <a:rPr lang="fr-FR" altLang="ja-JP" b="1" i="1" dirty="0"/>
              <a:t>of</a:t>
            </a:r>
            <a:r>
              <a:rPr lang="en-CA" altLang="ja-JP" b="1" i="1" dirty="0"/>
              <a:t> CE-3.1 (JVET-U0050)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2747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45D9154-D39D-47CE-BA08-58E5581A13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9629"/>
              </p:ext>
            </p:extLst>
          </p:nvPr>
        </p:nvGraphicFramePr>
        <p:xfrm>
          <a:off x="348634" y="1144684"/>
          <a:ext cx="11399992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21102">
                  <a:extLst>
                    <a:ext uri="{9D8B030D-6E8A-4147-A177-3AD203B41FA5}">
                      <a16:colId xmlns:a16="http://schemas.microsoft.com/office/drawing/2014/main" val="902047905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395428985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3725673461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2381855296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431993961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4127284501"/>
                    </a:ext>
                  </a:extLst>
                </a:gridCol>
                <a:gridCol w="346768">
                  <a:extLst>
                    <a:ext uri="{9D8B030D-6E8A-4147-A177-3AD203B41FA5}">
                      <a16:colId xmlns:a16="http://schemas.microsoft.com/office/drawing/2014/main" val="755246319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678922920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55391875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2508782159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862115366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1834282390"/>
                    </a:ext>
                  </a:extLst>
                </a:gridCol>
                <a:gridCol w="921102">
                  <a:extLst>
                    <a:ext uri="{9D8B030D-6E8A-4147-A177-3AD203B41FA5}">
                      <a16:colId xmlns:a16="http://schemas.microsoft.com/office/drawing/2014/main" val="21620119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216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8812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-8.64%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-9.47%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4182%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277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-10.95%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3494%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5625%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170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-7.51%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-9.53%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3838%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13.67%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5798%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25126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1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9325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55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624%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16.10%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32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38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8.65%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606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309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165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499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-8.20%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-11.34%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15.12%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047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-33.89%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-31.17%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-1.24%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870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-22.61%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-21.49%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5.78%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7.98%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995%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322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188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1771%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8.37%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2543%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69035"/>
                  </a:ext>
                </a:extLst>
              </a:tr>
            </a:tbl>
          </a:graphicData>
        </a:graphic>
      </p:graphicFrame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462F0B-F81B-40EF-875E-4F51DD93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488CF-32A2-400B-AB02-C64861527DED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1C48410-7E69-4D53-88BB-84ED92B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i="1" dirty="0"/>
              <a:t>Transform range fix in 16 bit and extension in 12 bit (JVET-U0052)</a:t>
            </a:r>
            <a:endParaRPr lang="ja-JP" altLang="en-US" b="1" i="1" dirty="0"/>
          </a:p>
        </p:txBody>
      </p:sp>
    </p:spTree>
    <p:extLst>
      <p:ext uri="{BB962C8B-B14F-4D97-AF65-F5344CB8AC3E}">
        <p14:creationId xmlns:p14="http://schemas.microsoft.com/office/powerpoint/2010/main" val="3434501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691516F3-64DA-497E-B4BF-F37530C55F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1725797"/>
              </p:ext>
            </p:extLst>
          </p:nvPr>
        </p:nvGraphicFramePr>
        <p:xfrm>
          <a:off x="340428" y="1036672"/>
          <a:ext cx="11515576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937730">
                  <a:extLst>
                    <a:ext uri="{9D8B030D-6E8A-4147-A177-3AD203B41FA5}">
                      <a16:colId xmlns:a16="http://schemas.microsoft.com/office/drawing/2014/main" val="420727321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3756317149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2372086136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2791443353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3401292828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161838525"/>
                    </a:ext>
                  </a:extLst>
                </a:gridCol>
                <a:gridCol w="262816">
                  <a:extLst>
                    <a:ext uri="{9D8B030D-6E8A-4147-A177-3AD203B41FA5}">
                      <a16:colId xmlns:a16="http://schemas.microsoft.com/office/drawing/2014/main" val="3753130322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732526615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4014102529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294837035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297719202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3957579911"/>
                    </a:ext>
                  </a:extLst>
                </a:gridCol>
                <a:gridCol w="937730">
                  <a:extLst>
                    <a:ext uri="{9D8B030D-6E8A-4147-A177-3AD203B41FA5}">
                      <a16:colId xmlns:a16="http://schemas.microsoft.com/office/drawing/2014/main" val="40709420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HDR HLG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106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378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-7.47%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4029%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6374%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694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-8.40%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3373%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5485%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340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-7.93%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-9.88%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3701%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5929%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88768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849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455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72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590%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442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-9.68%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-14.25%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-13.98%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64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-12.85%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656%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3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816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76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psnrV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506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-8.16%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-11.30%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-11.76%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654%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556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HLG422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-13.79%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-33.86%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-31.13%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849%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206%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-1.74%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55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-10.97%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-22.58%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-21.45%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752%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065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816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Overall HLG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-9.26%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-15.07%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-14.95%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1703%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#DIV/0!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-1.07%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2622%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141%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720945"/>
                  </a:ext>
                </a:extLst>
              </a:tr>
            </a:tbl>
          </a:graphicData>
        </a:graphic>
      </p:graphicFrame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B8A90FD-00DA-420C-90A6-5400E0B8C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488CF-32A2-400B-AB02-C64861527DED}" type="datetime1">
              <a:rPr lang="en-US" altLang="ja-JP" smtClean="0"/>
              <a:t>1/13/2021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6DD7B9A9-D192-4428-A64B-9B2F1ACC1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ja-JP" b="1" i="1" dirty="0"/>
              <a:t>Rice in RRC of CE1.3 (JVET-U0050) + Transform range fix (JVET-U0052)</a:t>
            </a:r>
            <a:endParaRPr lang="ja-JP" altLang="en-US" b="1" i="1" dirty="0"/>
          </a:p>
        </p:txBody>
      </p:sp>
    </p:spTree>
    <p:extLst>
      <p:ext uri="{BB962C8B-B14F-4D97-AF65-F5344CB8AC3E}">
        <p14:creationId xmlns:p14="http://schemas.microsoft.com/office/powerpoint/2010/main" val="1805149206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31190</TotalTime>
  <Words>2722</Words>
  <Application>Microsoft Office PowerPoint</Application>
  <PresentationFormat>ワイド画面</PresentationFormat>
  <Paragraphs>1456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25" baseType="lpstr">
      <vt:lpstr>Source Han Sans SC Regular</vt:lpstr>
      <vt:lpstr>源ノ角ゴシック JP Medium</vt:lpstr>
      <vt:lpstr>源ノ角ゴシック JP Regular</vt:lpstr>
      <vt:lpstr>游ゴシック</vt:lpstr>
      <vt:lpstr>游ゴシック</vt:lpstr>
      <vt:lpstr>游ゴシック Light</vt:lpstr>
      <vt:lpstr>游明朝</vt:lpstr>
      <vt:lpstr>Arial</vt:lpstr>
      <vt:lpstr>Calibri</vt:lpstr>
      <vt:lpstr>Calibri Light</vt:lpstr>
      <vt:lpstr>Source Sans Pro</vt:lpstr>
      <vt:lpstr>Times New Roman</vt:lpstr>
      <vt:lpstr>Be Original. Theme</vt:lpstr>
      <vt:lpstr>1_Be Original. Theme</vt:lpstr>
      <vt:lpstr>Information on VVC coding efficiency  in high bit depth coding</vt:lpstr>
      <vt:lpstr>Observation in overall AI/RA/LDB in 12 bit HLG444/422</vt:lpstr>
      <vt:lpstr>Observation in AI in 16 bit SVT </vt:lpstr>
      <vt:lpstr>VTM CTC anchor</vt:lpstr>
      <vt:lpstr>Rice in RRC of CE1.3 (JVET-U0050)</vt:lpstr>
      <vt:lpstr>Rice in TS of  CE-2.1 (JVET-U0072)</vt:lpstr>
      <vt:lpstr>Rice in RRC &amp; TS of CE-3.1 (JVET-U0050)</vt:lpstr>
      <vt:lpstr>Transform range fix in 16 bit and extension in 12 bit (JVET-U0052)</vt:lpstr>
      <vt:lpstr>Rice in RRC of CE1.3 (JVET-U0050) + Transform range fix (JVET-U0052)</vt:lpstr>
      <vt:lpstr>Rice in RRC of  CE1.4 (JVET-U0057)</vt:lpstr>
      <vt:lpstr>PowerPoint プレゼンテーション</vt:lpstr>
    </vt:vector>
  </TitlesOfParts>
  <Company>SHARP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Tomohiro Ikai</cp:lastModifiedBy>
  <cp:revision>9123</cp:revision>
  <dcterms:created xsi:type="dcterms:W3CDTF">2011-03-24T05:19:20Z</dcterms:created>
  <dcterms:modified xsi:type="dcterms:W3CDTF">2021-01-13T14:50:26Z</dcterms:modified>
</cp:coreProperties>
</file>