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8"/>
  </p:notesMasterIdLst>
  <p:handoutMasterIdLst>
    <p:handoutMasterId r:id="rId9"/>
  </p:handoutMasterIdLst>
  <p:sldIdLst>
    <p:sldId id="256" r:id="rId2"/>
    <p:sldId id="279" r:id="rId3"/>
    <p:sldId id="280" r:id="rId4"/>
    <p:sldId id="281" r:id="rId5"/>
    <p:sldId id="282" r:id="rId6"/>
    <p:sldId id="270" r:id="rId7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680487-FE14-412B-961E-37A956FA6B07}" v="86" dt="2021-01-06T14:51:41.7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6" autoAdjust="0"/>
    <p:restoredTop sz="94666" autoAdjust="0"/>
  </p:normalViewPr>
  <p:slideViewPr>
    <p:cSldViewPr snapToGrid="0" showGuides="1">
      <p:cViewPr varScale="1">
        <p:scale>
          <a:sx n="104" d="100"/>
          <a:sy n="104" d="100"/>
        </p:scale>
        <p:origin x="123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25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07.01.2021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07.01.2021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/>
              <a:t>Textmasterformat bearbeiten</a:t>
            </a:r>
          </a:p>
          <a:p>
            <a:pPr lvl="1"/>
            <a:r>
              <a:rPr lang="de-DE" altLang="de-DE" noProof="0"/>
              <a:t>Zweite Ebene</a:t>
            </a:r>
          </a:p>
          <a:p>
            <a:pPr lvl="2"/>
            <a:r>
              <a:rPr lang="de-DE" altLang="de-DE" noProof="0"/>
              <a:t>Dritte Ebene</a:t>
            </a:r>
          </a:p>
          <a:p>
            <a:pPr lvl="3"/>
            <a:r>
              <a:rPr lang="de-DE" altLang="de-DE" noProof="0"/>
              <a:t>Vierte Ebene</a:t>
            </a:r>
          </a:p>
          <a:p>
            <a:pPr lvl="4"/>
            <a:r>
              <a:rPr lang="de-DE" alt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 dirty="0" err="1">
                <a:solidFill>
                  <a:schemeClr val="tx2"/>
                </a:solidFill>
              </a:rPr>
              <a:t>Thank</a:t>
            </a:r>
            <a:r>
              <a:rPr lang="de-DE" altLang="de-DE" sz="3200" b="1" dirty="0">
                <a:solidFill>
                  <a:schemeClr val="tx2"/>
                </a:solidFill>
              </a:rPr>
              <a:t> </a:t>
            </a:r>
            <a:r>
              <a:rPr lang="de-DE" altLang="de-DE" sz="3200" b="1" dirty="0" err="1">
                <a:solidFill>
                  <a:schemeClr val="tx2"/>
                </a:solidFill>
              </a:rPr>
              <a:t>you</a:t>
            </a:r>
            <a:r>
              <a:rPr lang="de-DE" altLang="de-DE" sz="3200" b="1" dirty="0">
                <a:solidFill>
                  <a:schemeClr val="tx2"/>
                </a:solidFill>
              </a:rPr>
              <a:t> </a:t>
            </a:r>
            <a:br>
              <a:rPr lang="de-DE" altLang="de-DE" sz="3200" b="1" dirty="0">
                <a:solidFill>
                  <a:schemeClr val="tx2"/>
                </a:solidFill>
              </a:rPr>
            </a:br>
            <a:r>
              <a:rPr lang="de-DE" altLang="de-DE" sz="3200" b="1" dirty="0" err="1">
                <a:solidFill>
                  <a:schemeClr val="tx2"/>
                </a:solidFill>
              </a:rPr>
              <a:t>for</a:t>
            </a:r>
            <a:r>
              <a:rPr lang="de-DE" altLang="de-DE" sz="3200" b="1" dirty="0">
                <a:solidFill>
                  <a:schemeClr val="tx2"/>
                </a:solidFill>
              </a:rPr>
              <a:t> </a:t>
            </a:r>
            <a:r>
              <a:rPr lang="de-DE" altLang="de-DE" sz="3200" b="1" dirty="0" err="1">
                <a:solidFill>
                  <a:schemeClr val="tx2"/>
                </a:solidFill>
              </a:rPr>
              <a:t>your</a:t>
            </a:r>
            <a:r>
              <a:rPr lang="de-DE" altLang="de-DE" sz="3200" b="1" dirty="0">
                <a:solidFill>
                  <a:schemeClr val="tx2"/>
                </a:solidFill>
              </a:rPr>
              <a:t> </a:t>
            </a:r>
            <a:r>
              <a:rPr lang="de-DE" altLang="de-DE" sz="3200" b="1" dirty="0" err="1">
                <a:solidFill>
                  <a:schemeClr val="tx2"/>
                </a:solidFill>
              </a:rPr>
              <a:t>attention</a:t>
            </a:r>
            <a:endParaRPr lang="en-US" altLang="de-DE" sz="3200" b="1" dirty="0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38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>
                <a:solidFill>
                  <a:schemeClr val="tx2"/>
                </a:solidFill>
              </a:rPr>
              <a:t>Vielen Dank</a:t>
            </a:r>
            <a:br>
              <a:rPr lang="de-DE" altLang="de-DE" sz="3200" b="1">
                <a:solidFill>
                  <a:schemeClr val="tx2"/>
                </a:solidFill>
              </a:rPr>
            </a:br>
            <a:r>
              <a:rPr lang="de-DE" altLang="de-DE" sz="3200" b="1">
                <a:solidFill>
                  <a:schemeClr val="tx2"/>
                </a:solidFill>
              </a:rPr>
              <a:t>für Ihre Aufmerksamkeit</a:t>
            </a:r>
            <a:endParaRPr lang="en-US" altLang="de-DE" sz="3200" b="1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de-DE" sz="900" dirty="0">
                <a:solidFill>
                  <a:schemeClr val="tx2"/>
                </a:solidFill>
              </a:rPr>
              <a:t>Investigation on CNN-based Intra Prediction </a:t>
            </a:r>
            <a:r>
              <a:rPr lang="de-DE" altLang="de-DE" sz="900" dirty="0">
                <a:solidFill>
                  <a:schemeClr val="tx2"/>
                </a:solidFill>
              </a:rPr>
              <a:t>|  Maria Meyer |  Institut für Nachrichtentechnik, RWTH Aachen University | JVET U0105 | </a:t>
            </a:r>
          </a:p>
          <a:p>
            <a:pPr eaLnBrk="1" hangingPunct="1">
              <a:defRPr/>
            </a:pPr>
            <a:endParaRPr lang="de-DE" altLang="de-DE" sz="900" dirty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/>
              <a:t>Fußzeile anpassen:</a:t>
            </a:r>
            <a:endParaRPr lang="de-DE" altLang="de-DE" sz="1000"/>
          </a:p>
          <a:p>
            <a:pPr eaLnBrk="1" hangingPunct="1">
              <a:defRPr/>
            </a:pPr>
            <a:r>
              <a:rPr lang="de-DE" altLang="de-DE" sz="100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/>
          </a:p>
        </p:txBody>
      </p:sp>
      <p:sp>
        <p:nvSpPr>
          <p:cNvPr id="1031" name="Textfeld 13"/>
          <p:cNvSpPr txBox="1">
            <a:spLocks noChangeArrowheads="1"/>
          </p:cNvSpPr>
          <p:nvPr/>
        </p:nvSpPr>
        <p:spPr bwMode="auto">
          <a:xfrm>
            <a:off x="360363" y="6227763"/>
            <a:ext cx="7302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FA73494-3DFC-47C8-BB23-3609CA6778B8}" type="slidenum">
              <a:rPr lang="de-DE" altLang="de-DE" sz="900">
                <a:solidFill>
                  <a:schemeClr val="tx2"/>
                </a:solidFill>
              </a:rPr>
              <a:pPr eaLnBrk="1" hangingPunct="1"/>
              <a:t>‹Nr.›</a:t>
            </a:fld>
            <a:endParaRPr lang="de-DE" altLang="de-DE" sz="90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  <p:sldLayoutId id="2147483871" r:id="rId10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4000" y="2565862"/>
            <a:ext cx="11484000" cy="461738"/>
          </a:xfrm>
        </p:spPr>
        <p:txBody>
          <a:bodyPr/>
          <a:lstStyle/>
          <a:p>
            <a:r>
              <a:rPr lang="en-US" dirty="0"/>
              <a:t>Investigation on CNN-based Intra Prediction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3027600"/>
            <a:ext cx="11484000" cy="1923667"/>
          </a:xfrm>
        </p:spPr>
        <p:txBody>
          <a:bodyPr/>
          <a:lstStyle/>
          <a:p>
            <a:r>
              <a:rPr lang="de-DE" u="sng" dirty="0"/>
              <a:t>Maria Meyer</a:t>
            </a:r>
            <a:r>
              <a:rPr lang="de-DE" dirty="0"/>
              <a:t>, Christian </a:t>
            </a:r>
            <a:r>
              <a:rPr lang="de-DE" dirty="0" err="1"/>
              <a:t>Rohlfing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A2443D5-CEC5-4878-A464-DAB3D491E3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Investigation on mid-size intra prediction CNN</a:t>
            </a:r>
          </a:p>
          <a:p>
            <a:pPr>
              <a:spcAft>
                <a:spcPts val="600"/>
              </a:spcAft>
            </a:pPr>
            <a:r>
              <a:rPr lang="en-US" dirty="0"/>
              <a:t>Alternative to regular intra modes</a:t>
            </a:r>
          </a:p>
          <a:p>
            <a:pPr>
              <a:spcAft>
                <a:spcPts val="600"/>
              </a:spcAft>
            </a:pPr>
            <a:r>
              <a:rPr lang="en-US" dirty="0"/>
              <a:t>Training methods</a:t>
            </a:r>
          </a:p>
          <a:p>
            <a:pPr>
              <a:spcAft>
                <a:spcPts val="600"/>
              </a:spcAft>
            </a:pPr>
            <a:r>
              <a:rPr lang="en-US" dirty="0"/>
              <a:t>Architecture and complexity</a:t>
            </a:r>
          </a:p>
          <a:p>
            <a:pPr marL="0" indent="0">
              <a:spcAft>
                <a:spcPts val="1800"/>
              </a:spcAft>
              <a:buNone/>
            </a:pPr>
            <a:endParaRPr lang="en-US" sz="2000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Dataset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en-US" dirty="0"/>
              <a:t>Coded and raw reference areas for training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best for complete QP-range</a:t>
            </a:r>
          </a:p>
          <a:p>
            <a:pPr>
              <a:spcAft>
                <a:spcPts val="600"/>
              </a:spcAft>
            </a:pPr>
            <a:r>
              <a:rPr lang="en-US" dirty="0"/>
              <a:t>Reduced number of low variance training samples</a:t>
            </a:r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1DEACF6-04F5-4585-BFCA-AAF1A624B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and Dataset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3309E1E7-8740-43ED-ADA5-7A20C037B57E}"/>
              </a:ext>
            </a:extLst>
          </p:cNvPr>
          <p:cNvGrpSpPr/>
          <p:nvPr/>
        </p:nvGrpSpPr>
        <p:grpSpPr>
          <a:xfrm>
            <a:off x="8569695" y="3234486"/>
            <a:ext cx="2770909" cy="2625549"/>
            <a:chOff x="0" y="0"/>
            <a:chExt cx="2988945" cy="2805355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6172AF6B-D14D-4FCE-90A8-42969D644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" y="0"/>
              <a:ext cx="2910205" cy="2432050"/>
            </a:xfrm>
            <a:prstGeom prst="rect">
              <a:avLst/>
            </a:prstGeom>
            <a:noFill/>
          </p:spPr>
        </p:pic>
        <p:sp>
          <p:nvSpPr>
            <p:cNvPr id="11" name="Textfeld 34">
              <a:extLst>
                <a:ext uri="{FF2B5EF4-FFF2-40B4-BE49-F238E27FC236}">
                  <a16:creationId xmlns:a16="http://schemas.microsoft.com/office/drawing/2014/main" id="{850CCA92-D59C-458F-AFA2-C02316ED1B18}"/>
                </a:ext>
              </a:extLst>
            </p:cNvPr>
            <p:cNvSpPr txBox="1"/>
            <p:nvPr/>
          </p:nvSpPr>
          <p:spPr>
            <a:xfrm>
              <a:off x="0" y="2476500"/>
              <a:ext cx="2988945" cy="328855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just" hangingPunct="0">
                <a:spcAft>
                  <a:spcPts val="100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i="1" dirty="0"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Figure 1: Comparison of training sets with different percentages of coded reference areas</a:t>
              </a:r>
              <a:endParaRPr lang="de-DE" sz="1000" i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806E2B75-6923-46A3-B3AE-24CD5C4157E8}"/>
              </a:ext>
            </a:extLst>
          </p:cNvPr>
          <p:cNvGrpSpPr/>
          <p:nvPr/>
        </p:nvGrpSpPr>
        <p:grpSpPr>
          <a:xfrm>
            <a:off x="9048053" y="1009706"/>
            <a:ext cx="1842770" cy="2042815"/>
            <a:chOff x="0" y="0"/>
            <a:chExt cx="1842770" cy="2042815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73EBB4DD-B9B4-4561-9022-B2E3FC4680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" y="0"/>
              <a:ext cx="1814195" cy="1506220"/>
            </a:xfrm>
            <a:prstGeom prst="rect">
              <a:avLst/>
            </a:prstGeom>
            <a:noFill/>
          </p:spPr>
        </p:pic>
        <p:sp>
          <p:nvSpPr>
            <p:cNvPr id="12" name="Textfeld 38">
              <a:extLst>
                <a:ext uri="{FF2B5EF4-FFF2-40B4-BE49-F238E27FC236}">
                  <a16:creationId xmlns:a16="http://schemas.microsoft.com/office/drawing/2014/main" id="{1903F90A-106C-46DE-B875-D317D246E11C}"/>
                </a:ext>
              </a:extLst>
            </p:cNvPr>
            <p:cNvSpPr txBox="1"/>
            <p:nvPr/>
          </p:nvSpPr>
          <p:spPr>
            <a:xfrm>
              <a:off x="0" y="1581150"/>
              <a:ext cx="1814195" cy="461665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just" hangingPunct="0">
                <a:spcAft>
                  <a:spcPts val="100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i="1" dirty="0"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Figure 2: Illustration of a block to be predicted with its mandatory and optional reference area parts</a:t>
              </a:r>
              <a:endParaRPr lang="de-DE" sz="1000" i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5322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6995044E-FFE5-403D-A037-5761DFCCD1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Reference Area</a:t>
            </a:r>
          </a:p>
          <a:p>
            <a:pPr>
              <a:spcAft>
                <a:spcPts val="600"/>
              </a:spcAft>
            </a:pPr>
            <a:r>
              <a:rPr lang="en-US" dirty="0"/>
              <a:t>Optionally available parts masked</a:t>
            </a:r>
          </a:p>
          <a:p>
            <a:pPr>
              <a:spcAft>
                <a:spcPts val="600"/>
              </a:spcAft>
            </a:pPr>
            <a:r>
              <a:rPr lang="en-US" dirty="0"/>
              <a:t>Larger reference area</a:t>
            </a:r>
          </a:p>
          <a:p>
            <a:pPr lvl="1">
              <a:spcAft>
                <a:spcPts val="600"/>
              </a:spcAft>
            </a:pPr>
            <a:r>
              <a:rPr lang="en-US" dirty="0">
                <a:ea typeface="ＭＳ Ｐゴシック" charset="0"/>
              </a:rPr>
              <a:t>Better prediction, higher complexity</a:t>
            </a:r>
          </a:p>
          <a:p>
            <a:pPr lvl="1">
              <a:spcAft>
                <a:spcPts val="600"/>
              </a:spcAft>
            </a:pPr>
            <a:r>
              <a:rPr lang="en-US" dirty="0">
                <a:ea typeface="ＭＳ Ｐゴシック" charset="0"/>
              </a:rPr>
              <a:t>Improvement steadily decreasing</a:t>
            </a:r>
          </a:p>
          <a:p>
            <a:pPr marL="0" indent="0">
              <a:spcAft>
                <a:spcPts val="600"/>
              </a:spcAft>
              <a:buNone/>
            </a:pPr>
            <a:endParaRPr lang="en-US" b="1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Loss function</a:t>
            </a:r>
            <a:endParaRPr lang="en-US" dirty="0"/>
          </a:p>
          <a:p>
            <a:pPr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/>
              <a:t>Comparison: SATD, DCT and Log</a:t>
            </a:r>
            <a:endParaRPr lang="de-DE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E6C7981-C16A-4C61-A3C8-ECD5CB518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Procedure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61F9AF33-8480-4802-8734-E8FA5F9C520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666" y="989439"/>
            <a:ext cx="3192712" cy="2719157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elle 14">
                <a:extLst>
                  <a:ext uri="{FF2B5EF4-FFF2-40B4-BE49-F238E27FC236}">
                    <a16:creationId xmlns:a16="http://schemas.microsoft.com/office/drawing/2014/main" id="{7949EA34-52A1-4428-B778-88326D55DEE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6020208"/>
                  </p:ext>
                </p:extLst>
              </p:nvPr>
            </p:nvGraphicFramePr>
            <p:xfrm>
              <a:off x="6908847" y="4092921"/>
              <a:ext cx="4281709" cy="1613079"/>
            </p:xfrm>
            <a:graphic>
              <a:graphicData uri="http://schemas.openxmlformats.org/drawingml/2006/table">
                <a:tbl>
                  <a:tblPr firstRow="1" bandRow="1">
                    <a:tableStyleId>{C083E6E3-FA7D-4D7B-A595-EF9225AFEA82}</a:tableStyleId>
                  </a:tblPr>
                  <a:tblGrid>
                    <a:gridCol w="1449797">
                      <a:extLst>
                        <a:ext uri="{9D8B030D-6E8A-4147-A177-3AD203B41FA5}">
                          <a16:colId xmlns:a16="http://schemas.microsoft.com/office/drawing/2014/main" val="2194021000"/>
                        </a:ext>
                      </a:extLst>
                    </a:gridCol>
                    <a:gridCol w="1015214">
                      <a:extLst>
                        <a:ext uri="{9D8B030D-6E8A-4147-A177-3AD203B41FA5}">
                          <a16:colId xmlns:a16="http://schemas.microsoft.com/office/drawing/2014/main" val="3944670753"/>
                        </a:ext>
                      </a:extLst>
                    </a:gridCol>
                    <a:gridCol w="908349">
                      <a:extLst>
                        <a:ext uri="{9D8B030D-6E8A-4147-A177-3AD203B41FA5}">
                          <a16:colId xmlns:a16="http://schemas.microsoft.com/office/drawing/2014/main" val="3824441982"/>
                        </a:ext>
                      </a:extLst>
                    </a:gridCol>
                    <a:gridCol w="908349">
                      <a:extLst>
                        <a:ext uri="{9D8B030D-6E8A-4147-A177-3AD203B41FA5}">
                          <a16:colId xmlns:a16="http://schemas.microsoft.com/office/drawing/2014/main" val="4170463885"/>
                        </a:ext>
                      </a:extLst>
                    </a:gridCol>
                  </a:tblGrid>
                  <a:tr h="4426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>
                              <a:effectLst/>
                            </a:rPr>
                            <a:t>Loss function</a:t>
                          </a:r>
                          <a:endParaRPr lang="de-DE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de-DE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𝑳</m:t>
                                    </m:r>
                                  </m:e>
                                  <m:sub>
                                    <m:r>
                                      <a:rPr lang="de-DE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𝐒𝐀𝐓𝐃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de-DE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𝑳</m:t>
                                    </m:r>
                                  </m:e>
                                  <m:sub>
                                    <m:r>
                                      <a:rPr lang="de-DE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𝐃𝐂𝐓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de-DE" sz="11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de-DE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𝑳</m:t>
                                    </m:r>
                                  </m:e>
                                  <m:sub>
                                    <m:r>
                                      <a:rPr lang="de-DE" sz="11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𝐋𝐎𝐆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939291986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Class B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-2.62%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-2.62%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-2.54%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12371876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Class C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-2.14%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-2.14%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-2.10%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35628321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Class D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-2.09%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-2.06%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-2.01%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57737828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AVG All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-2.31%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-2.30%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 dirty="0">
                              <a:effectLst/>
                            </a:rPr>
                            <a:t>-2.24%</a:t>
                          </a:r>
                          <a:endParaRPr lang="de-DE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6576167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elle 14">
                <a:extLst>
                  <a:ext uri="{FF2B5EF4-FFF2-40B4-BE49-F238E27FC236}">
                    <a16:creationId xmlns:a16="http://schemas.microsoft.com/office/drawing/2014/main" id="{7949EA34-52A1-4428-B778-88326D55DEE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6020208"/>
                  </p:ext>
                </p:extLst>
              </p:nvPr>
            </p:nvGraphicFramePr>
            <p:xfrm>
              <a:off x="6908847" y="4092921"/>
              <a:ext cx="4281709" cy="1613079"/>
            </p:xfrm>
            <a:graphic>
              <a:graphicData uri="http://schemas.openxmlformats.org/drawingml/2006/table">
                <a:tbl>
                  <a:tblPr firstRow="1" bandRow="1">
                    <a:tableStyleId>{C083E6E3-FA7D-4D7B-A595-EF9225AFEA82}</a:tableStyleId>
                  </a:tblPr>
                  <a:tblGrid>
                    <a:gridCol w="1449797">
                      <a:extLst>
                        <a:ext uri="{9D8B030D-6E8A-4147-A177-3AD203B41FA5}">
                          <a16:colId xmlns:a16="http://schemas.microsoft.com/office/drawing/2014/main" val="2194021000"/>
                        </a:ext>
                      </a:extLst>
                    </a:gridCol>
                    <a:gridCol w="1015214">
                      <a:extLst>
                        <a:ext uri="{9D8B030D-6E8A-4147-A177-3AD203B41FA5}">
                          <a16:colId xmlns:a16="http://schemas.microsoft.com/office/drawing/2014/main" val="3944670753"/>
                        </a:ext>
                      </a:extLst>
                    </a:gridCol>
                    <a:gridCol w="908349">
                      <a:extLst>
                        <a:ext uri="{9D8B030D-6E8A-4147-A177-3AD203B41FA5}">
                          <a16:colId xmlns:a16="http://schemas.microsoft.com/office/drawing/2014/main" val="3824441982"/>
                        </a:ext>
                      </a:extLst>
                    </a:gridCol>
                    <a:gridCol w="908349">
                      <a:extLst>
                        <a:ext uri="{9D8B030D-6E8A-4147-A177-3AD203B41FA5}">
                          <a16:colId xmlns:a16="http://schemas.microsoft.com/office/drawing/2014/main" val="4170463885"/>
                        </a:ext>
                      </a:extLst>
                    </a:gridCol>
                  </a:tblGrid>
                  <a:tr h="442675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100" dirty="0">
                              <a:effectLst/>
                            </a:rPr>
                            <a:t>Loss function</a:t>
                          </a:r>
                          <a:endParaRPr lang="de-DE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142515" t="-10959" r="-179042" b="-2657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271812" t="-10959" r="-100671" b="-2657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>
                        <a:blipFill>
                          <a:blip r:embed="rId3"/>
                          <a:stretch>
                            <a:fillRect l="-371812" t="-10959" r="-671" b="-2657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9291986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Class B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-2.62%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-2.62%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-2.54%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12371876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Class C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-2.14%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-2.14%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-2.10%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35628321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Class D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-2.09%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-2.06%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-2.01%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57737828"/>
                      </a:ext>
                    </a:extLst>
                  </a:tr>
                  <a:tr h="292601"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AVG All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-2.31%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>
                              <a:effectLst/>
                            </a:rPr>
                            <a:t>-2.30%</a:t>
                          </a:r>
                          <a:endParaRPr lang="de-DE" sz="11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de-DE" sz="1100" dirty="0">
                              <a:effectLst/>
                            </a:rPr>
                            <a:t>-2.24%</a:t>
                          </a:r>
                          <a:endParaRPr lang="de-DE" sz="11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6576167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7" name="Grafik 16">
            <a:extLst>
              <a:ext uri="{FF2B5EF4-FFF2-40B4-BE49-F238E27FC236}">
                <a16:creationId xmlns:a16="http://schemas.microsoft.com/office/drawing/2014/main" id="{BCED7E5C-0E26-4433-BA37-1A73434EB8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868" r="14339"/>
          <a:stretch/>
        </p:blipFill>
        <p:spPr>
          <a:xfrm>
            <a:off x="612743" y="4126994"/>
            <a:ext cx="4559570" cy="1539188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CA396462-0CA0-4504-B2DB-AAFADAA84226}"/>
              </a:ext>
            </a:extLst>
          </p:cNvPr>
          <p:cNvSpPr txBox="1"/>
          <p:nvPr/>
        </p:nvSpPr>
        <p:spPr>
          <a:xfrm>
            <a:off x="6652501" y="3816951"/>
            <a:ext cx="460304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Aft>
                <a:spcPts val="10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i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1 Average Y BD-rate gains for different loss functions</a:t>
            </a:r>
            <a:endParaRPr lang="de-DE" sz="1100" i="1" dirty="0">
              <a:solidFill>
                <a:schemeClr val="tx2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14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EFD0BA8-707F-4904-9805-C197210ECD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038" y="1101898"/>
            <a:ext cx="11484000" cy="4498801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Architecture</a:t>
            </a:r>
          </a:p>
          <a:p>
            <a:pPr>
              <a:spcAft>
                <a:spcPts val="600"/>
              </a:spcAft>
            </a:pPr>
            <a:r>
              <a:rPr lang="en-US" dirty="0"/>
              <a:t>Luma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CNN outperforms FCN at same complexity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FCN better for noisy content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No padding, one line remaining, larger first kernel</a:t>
            </a:r>
            <a:br>
              <a:rPr lang="en-US" dirty="0"/>
            </a:br>
            <a:endParaRPr lang="en-US" dirty="0"/>
          </a:p>
          <a:p>
            <a:pPr>
              <a:spcAft>
                <a:spcPts val="600"/>
              </a:spcAft>
            </a:pPr>
            <a:r>
              <a:rPr lang="en-US" dirty="0"/>
              <a:t>Chroma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Additional conv. branch for luma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Predicting both chroma channels at once</a:t>
            </a:r>
          </a:p>
          <a:p>
            <a:pPr lvl="1">
              <a:spcAft>
                <a:spcPts val="600"/>
              </a:spcAft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Pruning</a:t>
            </a:r>
          </a:p>
          <a:p>
            <a:pPr>
              <a:spcAft>
                <a:spcPts val="600"/>
              </a:spcAft>
            </a:pPr>
            <a:r>
              <a:rPr lang="en-US" dirty="0"/>
              <a:t>Better than unpruned networks at same complexity</a:t>
            </a:r>
          </a:p>
          <a:p>
            <a:pPr>
              <a:spcAft>
                <a:spcPts val="600"/>
              </a:spcAft>
            </a:pPr>
            <a:r>
              <a:rPr lang="en-US" dirty="0"/>
              <a:t>Even at 87.5% pruning only 0.33% less BD-gain</a:t>
            </a:r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4626DC8-4CE4-4C45-93F0-0617255DF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Architecture and </a:t>
            </a:r>
            <a:r>
              <a:rPr lang="en-US" dirty="0"/>
              <a:t>Complexity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C33A149F-DE81-4019-979C-F1B4FE921E42}"/>
              </a:ext>
            </a:extLst>
          </p:cNvPr>
          <p:cNvGrpSpPr/>
          <p:nvPr/>
        </p:nvGrpSpPr>
        <p:grpSpPr>
          <a:xfrm>
            <a:off x="7573819" y="1101899"/>
            <a:ext cx="4232228" cy="1547653"/>
            <a:chOff x="0" y="0"/>
            <a:chExt cx="3230880" cy="1105715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023D0157-573C-4DCB-8AE5-08368E9EA5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230880" cy="819150"/>
            </a:xfrm>
            <a:prstGeom prst="rect">
              <a:avLst/>
            </a:prstGeom>
            <a:noFill/>
          </p:spPr>
        </p:pic>
        <p:sp>
          <p:nvSpPr>
            <p:cNvPr id="6" name="Textfeld 39">
              <a:extLst>
                <a:ext uri="{FF2B5EF4-FFF2-40B4-BE49-F238E27FC236}">
                  <a16:creationId xmlns:a16="http://schemas.microsoft.com/office/drawing/2014/main" id="{1DA4F254-07FC-477A-87FF-E2EC4A99FFA2}"/>
                </a:ext>
              </a:extLst>
            </p:cNvPr>
            <p:cNvSpPr txBox="1"/>
            <p:nvPr/>
          </p:nvSpPr>
          <p:spPr>
            <a:xfrm>
              <a:off x="0" y="885825"/>
              <a:ext cx="3230880" cy="219890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just" hangingPunct="0">
                <a:spcAft>
                  <a:spcPts val="100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i="1" dirty="0"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Figure 4: Example of a network architecture  for the prediction of a 4x4 luma block using 2 convolutional and 4 fully connected layers</a:t>
              </a:r>
              <a:endParaRPr lang="de-DE" sz="1000" i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949C12C2-A83C-43E3-B0F8-5FFF0259F4BB}"/>
              </a:ext>
            </a:extLst>
          </p:cNvPr>
          <p:cNvGrpSpPr/>
          <p:nvPr/>
        </p:nvGrpSpPr>
        <p:grpSpPr>
          <a:xfrm>
            <a:off x="7573819" y="3024154"/>
            <a:ext cx="4039866" cy="2663304"/>
            <a:chOff x="0" y="0"/>
            <a:chExt cx="2979420" cy="1858232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E5FBD647-F873-408D-BE73-8186A158A1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79420" cy="1267460"/>
            </a:xfrm>
            <a:prstGeom prst="rect">
              <a:avLst/>
            </a:prstGeom>
            <a:noFill/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3A569C53-EE11-4188-8209-9391F5C12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9775" y="914400"/>
              <a:ext cx="965835" cy="786130"/>
            </a:xfrm>
            <a:prstGeom prst="rect">
              <a:avLst/>
            </a:prstGeom>
            <a:noFill/>
          </p:spPr>
        </p:pic>
        <p:sp>
          <p:nvSpPr>
            <p:cNvPr id="10" name="Textfeld 40">
              <a:extLst>
                <a:ext uri="{FF2B5EF4-FFF2-40B4-BE49-F238E27FC236}">
                  <a16:creationId xmlns:a16="http://schemas.microsoft.com/office/drawing/2014/main" id="{C9B37600-4448-4483-B619-78214900530D}"/>
                </a:ext>
              </a:extLst>
            </p:cNvPr>
            <p:cNvSpPr txBox="1"/>
            <p:nvPr/>
          </p:nvSpPr>
          <p:spPr>
            <a:xfrm>
              <a:off x="9525" y="1428750"/>
              <a:ext cx="1880235" cy="429482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just" hangingPunct="0">
                <a:spcAft>
                  <a:spcPts val="100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000" i="1" dirty="0">
                  <a:solidFill>
                    <a:schemeClr val="tx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Figure 5: Example of a network architecture for a 4x4 chroma block using both the available reference area from the luma and chroma surrounding</a:t>
              </a:r>
              <a:endParaRPr lang="de-DE" sz="1000" i="1" dirty="0">
                <a:solidFill>
                  <a:schemeClr val="tx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2101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939AC66D-A698-4BD3-A4B2-01138B0706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4485289" cy="4448700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Integration</a:t>
            </a:r>
          </a:p>
          <a:p>
            <a:pPr>
              <a:spcAft>
                <a:spcPts val="600"/>
              </a:spcAft>
            </a:pPr>
            <a:r>
              <a:rPr lang="en-US" dirty="0"/>
              <a:t>In HM 16.9 as additional intra mode</a:t>
            </a:r>
          </a:p>
          <a:p>
            <a:pPr>
              <a:spcAft>
                <a:spcPts val="600"/>
              </a:spcAft>
            </a:pPr>
            <a:r>
              <a:rPr lang="en-US" dirty="0"/>
              <a:t>Extended MPM-list to 4 elements</a:t>
            </a:r>
          </a:p>
          <a:p>
            <a:pPr>
              <a:spcAft>
                <a:spcPts val="600"/>
              </a:spcAft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Settings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en-US" dirty="0"/>
              <a:t>4 reference lines</a:t>
            </a:r>
          </a:p>
          <a:p>
            <a:pPr>
              <a:spcAft>
                <a:spcPts val="600"/>
              </a:spcAft>
            </a:pPr>
            <a:r>
              <a:rPr lang="en-US" dirty="0"/>
              <a:t>2 conv, 4 dense layer</a:t>
            </a:r>
          </a:p>
          <a:p>
            <a:pPr>
              <a:spcAft>
                <a:spcPts val="600"/>
              </a:spcAft>
            </a:pPr>
            <a:r>
              <a:rPr lang="en-US" dirty="0"/>
              <a:t>Kernel sizes: 3 and 2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Results</a:t>
            </a:r>
          </a:p>
          <a:p>
            <a:pPr>
              <a:spcAft>
                <a:spcPts val="600"/>
              </a:spcAft>
            </a:pPr>
            <a:r>
              <a:rPr lang="en-US" dirty="0"/>
              <a:t>Gains most likely lower in VTM</a:t>
            </a:r>
          </a:p>
          <a:p>
            <a:pPr>
              <a:spcAft>
                <a:spcPts val="600"/>
              </a:spcAft>
            </a:pPr>
            <a:r>
              <a:rPr lang="en-US" dirty="0"/>
              <a:t>Architecture and training findings mostly independent of codec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B6E7047-4574-47E5-B9DC-BA126FB2D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Integration and </a:t>
            </a:r>
            <a:r>
              <a:rPr lang="en-US" dirty="0"/>
              <a:t>Results</a:t>
            </a:r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5F6B7ED5-2D38-4F70-BC27-67C481C44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037282"/>
              </p:ext>
            </p:extLst>
          </p:nvPr>
        </p:nvGraphicFramePr>
        <p:xfrm>
          <a:off x="6308435" y="803217"/>
          <a:ext cx="5033819" cy="5154231"/>
        </p:xfrm>
        <a:graphic>
          <a:graphicData uri="http://schemas.openxmlformats.org/drawingml/2006/table">
            <a:tbl>
              <a:tblPr firstRow="1" firstCol="1" lastRow="1" bandRow="1">
                <a:tableStyleId>{C083E6E3-FA7D-4D7B-A595-EF9225AFEA82}</a:tableStyleId>
              </a:tblPr>
              <a:tblGrid>
                <a:gridCol w="1912970">
                  <a:extLst>
                    <a:ext uri="{9D8B030D-6E8A-4147-A177-3AD203B41FA5}">
                      <a16:colId xmlns:a16="http://schemas.microsoft.com/office/drawing/2014/main" val="1383955776"/>
                    </a:ext>
                  </a:extLst>
                </a:gridCol>
                <a:gridCol w="1040283">
                  <a:extLst>
                    <a:ext uri="{9D8B030D-6E8A-4147-A177-3AD203B41FA5}">
                      <a16:colId xmlns:a16="http://schemas.microsoft.com/office/drawing/2014/main" val="52678850"/>
                    </a:ext>
                  </a:extLst>
                </a:gridCol>
                <a:gridCol w="1040283">
                  <a:extLst>
                    <a:ext uri="{9D8B030D-6E8A-4147-A177-3AD203B41FA5}">
                      <a16:colId xmlns:a16="http://schemas.microsoft.com/office/drawing/2014/main" val="3476227512"/>
                    </a:ext>
                  </a:extLst>
                </a:gridCol>
                <a:gridCol w="1040283">
                  <a:extLst>
                    <a:ext uri="{9D8B030D-6E8A-4147-A177-3AD203B41FA5}">
                      <a16:colId xmlns:a16="http://schemas.microsoft.com/office/drawing/2014/main" val="3045708927"/>
                    </a:ext>
                  </a:extLst>
                </a:gridCol>
              </a:tblGrid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CA" sz="1400" kern="12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All-</a:t>
                      </a:r>
                      <a:r>
                        <a:rPr lang="de-DE" sz="1400" kern="1200" dirty="0" err="1">
                          <a:effectLst/>
                        </a:rPr>
                        <a:t>Intra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0801899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Channel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b="1" kern="1200" dirty="0">
                          <a:effectLst/>
                        </a:rPr>
                        <a:t>Y</a:t>
                      </a:r>
                      <a:endParaRPr lang="de-D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b="1" kern="1200" dirty="0">
                          <a:effectLst/>
                        </a:rPr>
                        <a:t>U</a:t>
                      </a:r>
                      <a:endParaRPr lang="de-D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b="1" kern="1200" dirty="0">
                          <a:effectLst/>
                        </a:rPr>
                        <a:t>V</a:t>
                      </a:r>
                      <a:endParaRPr lang="de-DE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958689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BQ Terrace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-1.77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-0.27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0.29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13987344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Basketball Drive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-2.79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-1.75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-2.09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4737205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Cactus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-2.98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-2.08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-2.20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2563468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Kimono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-2.82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-2.46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-2.78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5785874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Park Scene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-2.71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-1.95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-2.56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594570"/>
                  </a:ext>
                </a:extLst>
              </a:tr>
              <a:tr h="28312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AVG Class B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-2.61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-1.70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-1.87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7343001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BQ Mall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-3.00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-2.60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-2.92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120273873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Basketball Drill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-2.62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-3.18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-3.21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75394122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Party Scene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-1.75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-1.07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-1.21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1969641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 err="1">
                          <a:effectLst/>
                        </a:rPr>
                        <a:t>Race</a:t>
                      </a:r>
                      <a:r>
                        <a:rPr lang="de-DE" sz="1400" kern="1200" dirty="0">
                          <a:effectLst/>
                        </a:rPr>
                        <a:t> </a:t>
                      </a:r>
                      <a:r>
                        <a:rPr lang="de-DE" sz="1400" kern="1200" dirty="0" err="1">
                          <a:effectLst/>
                        </a:rPr>
                        <a:t>Horses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-2.19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-1.70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-1.90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6442419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AVG Class C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-2.39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-2.14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-2.31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4066270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BQ Square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-1.21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-0.38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-0.26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132858846"/>
                  </a:ext>
                </a:extLst>
              </a:tr>
              <a:tr h="283127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Basketball Pass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-2.69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-2.56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-2.58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1822123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Blowing Bubbles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-1.81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-1.38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-1.34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8774039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 err="1">
                          <a:effectLst/>
                        </a:rPr>
                        <a:t>Race</a:t>
                      </a:r>
                      <a:r>
                        <a:rPr lang="de-DE" sz="1400" kern="1200" dirty="0">
                          <a:effectLst/>
                        </a:rPr>
                        <a:t> </a:t>
                      </a:r>
                      <a:r>
                        <a:rPr lang="de-DE" sz="1400" kern="1200" dirty="0" err="1">
                          <a:effectLst/>
                        </a:rPr>
                        <a:t>Horses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-2.70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-2.55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-2.32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922616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AVG Class D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-2.10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-1.72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-1.63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35416513"/>
                  </a:ext>
                </a:extLst>
              </a:tr>
              <a:tr h="269881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AVG All Classes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-2.39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>
                          <a:effectLst/>
                        </a:rPr>
                        <a:t>-1.84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de-DE" sz="1400" kern="1200" dirty="0">
                          <a:effectLst/>
                        </a:rPr>
                        <a:t>-1.93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19023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990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DCB8B19-4A27-4722-97E5-F6C762AF12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953751645"/>
      </p:ext>
    </p:extLst>
  </p:cSld>
  <p:clrMapOvr>
    <a:masterClrMapping/>
  </p:clrMapOvr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nt_presentation_16x9.potx" id="{6B3B8077-59DA-4BFD-81E2-F6AE40240848}" vid="{C9E8994A-F1D2-47FF-B8F1-D99CB40782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ient_presentation_16x9</Template>
  <TotalTime>0</TotalTime>
  <Words>466</Words>
  <Application>Microsoft Office PowerPoint</Application>
  <PresentationFormat>Breitbild</PresentationFormat>
  <Paragraphs>149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Arial</vt:lpstr>
      <vt:lpstr>Calibri</vt:lpstr>
      <vt:lpstr>Cambria Math</vt:lpstr>
      <vt:lpstr>Symbol</vt:lpstr>
      <vt:lpstr>Times New Roman</vt:lpstr>
      <vt:lpstr>Wingdings</vt:lpstr>
      <vt:lpstr>Präsentation_Master_RWTH_Institute_16zu9</vt:lpstr>
      <vt:lpstr>Investigation on CNN-based Intra Prediction</vt:lpstr>
      <vt:lpstr>Introduction and Dataset</vt:lpstr>
      <vt:lpstr>Training Procedure</vt:lpstr>
      <vt:lpstr>Architecture and Complexity</vt:lpstr>
      <vt:lpstr>Integration and Results</vt:lpstr>
      <vt:lpstr>PowerPoint-Präsentation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CNNs for Video Intra Prediction Using Cross-component Adaption</dc:title>
  <dc:creator>Maria Meyer</dc:creator>
  <cp:lastModifiedBy>Maria Meyer</cp:lastModifiedBy>
  <cp:revision>179</cp:revision>
  <dcterms:created xsi:type="dcterms:W3CDTF">2019-04-29T08:47:48Z</dcterms:created>
  <dcterms:modified xsi:type="dcterms:W3CDTF">2021-01-07T11:48:41Z</dcterms:modified>
</cp:coreProperties>
</file>