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">
  <p:sldMasterIdLst>
    <p:sldMasterId id="2147483661" r:id="rId1"/>
  </p:sldMasterIdLst>
  <p:notesMasterIdLst>
    <p:notesMasterId r:id="rId15"/>
  </p:notesMasterIdLst>
  <p:handoutMasterIdLst>
    <p:handoutMasterId r:id="rId16"/>
  </p:handoutMasterIdLst>
  <p:sldIdLst>
    <p:sldId id="334" r:id="rId2"/>
    <p:sldId id="394" r:id="rId3"/>
    <p:sldId id="414" r:id="rId4"/>
    <p:sldId id="415" r:id="rId5"/>
    <p:sldId id="417" r:id="rId6"/>
    <p:sldId id="424" r:id="rId7"/>
    <p:sldId id="418" r:id="rId8"/>
    <p:sldId id="419" r:id="rId9"/>
    <p:sldId id="412" r:id="rId10"/>
    <p:sldId id="426" r:id="rId11"/>
    <p:sldId id="406" r:id="rId12"/>
    <p:sldId id="420" r:id="rId13"/>
    <p:sldId id="42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88797" autoAdjust="0"/>
  </p:normalViewPr>
  <p:slideViewPr>
    <p:cSldViewPr snapToGrid="0" snapToObjects="1">
      <p:cViewPr varScale="1">
        <p:scale>
          <a:sx n="97" d="100"/>
          <a:sy n="97" d="100"/>
        </p:scale>
        <p:origin x="107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2021/1/7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2021/1/7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1437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1725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81128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0039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900344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80524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17673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02748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33860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11382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41557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henix.int-evry.fr/jct/doc_end_user/documents/14_Vienna/wg11/JCTVC-N0190-v2.zip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JVET-U0069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 smtClean="0"/>
              <a:t>AHG8</a:t>
            </a:r>
            <a:r>
              <a:rPr lang="en-CA" b="1" dirty="0"/>
              <a:t>: CABAC-bypass alignment for high bit-depth coding </a:t>
            </a:r>
            <a:r>
              <a:rPr lang="en-CA" b="1" dirty="0" smtClean="0"/>
              <a:t>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2021/1/7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10</a:t>
            </a:fld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 smtClean="0"/>
              <a:t>Thanks </a:t>
            </a:r>
            <a:r>
              <a:rPr lang="en-US" sz="3600" dirty="0" err="1" smtClean="0"/>
              <a:t>Kwai</a:t>
            </a:r>
            <a:r>
              <a:rPr lang="en-US" sz="3600" dirty="0" smtClean="0"/>
              <a:t> and Sony for cross-checking. </a:t>
            </a:r>
            <a:endParaRPr lang="en-US" sz="36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7598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45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2" name="Rectangle 1"/>
          <p:cNvSpPr/>
          <p:nvPr/>
        </p:nvSpPr>
        <p:spPr>
          <a:xfrm>
            <a:off x="884904" y="1088068"/>
            <a:ext cx="6096000" cy="41312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case of regular residual coding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remBinsPass1 = ( ( 1  &lt;&lt;  ( log2TbWidth + log2TbHeight ) ) * 7 )  &gt;&gt;  2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 each coefficient group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context_coding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==1)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(remBinsPass1  &gt;=  4 )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1: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remBinsPass1--;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][ 0 ] ; remBinsPass1--;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par_level_flag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remBinsPass1--;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][ 1 ] ; remBinsPass1--;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 bypass alignment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i.e.set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ivlCurrRange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to 256)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2: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abs_remainder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dec_abs_level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3: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617110" y="934233"/>
            <a:ext cx="6096000" cy="55499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case of transform-skip residual coding: 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( ( 1  &lt;&lt;  ( log2TbWidth + log2TbHeight ) ) * 7 )  &gt;&gt;  2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 each coefficient group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context_coding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==1)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&gt;= 4)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1: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][ 0 ] 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par_level_flag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&gt;= 4)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2: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][ 1 ];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][ 2 ] 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][ 3] 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][ 4 ] 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CABAC-bypass alignment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i.e.set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ivlCurrRange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to 256)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3: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abs_remainder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0" y="-65137"/>
            <a:ext cx="36279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Pseudo code: Option 1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01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0" y="-65137"/>
            <a:ext cx="36279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Pseudo code: Option 2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5693" y="466333"/>
            <a:ext cx="6096000" cy="55499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case of regular residual coding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remBinsPass1 = ( ( 1  &lt;&lt;  ( log2TbWidth + log2TbHeight ) ) * 7 )  &gt;&gt;  2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 each coefficient group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(remBinsPass1  &gt;=  4 ||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== 0)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CABACBypasIntervalAlign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0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context_coding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bypass_coding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==1)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(remBinsPass1  &gt;=  4)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1: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remBinsPass1--;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][ 0 ] ; remBinsPass1--;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par_level_flag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remBinsPass1--;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][ 1 ] ; remBinsPass1--;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CABACBypasIntervalAlign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== 0 &amp;&amp;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 bypass alignment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i.e.set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ivlCurrRange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to 256)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CABACBypasIntervalAlign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1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2: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abs_remainder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dec_abs_level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3: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81134" y="495829"/>
            <a:ext cx="5037429" cy="6136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case of transform-skip residual coding: 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( ( 1  &lt;&lt;  ( log2TbWidth + log2TbHeight ) ) * 7 )  &gt;&gt;  2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 each coefficient group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&gt;= 4</a:t>
            </a:r>
            <a:r>
              <a:rPr lang="en-US" sz="9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|| 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== 0)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CABACBypasIntervalAlign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0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context_coding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bypass_coding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==1)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&gt;= 4)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1: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][ 0 ] 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par_level_flag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&gt;= 4)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2: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][ 1 ];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][ 2 ] 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][ 3] 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][ 4 ] 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CABACBypasIntervalAlign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== 0 &amp;&amp; 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CABAC-bypass alignment (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i.e.set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ivlCurrRange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to 256)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CABACBypasIntervalAlign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1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3: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abs_remainder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61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08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/>
              <a:t>decoding process of a bypass coded bin is not so straight </a:t>
            </a:r>
            <a:r>
              <a:rPr lang="en-US" sz="2400" dirty="0" smtClean="0"/>
              <a:t>forward</a:t>
            </a:r>
            <a:r>
              <a:rPr lang="en-US" sz="2400" dirty="0"/>
              <a:t> </a:t>
            </a:r>
            <a:r>
              <a:rPr lang="en-US" sz="2400" dirty="0" smtClean="0"/>
              <a:t>and may impact throughput of the CABAC at high-bit rate.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At high bit-depth, the significant portions of the </a:t>
            </a:r>
            <a:r>
              <a:rPr lang="en-US" sz="2400" dirty="0" err="1"/>
              <a:t>bitstream</a:t>
            </a:r>
            <a:r>
              <a:rPr lang="en-US" sz="2400" dirty="0"/>
              <a:t> is bypass coded. </a:t>
            </a:r>
          </a:p>
          <a:p>
            <a:r>
              <a:rPr lang="en-US" sz="2400" dirty="0" smtClean="0"/>
              <a:t> </a:t>
            </a:r>
            <a:endParaRPr 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972740"/>
              </p:ext>
            </p:extLst>
          </p:nvPr>
        </p:nvGraphicFramePr>
        <p:xfrm>
          <a:off x="416561" y="3825081"/>
          <a:ext cx="5267642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1463039">
                  <a:extLst>
                    <a:ext uri="{9D8B030D-6E8A-4147-A177-3AD203B41FA5}">
                      <a16:colId xmlns:a16="http://schemas.microsoft.com/office/drawing/2014/main" val="4203185333"/>
                    </a:ext>
                  </a:extLst>
                </a:gridCol>
                <a:gridCol w="1618978">
                  <a:extLst>
                    <a:ext uri="{9D8B030D-6E8A-4147-A177-3AD203B41FA5}">
                      <a16:colId xmlns:a16="http://schemas.microsoft.com/office/drawing/2014/main" val="1728842281"/>
                    </a:ext>
                  </a:extLst>
                </a:gridCol>
                <a:gridCol w="2185625">
                  <a:extLst>
                    <a:ext uri="{9D8B030D-6E8A-4147-A177-3AD203B41FA5}">
                      <a16:colId xmlns:a16="http://schemas.microsoft.com/office/drawing/2014/main" val="2073493554"/>
                    </a:ext>
                  </a:extLst>
                </a:gridCol>
              </a:tblGrid>
              <a:tr h="46799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context coded bins/pixel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by-pass coded bins/pixel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18028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5.218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34.394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6150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5.375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29.985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59829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Randomaccess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5.150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36.845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8142103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16325" y="3144095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Number </a:t>
            </a: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of context and bypass coded bins of SVT16 </a:t>
            </a: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sequences</a:t>
            </a:r>
          </a:p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 QP = -33)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2551" y="2946870"/>
            <a:ext cx="3809524" cy="244761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134404" y="5394489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Fig: Decoding process of the bypass coded bins in VVC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56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79576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HEVC range extension: CABAC bypass alignment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HEVC </a:t>
            </a:r>
            <a:r>
              <a:rPr lang="en-US" sz="2000" dirty="0"/>
              <a:t>range extension supports aligning the CABAC process prior to coding of bypass data, which allows easy, simultaneous decoding of multiple bypass </a:t>
            </a:r>
            <a:r>
              <a:rPr lang="en-US" sz="2000" dirty="0" smtClean="0"/>
              <a:t>bins.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Set </a:t>
            </a:r>
            <a:r>
              <a:rPr lang="en-US" sz="2000" dirty="0" err="1" smtClean="0"/>
              <a:t>ivlCurrRange</a:t>
            </a:r>
            <a:r>
              <a:rPr lang="en-US" sz="2000" dirty="0" smtClean="0"/>
              <a:t> to 256 before </a:t>
            </a:r>
            <a:r>
              <a:rPr lang="en-US" sz="2000" dirty="0" smtClean="0"/>
              <a:t>starting </a:t>
            </a:r>
            <a:r>
              <a:rPr lang="en-US" sz="2000" dirty="0" smtClean="0"/>
              <a:t>bypass coding of each coefficient group.</a:t>
            </a:r>
            <a:endParaRPr lang="en-US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111" y="2359532"/>
            <a:ext cx="3809524" cy="244761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66724" y="468919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Decoding process of the bypass coded bins in VVC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2171" y="2177593"/>
            <a:ext cx="3060457" cy="235326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212325" y="4597558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Decoding </a:t>
            </a: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of a bypass coded bin while </a:t>
            </a:r>
            <a:r>
              <a:rPr lang="en-US" sz="1600" dirty="0" err="1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ivlCurrRange</a:t>
            </a: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== 256. </a:t>
            </a:r>
            <a:endParaRPr lang="en-US" sz="1600" dirty="0" smtClean="0">
              <a:solidFill>
                <a:srgbClr val="44546A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figure is extracted </a:t>
            </a: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from </a:t>
            </a: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JCTVC-N0190</a:t>
            </a:r>
            <a:endParaRPr lang="en-US" sz="1600" dirty="0">
              <a:solidFill>
                <a:srgbClr val="44546A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93769" y="5071512"/>
            <a:ext cx="1089674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Benefits of bypass alignment: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 smtClean="0"/>
              <a:t>Bypass coded bins are directly visible from </a:t>
            </a:r>
            <a:r>
              <a:rPr lang="en-US" dirty="0" err="1" smtClean="0"/>
              <a:t>ivlOffset</a:t>
            </a:r>
            <a:endParaRPr lang="en-US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1600" dirty="0"/>
              <a:t>T</a:t>
            </a:r>
            <a:r>
              <a:rPr lang="en-CA" sz="1600" dirty="0" smtClean="0"/>
              <a:t>he </a:t>
            </a:r>
            <a:r>
              <a:rPr lang="en-CA" sz="1600" dirty="0"/>
              <a:t>bypass decoding process can be implemented using a shift register </a:t>
            </a:r>
            <a:endParaRPr lang="en-CA" sz="16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1600" dirty="0" smtClean="0"/>
              <a:t>Multiple </a:t>
            </a:r>
            <a:r>
              <a:rPr lang="en-CA" sz="1600" dirty="0"/>
              <a:t>bypass coded bins can be decoded in parallel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46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002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Align: Set </a:t>
            </a:r>
            <a:r>
              <a:rPr lang="en-US" dirty="0" err="1"/>
              <a:t>ivlCurrRange</a:t>
            </a:r>
            <a:r>
              <a:rPr lang="en-US" dirty="0"/>
              <a:t> to </a:t>
            </a:r>
            <a:r>
              <a:rPr lang="en-US" dirty="0" smtClean="0"/>
              <a:t>256.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Option1</a:t>
            </a:r>
            <a:r>
              <a:rPr lang="en-US" dirty="0"/>
              <a:t>: </a:t>
            </a:r>
            <a:r>
              <a:rPr lang="en-CA" dirty="0"/>
              <a:t>In the first option, only the bypass alignment is applied only to coefficient coding within a coefficient group (CG), without affecting the coding of </a:t>
            </a:r>
            <a:r>
              <a:rPr lang="en-CA" dirty="0" err="1"/>
              <a:t>sb_coded_flag</a:t>
            </a:r>
            <a:r>
              <a:rPr lang="en-CA" dirty="0"/>
              <a:t> of a transform block (TB). </a:t>
            </a:r>
            <a:endParaRPr lang="en-CA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dirty="0"/>
              <a:t>Option2: In the second option, in addition to CABAC bypass alignment, it is also proposed to switch to bypass coding of </a:t>
            </a:r>
            <a:r>
              <a:rPr lang="en-CA" dirty="0" err="1"/>
              <a:t>sb_coded_flag</a:t>
            </a:r>
            <a:r>
              <a:rPr lang="en-CA" dirty="0"/>
              <a:t> after the limit of context coded bins has been reached for the current TB.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1200223" y="6148914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Proposed Option1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464" y="3487752"/>
            <a:ext cx="5340559" cy="24569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4078" y="3487752"/>
            <a:ext cx="5206435" cy="239593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400055" y="6148914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Proposed Option2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34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602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methods: High level control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Both SPS and picture level control</a:t>
            </a:r>
            <a:endParaRPr lang="en-CA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544092"/>
              </p:ext>
            </p:extLst>
          </p:nvPr>
        </p:nvGraphicFramePr>
        <p:xfrm>
          <a:off x="251897" y="2020223"/>
          <a:ext cx="5764530" cy="22860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2170256729"/>
                    </a:ext>
                  </a:extLst>
                </a:gridCol>
                <a:gridCol w="735330">
                  <a:extLst>
                    <a:ext uri="{9D8B030D-6E8A-4147-A177-3AD203B41FA5}">
                      <a16:colId xmlns:a16="http://schemas.microsoft.com/office/drawing/2014/main" val="66711925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seq_parameter_set_rbsp( 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67304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….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7626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sps_extension_flag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71251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if (sps_extension_flag)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567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484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sps_range_extension_flag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226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     sps_extension_7bits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u(7)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16393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   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386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if (sps_range_extension_flag)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0610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sps_range_extension(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4417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sps_extension_7bits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27986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while( more_rbsp_data( )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4599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sps_extension_data_flag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23481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rbsp_trailing_bits( 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7636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0202355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034375"/>
              </p:ext>
            </p:extLst>
          </p:nvPr>
        </p:nvGraphicFramePr>
        <p:xfrm>
          <a:off x="251897" y="4660928"/>
          <a:ext cx="5763895" cy="4572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573614018"/>
                    </a:ext>
                  </a:extLst>
                </a:gridCol>
                <a:gridCol w="734695">
                  <a:extLst>
                    <a:ext uri="{9D8B030D-6E8A-4147-A177-3AD203B41FA5}">
                      <a16:colId xmlns:a16="http://schemas.microsoft.com/office/drawing/2014/main" val="19773904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sps_range_extension( )</a:t>
                      </a: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848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sps_cabac_bypass_alignment_enabled_flag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63193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69546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958853"/>
              </p:ext>
            </p:extLst>
          </p:nvPr>
        </p:nvGraphicFramePr>
        <p:xfrm>
          <a:off x="6265365" y="2020223"/>
          <a:ext cx="5763895" cy="39624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3687301067"/>
                    </a:ext>
                  </a:extLst>
                </a:gridCol>
                <a:gridCol w="734695">
                  <a:extLst>
                    <a:ext uri="{9D8B030D-6E8A-4147-A177-3AD203B41FA5}">
                      <a16:colId xmlns:a16="http://schemas.microsoft.com/office/drawing/2014/main" val="23392435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picture_header_structure( 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59270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pps_dbf_info_in_ph_flag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2598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ph_deblocking_params_present_flag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3551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ph_deblocking_params_present_flag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6356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!pps_deblocking_filter_disabled_flag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82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ph_deblocking_filter_disabled_flag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911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!ph_deblocking_filter_disabled_flag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1334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ph_luma_beta_offset_div2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1307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ph_luma_tc_offset_div2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5054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 pps_chroma_tool_offsets_present_flag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33210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ph_cb_beta_offset_div2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8264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ph_cb_tc_offset_div2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4126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ph_cr_beta_offset_div2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7816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ph_cr_tc_offset_div2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428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85802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2109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7847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1901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if(sps_cabac_bypass_alignment_enabled_flag)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5197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ph_cabac_bypass_alignment_flag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41917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pps_picture_header_extension_present_flag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227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ph_extension_length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9187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i = 0; i &lt; ph_extension_length; i++) 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9870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ph_extension_data_byte</a:t>
                      </a: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i ]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u(8)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0044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2640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80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526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4077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Simulations: Test settings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Based on VTM-11.0 anchor: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Option1 is applied to whole sequence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Option2 </a:t>
            </a:r>
            <a:r>
              <a:rPr lang="en-US" sz="2400" dirty="0"/>
              <a:t>is applied to whole sequence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Option1 is applied to frames with temporal ID is equal to 0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Option2 </a:t>
            </a:r>
            <a:r>
              <a:rPr lang="en-US" sz="2400" dirty="0"/>
              <a:t>is applied to frames with temporal ID is equal to 0</a:t>
            </a:r>
            <a:endParaRPr lang="en-CA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CA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Based on </a:t>
            </a:r>
            <a:r>
              <a:rPr lang="en-US" sz="2400" dirty="0" smtClean="0"/>
              <a:t>CE-1.2.a anchor:</a:t>
            </a: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Option1 is applied to whole sequence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Option2 is applied to whole sequence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Option1 is applied to frames with temporal ID is equal to 0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Option2 is applied to frames with temporal ID is equal to 0</a:t>
            </a:r>
            <a:endParaRPr lang="en-CA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2779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147313" y="6002380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37977" y="-90439"/>
            <a:ext cx="59525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 Anchor VTM-11.0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48959" y="432781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4486438" y="525530"/>
            <a:ext cx="3497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Option 1 – whole sequence</a:t>
            </a:r>
            <a:endParaRPr lang="en-CA" sz="16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974329"/>
              </p:ext>
            </p:extLst>
          </p:nvPr>
        </p:nvGraphicFramePr>
        <p:xfrm>
          <a:off x="989254" y="818355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Option1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188135"/>
              </p:ext>
            </p:extLst>
          </p:nvPr>
        </p:nvGraphicFramePr>
        <p:xfrm>
          <a:off x="954524" y="2433139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Option2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710656"/>
              </p:ext>
            </p:extLst>
          </p:nvPr>
        </p:nvGraphicFramePr>
        <p:xfrm>
          <a:off x="926501" y="4061323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Option1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503430"/>
              </p:ext>
            </p:extLst>
          </p:nvPr>
        </p:nvGraphicFramePr>
        <p:xfrm>
          <a:off x="891771" y="5676107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Option2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>
            <a:off x="4060724" y="3776624"/>
            <a:ext cx="39230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Option 1 - frames with Temporal id == 0</a:t>
            </a:r>
            <a:endParaRPr lang="en-CA" sz="1600" dirty="0" smtClean="0"/>
          </a:p>
        </p:txBody>
      </p:sp>
      <p:sp>
        <p:nvSpPr>
          <p:cNvPr id="19" name="Rectangle 18"/>
          <p:cNvSpPr/>
          <p:nvPr/>
        </p:nvSpPr>
        <p:spPr>
          <a:xfrm>
            <a:off x="4060724" y="5380449"/>
            <a:ext cx="39230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Option 2 - frames with Temporal id == 0</a:t>
            </a:r>
            <a:endParaRPr lang="en-CA" sz="1600" dirty="0" smtClean="0"/>
          </a:p>
        </p:txBody>
      </p:sp>
      <p:sp>
        <p:nvSpPr>
          <p:cNvPr id="20" name="Rectangle 19"/>
          <p:cNvSpPr/>
          <p:nvPr/>
        </p:nvSpPr>
        <p:spPr>
          <a:xfrm>
            <a:off x="4476606" y="2145529"/>
            <a:ext cx="3497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Option 2 – whole sequence</a:t>
            </a:r>
            <a:endParaRPr lang="en-CA" sz="1600" dirty="0" smtClean="0"/>
          </a:p>
        </p:txBody>
      </p:sp>
    </p:spTree>
    <p:extLst>
      <p:ext uri="{BB962C8B-B14F-4D97-AF65-F5344CB8AC3E}">
        <p14:creationId xmlns:p14="http://schemas.microsoft.com/office/powerpoint/2010/main" val="252764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147313" y="6002380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37977" y="-90439"/>
            <a:ext cx="57303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 Anchor CE-1.2.a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48959" y="432781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709315"/>
              </p:ext>
            </p:extLst>
          </p:nvPr>
        </p:nvGraphicFramePr>
        <p:xfrm>
          <a:off x="989254" y="818355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Option1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479221"/>
              </p:ext>
            </p:extLst>
          </p:nvPr>
        </p:nvGraphicFramePr>
        <p:xfrm>
          <a:off x="954524" y="2433139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Option2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418253"/>
              </p:ext>
            </p:extLst>
          </p:nvPr>
        </p:nvGraphicFramePr>
        <p:xfrm>
          <a:off x="926501" y="4061323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Option1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162505"/>
              </p:ext>
            </p:extLst>
          </p:nvPr>
        </p:nvGraphicFramePr>
        <p:xfrm>
          <a:off x="891771" y="5676107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Option2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>
            <a:off x="4060724" y="3776624"/>
            <a:ext cx="39230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Option 1 + frames with Temporal id == 0</a:t>
            </a:r>
            <a:endParaRPr lang="en-CA" sz="1600" dirty="0" smtClean="0"/>
          </a:p>
        </p:txBody>
      </p:sp>
      <p:sp>
        <p:nvSpPr>
          <p:cNvPr id="19" name="Rectangle 18"/>
          <p:cNvSpPr/>
          <p:nvPr/>
        </p:nvSpPr>
        <p:spPr>
          <a:xfrm>
            <a:off x="4060724" y="5380449"/>
            <a:ext cx="39230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Option 2 + frames with Temporal id == 0</a:t>
            </a:r>
            <a:endParaRPr lang="en-CA" sz="1600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4486438" y="525530"/>
            <a:ext cx="3497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Option 1 – whole sequence</a:t>
            </a:r>
            <a:endParaRPr lang="en-CA" sz="1600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4476606" y="2145529"/>
            <a:ext cx="3497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Option 2 – whole sequence</a:t>
            </a:r>
            <a:endParaRPr lang="en-CA" sz="1600" dirty="0" smtClean="0"/>
          </a:p>
        </p:txBody>
      </p:sp>
    </p:spTree>
    <p:extLst>
      <p:ext uri="{BB962C8B-B14F-4D97-AF65-F5344CB8AC3E}">
        <p14:creationId xmlns:p14="http://schemas.microsoft.com/office/powerpoint/2010/main" val="92649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0409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Two options of bypass alignment is proposed.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2400" dirty="0" smtClean="0"/>
              <a:t>In </a:t>
            </a:r>
            <a:r>
              <a:rPr lang="en-CA" sz="2400" dirty="0"/>
              <a:t>the first option, only the bypass alignment is applied </a:t>
            </a:r>
            <a:r>
              <a:rPr lang="en-CA" sz="2400" dirty="0" smtClean="0"/>
              <a:t>without </a:t>
            </a:r>
            <a:r>
              <a:rPr lang="en-CA" sz="2400" dirty="0"/>
              <a:t>affecting the coding of </a:t>
            </a:r>
            <a:r>
              <a:rPr lang="en-CA" sz="2400" dirty="0" err="1"/>
              <a:t>sb_coded_flag</a:t>
            </a:r>
            <a:r>
              <a:rPr lang="en-CA" sz="2400" dirty="0"/>
              <a:t> of a transform block (TB</a:t>
            </a:r>
            <a:r>
              <a:rPr lang="en-CA" sz="2400" dirty="0" smtClean="0"/>
              <a:t>).</a:t>
            </a:r>
          </a:p>
          <a:p>
            <a:pPr lvl="1"/>
            <a:r>
              <a:rPr lang="en-CA" sz="2400" dirty="0" smtClean="0"/>
              <a:t> 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2400" dirty="0" smtClean="0"/>
              <a:t>In </a:t>
            </a:r>
            <a:r>
              <a:rPr lang="en-CA" sz="2400" dirty="0"/>
              <a:t>the second option, in addition to CABAC bypass alignment, it is also proposed to switch to bypass coding of </a:t>
            </a:r>
            <a:r>
              <a:rPr lang="en-CA" sz="2400" dirty="0" err="1"/>
              <a:t>sb_coded_flag</a:t>
            </a:r>
            <a:r>
              <a:rPr lang="en-CA" sz="2400" dirty="0"/>
              <a:t> after the limit of context coded bins has been </a:t>
            </a:r>
            <a:r>
              <a:rPr lang="en-CA" sz="2400" dirty="0" smtClean="0"/>
              <a:t>reached. </a:t>
            </a:r>
          </a:p>
          <a:p>
            <a:pPr lvl="1"/>
            <a:endParaRPr lang="en-CA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SPS and PH flags are proposed for high level control</a:t>
            </a:r>
          </a:p>
          <a:p>
            <a:endParaRPr lang="en-US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Benefits: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/>
              <a:t>Bypass coded bins are directly visible from </a:t>
            </a:r>
            <a:r>
              <a:rPr lang="en-US" sz="2000" dirty="0" err="1"/>
              <a:t>ivlOffset</a:t>
            </a:r>
            <a:endParaRPr lang="en-US" sz="20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2000" dirty="0"/>
              <a:t>The bypass decoding process can be implemented using a shift </a:t>
            </a:r>
            <a:r>
              <a:rPr lang="en-CA" sz="2000" dirty="0" smtClean="0"/>
              <a:t>register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2000" dirty="0" smtClean="0"/>
              <a:t>Improve the throughput at high bit-rate</a:t>
            </a: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7584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18230</TotalTime>
  <Words>2330</Words>
  <Application>Microsoft Office PowerPoint</Application>
  <PresentationFormat>Widescreen</PresentationFormat>
  <Paragraphs>937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7" baseType="lpstr">
      <vt:lpstr>Malgun Gothic</vt:lpstr>
      <vt:lpstr>Microsoft YaHei</vt:lpstr>
      <vt:lpstr>SimSun</vt:lpstr>
      <vt:lpstr>SimSun</vt:lpstr>
      <vt:lpstr>Arial</vt:lpstr>
      <vt:lpstr>Calibri</vt:lpstr>
      <vt:lpstr>Courier New</vt:lpstr>
      <vt:lpstr>DengXian</vt:lpstr>
      <vt:lpstr>Symbol</vt:lpstr>
      <vt:lpstr>Times</vt:lpstr>
      <vt:lpstr>Times New Roman</vt:lpstr>
      <vt:lpstr>Wingdings</vt:lpstr>
      <vt:lpstr>Yu Mincho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Back-up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1530</cp:revision>
  <dcterms:created xsi:type="dcterms:W3CDTF">2018-05-21T01:42:17Z</dcterms:created>
  <dcterms:modified xsi:type="dcterms:W3CDTF">2021-01-08T05:19:15Z</dcterms:modified>
</cp:coreProperties>
</file>