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8">
  <p:sldMasterIdLst>
    <p:sldMasterId id="2147483814" r:id="rId1"/>
    <p:sldMasterId id="2147483826" r:id="rId2"/>
  </p:sldMasterIdLst>
  <p:notesMasterIdLst>
    <p:notesMasterId r:id="rId18"/>
  </p:notesMasterIdLst>
  <p:sldIdLst>
    <p:sldId id="293" r:id="rId3"/>
    <p:sldId id="320" r:id="rId4"/>
    <p:sldId id="311" r:id="rId5"/>
    <p:sldId id="310" r:id="rId6"/>
    <p:sldId id="312" r:id="rId7"/>
    <p:sldId id="313" r:id="rId8"/>
    <p:sldId id="314" r:id="rId9"/>
    <p:sldId id="315" r:id="rId10"/>
    <p:sldId id="316" r:id="rId11"/>
    <p:sldId id="317" r:id="rId12"/>
    <p:sldId id="324" r:id="rId13"/>
    <p:sldId id="322" r:id="rId14"/>
    <p:sldId id="323" r:id="rId15"/>
    <p:sldId id="263" r:id="rId16"/>
    <p:sldId id="318" r:id="rId17"/>
  </p:sldIdLst>
  <p:sldSz cx="12192000" cy="6858000"/>
  <p:notesSz cx="6797675" cy="99266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FF99"/>
    <a:srgbClr val="66FF99"/>
    <a:srgbClr val="CC00CC"/>
    <a:srgbClr val="66FF33"/>
    <a:srgbClr val="33CCCC"/>
    <a:srgbClr val="99FF99"/>
    <a:srgbClr val="FFCCFF"/>
    <a:srgbClr val="FF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2DE63D5-997A-4646-A377-4702673A728D}" styleName="淡色スタイル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間スタイル 2 - アクセント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スタイル (中間)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淡色スタイル 1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淡色スタイル 1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DF18680-E054-41AD-8BC1-D1AEF772440D}" styleName="中間スタイル 2 - アクセント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中間スタイル 3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スタイル (淡色)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淡色スタイル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E3FDE45-AF77-4B5C-9715-49D594BDF05E}" styleName="淡色スタイル 1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912" autoAdjust="0"/>
    <p:restoredTop sz="94280" autoAdjust="0"/>
  </p:normalViewPr>
  <p:slideViewPr>
    <p:cSldViewPr>
      <p:cViewPr varScale="1">
        <p:scale>
          <a:sx n="85" d="100"/>
          <a:sy n="85" d="100"/>
        </p:scale>
        <p:origin x="330" y="90"/>
      </p:cViewPr>
      <p:guideLst>
        <p:guide orient="horz" pos="79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50294" y="1"/>
            <a:ext cx="2945862" cy="497333"/>
          </a:xfrm>
          <a:prstGeom prst="rect">
            <a:avLst/>
          </a:prstGeom>
        </p:spPr>
        <p:txBody>
          <a:bodyPr vert="horz" lIns="91432" tIns="45716" rIns="91432" bIns="45716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4F411214-10D1-4335-B5EF-095B376D528C}" type="datetimeFigureOut">
              <a:rPr lang="ja-JP" altLang="en-US"/>
              <a:pPr>
                <a:defRPr/>
              </a:pPr>
              <a:t>2021/1/11</a:t>
            </a:fld>
            <a:endParaRPr lang="ja-JP" altLang="en-US" dirty="0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6" rIns="91432" bIns="45716" rtlCol="0" anchor="ctr"/>
          <a:lstStyle/>
          <a:p>
            <a:pPr lvl="0"/>
            <a:endParaRPr lang="ja-JP" altLang="en-US" noProof="0" dirty="0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79464" y="4714653"/>
            <a:ext cx="5438748" cy="4466756"/>
          </a:xfrm>
          <a:prstGeom prst="rect">
            <a:avLst/>
          </a:prstGeom>
        </p:spPr>
        <p:txBody>
          <a:bodyPr vert="horz" lIns="91432" tIns="45716" rIns="91432" bIns="45716" rtlCol="0">
            <a:normAutofit/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50294" y="9427766"/>
            <a:ext cx="2945862" cy="497332"/>
          </a:xfrm>
          <a:prstGeom prst="rect">
            <a:avLst/>
          </a:prstGeom>
        </p:spPr>
        <p:txBody>
          <a:bodyPr vert="horz" lIns="91432" tIns="45716" rIns="91432" bIns="45716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5487424-4F12-43FD-9D67-797371138C79}" type="slidenum">
              <a:rPr lang="ja-JP" altLang="en-US"/>
              <a:pPr>
                <a:defRPr/>
              </a:pPr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57849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page１（with subtitle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Source Sans Pro" panose="020B0503030403020204" pitchFamily="34" charset="0"/>
                <a:ea typeface="HGPｺﾞｼｯｸE" panose="020B0900000000000000" pitchFamily="50" charset="-128"/>
              </a:defRPr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8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en-US" altLang="ja-JP" dirty="0"/>
              <a:t>Subtitle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Company Name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Business Unit</a:t>
            </a:r>
          </a:p>
          <a:p>
            <a:pPr lvl="0"/>
            <a:r>
              <a:rPr kumimoji="1" lang="en-US" altLang="ja-JP" dirty="0"/>
              <a:t>Department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1A5E06BC-D173-4A07-B5FA-8CAF782B21B5}" type="datetime1">
              <a:rPr lang="en-US" altLang="ja-JP" smtClean="0"/>
              <a:pPr/>
              <a:t>1/11/2021</a:t>
            </a:fld>
            <a:endParaRPr lang="en-US" altLang="ja-JP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2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95" y="2034462"/>
            <a:ext cx="6614011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84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D425B1DB-1EBE-4B50-AF01-CF0856D36485}" type="datetime1">
              <a:rPr lang="ja-JP" altLang="en-US" smtClean="0"/>
              <a:t>2021/1/11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7127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インデックスペー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9680B1CF-923C-445B-BE5D-569C8B53BC63}" type="datetime1">
              <a:rPr lang="ja-JP" altLang="en-US" smtClean="0"/>
              <a:t>2021/1/11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3" name="グループ化 2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 userDrawn="1"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3"/>
          </p:nvPr>
        </p:nvSpPr>
        <p:spPr>
          <a:xfrm>
            <a:off x="4899607" y="1843200"/>
            <a:ext cx="5188297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JVET-K0154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017364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C2D03-71E9-4D12-8091-0F13204774C0}" type="datetime1">
              <a:rPr lang="ja-JP" altLang="en-US" smtClean="0"/>
              <a:t>2021/1/11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 dirty="0"/>
              <a:t>JVET-M0063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340800" y="80628"/>
            <a:ext cx="9922069" cy="478048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24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665256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0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336000" y="6603444"/>
            <a:ext cx="2743200" cy="252000"/>
          </a:xfrm>
        </p:spPr>
        <p:txBody>
          <a:bodyPr/>
          <a:lstStyle/>
          <a:p>
            <a:fld id="{CBC85746-A412-4A17-A213-590F10672685}" type="datetime1">
              <a:rPr lang="ja-JP" altLang="en-US" smtClean="0"/>
              <a:t>2021/1/11</a:t>
            </a:fld>
            <a:endParaRPr lang="ja-JP" alt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 dirty="0"/>
              <a:t>JVET-M0063</a:t>
            </a:r>
            <a:endParaRPr lang="ja-JP" alt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26320" y="6598751"/>
            <a:ext cx="720000" cy="252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8206473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5AAB6921-B004-49BC-B759-EF72CEFF976B}" type="datetime1">
              <a:rPr lang="ja-JP" altLang="en-US" smtClean="0"/>
              <a:t>2021/1/11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493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403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カバーページ２（サブタイトルなし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6E556F3C-523E-4701-86C5-E692BEF8C12E}" type="datetime1">
              <a:rPr lang="ja-JP" altLang="en-US" smtClean="0"/>
              <a:t>2021/1/11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848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エンド画面（ロボホン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358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page2（no subtitle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4400" baseline="0">
                <a:solidFill>
                  <a:srgbClr val="59574C"/>
                </a:solidFill>
                <a:latin typeface="Source Sans Pro" panose="020B0503030403020204" pitchFamily="34" charset="0"/>
                <a:ea typeface="HGPｺﾞｼｯｸE" panose="020B0900000000000000" pitchFamily="50" charset="-128"/>
              </a:defRPr>
            </a:lvl1pPr>
          </a:lstStyle>
          <a:p>
            <a:r>
              <a:rPr kumimoji="1" lang="en-US" altLang="ja-JP" dirty="0"/>
              <a:t>Presentation title</a:t>
            </a:r>
            <a:endParaRPr kumimoji="1" lang="ja-JP" altLang="en-US" dirty="0"/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Company Name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</a:defRPr>
            </a:lvl1pPr>
          </a:lstStyle>
          <a:p>
            <a:pPr lvl="0"/>
            <a:r>
              <a:rPr kumimoji="1" lang="en-US" altLang="ja-JP" dirty="0"/>
              <a:t>Business Unit</a:t>
            </a:r>
          </a:p>
          <a:p>
            <a:pPr lvl="0"/>
            <a:r>
              <a:rPr kumimoji="1" lang="en-US" altLang="ja-JP" dirty="0"/>
              <a:t>Department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400" baseline="0">
                <a:solidFill>
                  <a:srgbClr val="59574C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793395C1-C50A-4BE8-A350-7D3A8702BB2D}" type="datetime1">
              <a:rPr lang="en-US" altLang="ja-JP" smtClean="0"/>
              <a:pPr/>
              <a:t>1/11/2021</a:t>
            </a:fld>
            <a:endParaRPr lang="en-US" altLang="ja-JP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1297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937247128"/>
      </p:ext>
    </p:extLst>
  </p:cSld>
  <p:clrMapOvr>
    <a:masterClrMapping/>
  </p:clrMapOvr>
  <p:hf sldNum="0" hdr="0" ft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46949401"/>
      </p:ext>
    </p:extLst>
  </p:cSld>
  <p:clrMapOvr>
    <a:masterClrMapping/>
  </p:clrMapOvr>
  <p:hf sldNum="0" hdr="0" ft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090496741"/>
      </p:ext>
    </p:extLst>
  </p:cSld>
  <p:clrMapOvr>
    <a:masterClrMapping/>
  </p:clrMapOvr>
  <p:hf sldNum="0" hdr="0" ft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435988665"/>
      </p:ext>
    </p:extLst>
  </p:cSld>
  <p:clrMapOvr>
    <a:masterClrMapping/>
  </p:clrMapOvr>
  <p:hf sldNum="0" hdr="0" ft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1/11/2021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99635288"/>
      </p:ext>
    </p:extLst>
  </p:cSld>
  <p:clrMapOvr>
    <a:masterClrMapping/>
  </p:clrMapOvr>
  <p:hf sldNum="0" hdr="0" ft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C2D03-71E9-4D12-8091-0F13204774C0}" type="datetime1">
              <a:rPr lang="ja-JP" altLang="en-US" smtClean="0"/>
              <a:t>2021/1/11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JVET-M0063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xmlns="" id="{8799F6FB-DEB6-433A-AB0C-DDBE86799FE9}"/>
              </a:ext>
            </a:extLst>
          </p:cNvPr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7" name="直線コネクタ 6">
              <a:extLst>
                <a:ext uri="{FF2B5EF4-FFF2-40B4-BE49-F238E27FC236}">
                  <a16:creationId xmlns:a16="http://schemas.microsoft.com/office/drawing/2014/main" xmlns="" id="{84EB831A-2899-4FE2-BAFD-5D6597249625}"/>
                </a:ext>
              </a:extLst>
            </p:cNvPr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8" name="図 7">
              <a:extLst>
                <a:ext uri="{FF2B5EF4-FFF2-40B4-BE49-F238E27FC236}">
                  <a16:creationId xmlns:a16="http://schemas.microsoft.com/office/drawing/2014/main" xmlns="" id="{832EB1D1-5666-4AEB-A49B-92CC64F7645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36604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1/11/2021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62974561"/>
      </p:ext>
    </p:extLst>
  </p:cSld>
  <p:clrMapOvr>
    <a:masterClrMapping/>
  </p:clrMapOvr>
  <p:hf sldNum="0" hdr="0" ft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163915435"/>
      </p:ext>
    </p:extLst>
  </p:cSld>
  <p:clrMapOvr>
    <a:masterClrMapping/>
  </p:clrMapOvr>
  <p:hf sldNum="0" hdr="0" ft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1/11/2021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4202871557"/>
      </p:ext>
    </p:extLst>
  </p:cSld>
  <p:clrMapOvr>
    <a:masterClrMapping/>
  </p:clrMapOvr>
  <p:hf sldNum="0" hdr="0" ft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2999982"/>
      </p:ext>
    </p:extLst>
  </p:cSld>
  <p:clrMapOvr>
    <a:masterClrMapping/>
  </p:clrMapOvr>
  <p:hf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de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C01C27C1-608B-49C9-AF15-E27FC21FE981}" type="datetime1">
              <a:rPr lang="en-US" altLang="ja-JP" smtClean="0"/>
              <a:t>1/11/2021</a:t>
            </a:fld>
            <a:endParaRPr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grpSp>
        <p:nvGrpSpPr>
          <p:cNvPr id="3" name="グループ化 2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6" name="直線コネクタ 5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  <p:sp>
        <p:nvSpPr>
          <p:cNvPr id="8" name="タイトル 1"/>
          <p:cNvSpPr>
            <a:spLocks noGrp="1"/>
          </p:cNvSpPr>
          <p:nvPr userDrawn="1"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 baseline="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13" name="テキスト プレースホルダー 12"/>
          <p:cNvSpPr>
            <a:spLocks noGrp="1"/>
          </p:cNvSpPr>
          <p:nvPr userDrawn="1">
            <p:ph type="body" sz="quarter" idx="13"/>
          </p:nvPr>
        </p:nvSpPr>
        <p:spPr>
          <a:xfrm>
            <a:off x="4899607" y="1843200"/>
            <a:ext cx="5188297" cy="3171600"/>
          </a:xfrm>
        </p:spPr>
        <p:txBody>
          <a:bodyPr anchor="ctr" anchorCtr="0"/>
          <a:lstStyle>
            <a:lvl1pPr marL="385745" indent="-385745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1pPr>
            <a:lvl2pPr marL="685766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2pPr>
            <a:lvl3pPr marL="1028649" indent="-342884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3pPr>
            <a:lvl4pPr marL="1285811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4pPr>
            <a:lvl5pPr marL="1628694" indent="-257162">
              <a:buFont typeface="+mj-lt"/>
              <a:buAutoNum type="arabicPeriod"/>
              <a:defRPr baseline="0">
                <a:solidFill>
                  <a:srgbClr val="59574C"/>
                </a:solidFill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10" name="Footer Placeholder 4"/>
          <p:cNvSpPr>
            <a:spLocks noGrp="1"/>
          </p:cNvSpPr>
          <p:nvPr userDrawn="1"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852961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94E8A-652D-454B-8F21-9DF8F9FBC17C}" type="datetime1">
              <a:rPr lang="en-US" altLang="ja-JP" smtClean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456154242"/>
      </p:ext>
    </p:extLst>
  </p:cSld>
  <p:clrMapOvr>
    <a:masterClrMapping/>
  </p:clrMapOvr>
  <p:hf sldNum="0" hdr="0" ft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0F156E98-5B4E-46CA-8184-A916B6096557}" type="datetime1">
              <a:rPr lang="ja-JP" altLang="en-US" smtClean="0"/>
              <a:t>2021/1/11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5286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845159"/>
            <a:ext cx="11520000" cy="5753592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 dirty="0"/>
              <a:t>JVET-U0052</a:t>
            </a:r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211474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エンド画面（基本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95" y="2034462"/>
            <a:ext cx="6614011" cy="278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9375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0449B4-0867-427F-A58B-E970853F0BDC}" type="datetime1">
              <a:rPr lang="en-US" altLang="ja-JP" smtClean="0"/>
              <a:t>1/11/2021</a:t>
            </a:fld>
            <a:endParaRPr lang="ja-JP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  <p:sp>
        <p:nvSpPr>
          <p:cNvPr id="9" name="タイトル 1"/>
          <p:cNvSpPr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0" name="グループ化 9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1" name="直線コネクタ 10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2" name="図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37341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_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6000" y="845159"/>
            <a:ext cx="11520000" cy="5753592"/>
          </a:xfrm>
        </p:spPr>
        <p:txBody>
          <a:bodyPr/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aseline="0"/>
            </a:lvl1pPr>
          </a:lstStyle>
          <a:p>
            <a:fld id="{C95488CF-32A2-400B-AB02-C64861527DED}" type="datetime1">
              <a:rPr lang="en-US" altLang="ja-JP" smtClean="0"/>
              <a:t>1/11/2021</a:t>
            </a:fld>
            <a:endParaRPr lang="ja-JP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9E37A5-A917-4235-ABF6-8CD72E894915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10" name="タイトル 1"/>
          <p:cNvSpPr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</p:spPr>
        <p:txBody>
          <a:bodyPr vert="horz" lIns="0" tIns="0" rIns="0" bIns="0" rtlCol="0" anchor="ctr">
            <a:normAutofit/>
          </a:bodyPr>
          <a:lstStyle>
            <a:lvl1pPr>
              <a:defRPr lang="ja-JP" altLang="en-US" sz="1800">
                <a:solidFill>
                  <a:srgbClr val="59574C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grpSp>
        <p:nvGrpSpPr>
          <p:cNvPr id="11" name="グループ化 10"/>
          <p:cNvGrpSpPr/>
          <p:nvPr userDrawn="1"/>
        </p:nvGrpSpPr>
        <p:grpSpPr>
          <a:xfrm>
            <a:off x="336000" y="197326"/>
            <a:ext cx="11520000" cy="531096"/>
            <a:chOff x="252000" y="197326"/>
            <a:chExt cx="8640000" cy="531096"/>
          </a:xfrm>
        </p:grpSpPr>
        <p:cxnSp>
          <p:nvCxnSpPr>
            <p:cNvPr id="12" name="直線コネクタ 11"/>
            <p:cNvCxnSpPr/>
            <p:nvPr/>
          </p:nvCxnSpPr>
          <p:spPr>
            <a:xfrm>
              <a:off x="252000" y="728422"/>
              <a:ext cx="8640000" cy="0"/>
            </a:xfrm>
            <a:prstGeom prst="line">
              <a:avLst/>
            </a:prstGeom>
            <a:ln w="19050">
              <a:solidFill>
                <a:srgbClr val="DBDAC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図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92588" y="197326"/>
              <a:ext cx="999412" cy="3613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89648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（New_Robohon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995" y="2034462"/>
            <a:ext cx="6614011" cy="2789079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9368" y="2773003"/>
            <a:ext cx="3148445" cy="356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0651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（Robohon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358" y="628313"/>
            <a:ext cx="11111111" cy="5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9655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pap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ate Placeholder 2"/>
          <p:cNvSpPr>
            <a:spLocks noGrp="1"/>
          </p:cNvSpPr>
          <p:nvPr>
            <p:ph type="dt" sz="half" idx="10"/>
          </p:nvPr>
        </p:nvSpPr>
        <p:spPr>
          <a:xfrm>
            <a:off x="336000" y="6603444"/>
            <a:ext cx="2743200" cy="252000"/>
          </a:xfrm>
        </p:spPr>
        <p:txBody>
          <a:bodyPr/>
          <a:lstStyle/>
          <a:p>
            <a:fld id="{C1A45310-2CD3-47D0-85E8-240CF1ECEE2D}" type="datetime1">
              <a:rPr lang="en-US" altLang="ja-JP" smtClean="0"/>
              <a:t>1/11/2021</a:t>
            </a:fld>
            <a:endParaRPr lang="ja-JP" alt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8508121" y="6605377"/>
            <a:ext cx="2516809" cy="252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8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126320" y="6598751"/>
            <a:ext cx="720000" cy="252000"/>
          </a:xfrm>
        </p:spPr>
        <p:txBody>
          <a:bodyPr/>
          <a:lstStyle>
            <a:lvl1pPr>
              <a:defRPr baseline="0"/>
            </a:lvl1pPr>
          </a:lstStyle>
          <a:p>
            <a:fld id="{2A9E37A5-A917-4235-ABF6-8CD72E894915}" type="slidenum">
              <a:rPr lang="en-US" altLang="ja-JP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407494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カバーページ１（サブタイトルあり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 hasCustomPrompt="1"/>
          </p:nvPr>
        </p:nvSpPr>
        <p:spPr>
          <a:xfrm>
            <a:off x="0" y="2646000"/>
            <a:ext cx="12192000" cy="1008000"/>
          </a:xfrm>
        </p:spPr>
        <p:txBody>
          <a:bodyPr wrap="none" lIns="0" tIns="0" rIns="0" bIns="0" anchor="ctr" anchorCtr="1">
            <a:normAutofit/>
          </a:bodyPr>
          <a:lstStyle>
            <a:lvl1pPr algn="ctr">
              <a:defRPr sz="3300" baseline="0">
                <a:solidFill>
                  <a:srgbClr val="59574C"/>
                </a:solidFill>
                <a:latin typeface="(日本語用のフォントを使用)"/>
                <a:ea typeface="源ノ角ゴシック JP Medium" panose="020B0600000000000000" pitchFamily="34" charset="-128"/>
              </a:defRPr>
            </a:lvl1pPr>
          </a:lstStyle>
          <a:p>
            <a:r>
              <a:rPr kumimoji="1" lang="ja-JP" altLang="en-US" dirty="0"/>
              <a:t>プレゼンテーションタイトル</a:t>
            </a:r>
          </a:p>
        </p:txBody>
      </p:sp>
      <p:sp>
        <p:nvSpPr>
          <p:cNvPr id="12" name="テキスト プレースホルダー 11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7200"/>
            <a:ext cx="12192000" cy="432000"/>
          </a:xfrm>
        </p:spPr>
        <p:txBody>
          <a:bodyPr lIns="0" tIns="0" rIns="0" bIns="0"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2100" baseline="0">
                <a:solidFill>
                  <a:srgbClr val="59574C"/>
                </a:solidFill>
              </a:defRPr>
            </a:lvl1pPr>
            <a:lvl2pPr marL="342884" indent="0">
              <a:buNone/>
              <a:defRPr/>
            </a:lvl2pPr>
            <a:lvl3pPr marL="685766" indent="0">
              <a:buNone/>
              <a:defRPr/>
            </a:lvl3pPr>
            <a:lvl4pPr marL="1028649" indent="0">
              <a:buNone/>
              <a:defRPr/>
            </a:lvl4pPr>
            <a:lvl5pPr marL="1371532" indent="0">
              <a:buNone/>
              <a:defRPr/>
            </a:lvl5pPr>
          </a:lstStyle>
          <a:p>
            <a:pPr lvl="0"/>
            <a:r>
              <a:rPr kumimoji="1" lang="ja-JP" altLang="en-US" dirty="0"/>
              <a:t>サブタイトル</a:t>
            </a:r>
          </a:p>
        </p:txBody>
      </p:sp>
      <p:sp>
        <p:nvSpPr>
          <p:cNvPr id="14" name="テキスト プレースホルダー 13"/>
          <p:cNvSpPr>
            <a:spLocks noGrp="1"/>
          </p:cNvSpPr>
          <p:nvPr>
            <p:ph type="body" sz="quarter" idx="11" hasCustomPrompt="1"/>
          </p:nvPr>
        </p:nvSpPr>
        <p:spPr>
          <a:xfrm>
            <a:off x="3215999" y="5058000"/>
            <a:ext cx="5760000" cy="288000"/>
          </a:xfrm>
        </p:spPr>
        <p:txBody>
          <a:bodyPr anchor="ctr" anchorCtr="1">
            <a:noAutofit/>
          </a:bodyPr>
          <a:lstStyle>
            <a:lvl1pPr marL="0" indent="0" algn="ctr"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社名</a:t>
            </a:r>
          </a:p>
        </p:txBody>
      </p:sp>
      <p:sp>
        <p:nvSpPr>
          <p:cNvPr id="16" name="テキスト プレースホルダー 15"/>
          <p:cNvSpPr>
            <a:spLocks noGrp="1"/>
          </p:cNvSpPr>
          <p:nvPr>
            <p:ph type="body" sz="quarter" idx="12" hasCustomPrompt="1"/>
          </p:nvPr>
        </p:nvSpPr>
        <p:spPr>
          <a:xfrm>
            <a:off x="3216000" y="5436000"/>
            <a:ext cx="5760000" cy="468000"/>
          </a:xfrm>
        </p:spPr>
        <p:txBody>
          <a:bodyPr anchor="ctr" anchorCtr="1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1050" baseline="0">
                <a:solidFill>
                  <a:srgbClr val="59574C"/>
                </a:solidFill>
                <a:latin typeface="(日本語用のフォントを使用)"/>
              </a:defRPr>
            </a:lvl1pPr>
          </a:lstStyle>
          <a:p>
            <a:pPr lvl="0"/>
            <a:r>
              <a:rPr kumimoji="1" lang="ja-JP" altLang="en-US" dirty="0"/>
              <a:t>本部名</a:t>
            </a:r>
            <a:endParaRPr kumimoji="1" lang="en-US" altLang="ja-JP" dirty="0"/>
          </a:p>
          <a:p>
            <a:pPr lvl="0"/>
            <a:r>
              <a:rPr kumimoji="1" lang="ja-JP" altLang="en-US" dirty="0"/>
              <a:t>部門名</a:t>
            </a:r>
          </a:p>
        </p:txBody>
      </p:sp>
      <p:sp>
        <p:nvSpPr>
          <p:cNvPr id="11" name="日付プレースホルダー 10"/>
          <p:cNvSpPr>
            <a:spLocks noGrp="1"/>
          </p:cNvSpPr>
          <p:nvPr>
            <p:ph type="dt" sz="half" idx="15"/>
          </p:nvPr>
        </p:nvSpPr>
        <p:spPr>
          <a:xfrm>
            <a:off x="3215999" y="5994000"/>
            <a:ext cx="5760000" cy="288000"/>
          </a:xfrm>
        </p:spPr>
        <p:txBody>
          <a:bodyPr/>
          <a:lstStyle>
            <a:lvl1pPr algn="ctr">
              <a:defRPr sz="1050" baseline="0">
                <a:solidFill>
                  <a:srgbClr val="59574C"/>
                </a:solidFill>
                <a:latin typeface="Source Han Sans SC Regular" panose="020B0500000000000000" pitchFamily="34" charset="-128"/>
                <a:ea typeface="源ノ角ゴシック JP Regular" panose="020B0500000000000000" pitchFamily="34" charset="-128"/>
              </a:defRPr>
            </a:lvl1pPr>
          </a:lstStyle>
          <a:p>
            <a:fld id="{0F156E98-5B4E-46CA-8184-A916B6096557}" type="datetime1">
              <a:rPr lang="ja-JP" altLang="en-US" smtClean="0"/>
              <a:t>2021/1/11</a:t>
            </a:fld>
            <a:endParaRPr lang="ja-JP" altLang="en-US" dirty="0"/>
          </a:p>
        </p:txBody>
      </p:sp>
      <p:pic>
        <p:nvPicPr>
          <p:cNvPr id="9" name="図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49875" y="720000"/>
            <a:ext cx="1892251" cy="49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54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4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/>
              <a:t>マスター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36000" y="6603444"/>
            <a:ext cx="27432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ja-JP" altLang="en-US" sz="1000" baseline="0" smtClean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fld id="{BED94E8A-652D-454B-8F21-9DF8F9FBC17C}" type="datetime1">
              <a:rPr lang="en-US" altLang="ja-JP" smtClean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508121" y="6605377"/>
            <a:ext cx="2516809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r>
              <a:rPr lang="en-US" altLang="ja-JP" dirty="0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126320" y="6598751"/>
            <a:ext cx="720000" cy="252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 lang="en-US" altLang="ja-JP" sz="1000" baseline="0" smtClean="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</a:defRPr>
            </a:lvl1pPr>
          </a:lstStyle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7" name="フッター プレースホルダー 4"/>
          <p:cNvSpPr txBox="1">
            <a:spLocks/>
          </p:cNvSpPr>
          <p:nvPr userDrawn="1"/>
        </p:nvSpPr>
        <p:spPr>
          <a:xfrm>
            <a:off x="6184800" y="6624012"/>
            <a:ext cx="41148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274311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5" r:id="rId10"/>
    <p:sldLayoutId id="2147483709" r:id="rId11"/>
    <p:sldLayoutId id="2147483710" r:id="rId12"/>
    <p:sldLayoutId id="2147483712" r:id="rId13"/>
    <p:sldLayoutId id="2147483714" r:id="rId14"/>
    <p:sldLayoutId id="2147483715" r:id="rId15"/>
    <p:sldLayoutId id="2147483756" r:id="rId16"/>
    <p:sldLayoutId id="2147483757" r:id="rId17"/>
    <p:sldLayoutId id="2147483812" r:id="rId18"/>
    <p:sldLayoutId id="2147483813" r:id="rId19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24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 baseline="0">
          <a:solidFill>
            <a:schemeClr val="tx1"/>
          </a:solidFill>
          <a:latin typeface="Source Sans Pro" panose="020B0503030403020204" pitchFamily="34" charset="0"/>
          <a:ea typeface="源ノ角ゴシック JP Regular" panose="020B0500000000000000" pitchFamily="34" charset="-128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94E8A-652D-454B-8F21-9DF8F9FBC17C}" type="datetime1">
              <a:rPr lang="en-US" altLang="ja-JP" smtClean="0"/>
              <a:pPr/>
              <a:t>1/11/2021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ja-JP"/>
              <a:t>Confidential</a:t>
            </a:r>
            <a:endParaRPr lang="ja-JP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/>
            <a:fld id="{2A9E37A5-A917-4235-ABF6-8CD72E894915}" type="slidenum">
              <a:rPr lang="en-US" altLang="ja-JP" smtClean="0"/>
              <a:pPr algn="r"/>
              <a:t>‹#›</a:t>
            </a:fld>
            <a:endParaRPr lang="ja-JP" altLang="en-US" dirty="0"/>
          </a:p>
        </p:txBody>
      </p:sp>
      <p:sp>
        <p:nvSpPr>
          <p:cNvPr id="7" name="フッター プレースホルダー 4">
            <a:extLst>
              <a:ext uri="{FF2B5EF4-FFF2-40B4-BE49-F238E27FC236}">
                <a16:creationId xmlns:a16="http://schemas.microsoft.com/office/drawing/2014/main" xmlns="" id="{DD5FE26C-5B01-4B06-A50E-B70BC81F24A2}"/>
              </a:ext>
            </a:extLst>
          </p:cNvPr>
          <p:cNvSpPr txBox="1">
            <a:spLocks/>
          </p:cNvSpPr>
          <p:nvPr userDrawn="1"/>
        </p:nvSpPr>
        <p:spPr>
          <a:xfrm>
            <a:off x="6184800" y="6624012"/>
            <a:ext cx="4114800" cy="25200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ja-JP"/>
            </a:defPPr>
            <a:lvl1pPr marL="0" algn="ctr" defTabSz="914400" rtl="0" eaLnBrk="1" latinLnBrk="0" hangingPunct="1">
              <a:defRPr kumimoji="1"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ja-JP" altLang="en-US" sz="900" dirty="0"/>
          </a:p>
        </p:txBody>
      </p:sp>
    </p:spTree>
    <p:extLst>
      <p:ext uri="{BB962C8B-B14F-4D97-AF65-F5344CB8AC3E}">
        <p14:creationId xmlns:p14="http://schemas.microsoft.com/office/powerpoint/2010/main" val="4081882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  <p:sldLayoutId id="2147483838" r:id="rId12"/>
    <p:sldLayoutId id="2147483839" r:id="rId13"/>
    <p:sldLayoutId id="2147483840" r:id="rId14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3160801"/>
            <a:ext cx="9144000" cy="1008000"/>
          </a:xfrm>
        </p:spPr>
        <p:txBody>
          <a:bodyPr>
            <a:normAutofit/>
          </a:bodyPr>
          <a:lstStyle/>
          <a:p>
            <a:r>
              <a:rPr lang="en-CA" altLang="ja-JP" b="1" dirty="0">
                <a:latin typeface="源ノ角ゴシック JP Medium" panose="020B0600000000000000" pitchFamily="34" charset="-128"/>
              </a:rPr>
              <a:t>Transform coefficients range extension</a:t>
            </a:r>
            <a:br>
              <a:rPr lang="en-CA" altLang="ja-JP" b="1" dirty="0">
                <a:latin typeface="源ノ角ゴシック JP Medium" panose="020B0600000000000000" pitchFamily="34" charset="-128"/>
              </a:rPr>
            </a:br>
            <a:r>
              <a:rPr lang="en-CA" altLang="ja-JP" b="1" dirty="0">
                <a:latin typeface="源ノ角ゴシック JP Medium" panose="020B0600000000000000" pitchFamily="34" charset="-128"/>
              </a:rPr>
              <a:t> for high bit depth</a:t>
            </a:r>
            <a:endParaRPr lang="ja-JP" altLang="en-US" sz="280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ja-JP" sz="2800" b="1" dirty="0"/>
              <a:t>JVET-U0052</a:t>
            </a:r>
            <a:endParaRPr lang="ja-JP" altLang="en-US" sz="2800" b="1" dirty="0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1"/>
          </p:nvPr>
        </p:nvSpPr>
        <p:spPr>
          <a:xfrm>
            <a:off x="3863752" y="5157192"/>
            <a:ext cx="4320000" cy="1574900"/>
          </a:xfrm>
        </p:spPr>
        <p:txBody>
          <a:bodyPr/>
          <a:lstStyle/>
          <a:p>
            <a:r>
              <a:rPr lang="en-CA" altLang="ja-JP" sz="2000" b="1" dirty="0">
                <a:latin typeface="+mj-ea"/>
                <a:ea typeface="+mj-ea"/>
              </a:rPr>
              <a:t>Tianyang Zhou</a:t>
            </a:r>
          </a:p>
          <a:p>
            <a:r>
              <a:rPr lang="en-CA" altLang="ja-JP" sz="2000" b="1" dirty="0" err="1">
                <a:latin typeface="+mj-ea"/>
                <a:ea typeface="+mj-ea"/>
              </a:rPr>
              <a:t>Eiich</a:t>
            </a:r>
            <a:r>
              <a:rPr lang="en-CA" altLang="ja-JP" sz="2000" b="1" dirty="0">
                <a:latin typeface="+mj-ea"/>
                <a:ea typeface="+mj-ea"/>
              </a:rPr>
              <a:t> Sasaki</a:t>
            </a:r>
          </a:p>
          <a:p>
            <a:r>
              <a:rPr lang="en-CA" altLang="ja-JP" sz="2000" b="1" dirty="0">
                <a:latin typeface="+mj-ea"/>
                <a:ea typeface="+mj-ea"/>
              </a:rPr>
              <a:t>Takeshi </a:t>
            </a:r>
            <a:r>
              <a:rPr lang="en-CA" altLang="ja-JP" sz="2000" b="1" dirty="0" err="1">
                <a:latin typeface="+mj-ea"/>
                <a:ea typeface="+mj-ea"/>
              </a:rPr>
              <a:t>Chujoh</a:t>
            </a:r>
            <a:endParaRPr lang="ja-JP" altLang="en-US" sz="2000" b="1" dirty="0">
              <a:latin typeface="+mj-ea"/>
              <a:ea typeface="+mj-ea"/>
            </a:endParaRPr>
          </a:p>
          <a:p>
            <a:r>
              <a:rPr lang="en-CA" altLang="ja-JP" sz="2000" b="1" dirty="0">
                <a:latin typeface="+mj-ea"/>
                <a:ea typeface="+mj-ea"/>
              </a:rPr>
              <a:t>Tomohiro </a:t>
            </a:r>
            <a:r>
              <a:rPr lang="en-CA" altLang="ja-JP" sz="2000" b="1" dirty="0" err="1">
                <a:latin typeface="+mj-ea"/>
                <a:ea typeface="+mj-ea"/>
              </a:rPr>
              <a:t>Ikai</a:t>
            </a:r>
            <a:endParaRPr lang="en-CA" altLang="ja-JP" sz="2000" b="1" dirty="0">
              <a:latin typeface="+mj-ea"/>
              <a:ea typeface="+mj-ea"/>
            </a:endParaRPr>
          </a:p>
          <a:p>
            <a:endParaRPr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47683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ja-JP" sz="2000" dirty="0"/>
              <a:t>Anchor: </a:t>
            </a:r>
            <a:r>
              <a:rPr lang="en-US" altLang="ja-JP" sz="2000" dirty="0" err="1"/>
              <a:t>ExtendedPrecision</a:t>
            </a:r>
            <a:r>
              <a:rPr lang="en-US" altLang="ja-JP" sz="2000" dirty="0"/>
              <a:t> = 0, Log2TransformRange =</a:t>
            </a:r>
            <a:r>
              <a:rPr lang="en-US" altLang="ja-JP" sz="2000" b="1" dirty="0"/>
              <a:t> </a:t>
            </a:r>
            <a:r>
              <a:rPr lang="en-US" altLang="ja-JP" sz="2000" dirty="0"/>
              <a:t>15</a:t>
            </a:r>
            <a:endParaRPr lang="ja-JP" altLang="ja-JP" sz="2000" dirty="0"/>
          </a:p>
          <a:p>
            <a:pPr hangingPunct="0"/>
            <a:r>
              <a:rPr lang="en-US" altLang="ja-JP" sz="2000" dirty="0"/>
              <a:t>Test:   Log2TransformRange =</a:t>
            </a:r>
            <a:r>
              <a:rPr lang="en-US" altLang="ja-JP" sz="2000" b="1" dirty="0"/>
              <a:t> </a:t>
            </a:r>
            <a:r>
              <a:rPr lang="en-US" altLang="ja-JP" sz="2000" dirty="0">
                <a:solidFill>
                  <a:srgbClr val="0000FF"/>
                </a:solidFill>
              </a:rPr>
              <a:t>Max( 15, Min(20, </a:t>
            </a:r>
            <a:r>
              <a:rPr lang="en-US" altLang="ja-JP" sz="2000" dirty="0" err="1">
                <a:solidFill>
                  <a:srgbClr val="0000FF"/>
                </a:solidFill>
              </a:rPr>
              <a:t>BitDepth</a:t>
            </a:r>
            <a:r>
              <a:rPr lang="en-US" altLang="ja-JP" sz="2000" dirty="0">
                <a:solidFill>
                  <a:srgbClr val="0000FF"/>
                </a:solidFill>
              </a:rPr>
              <a:t> + 5 ) )</a:t>
            </a:r>
            <a:endParaRPr lang="ja-JP" altLang="ja-JP" sz="2000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ja-JP" altLang="en-US" sz="2000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JVET-U0052</a:t>
            </a:r>
            <a:endParaRPr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altLang="ja-JP" sz="2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Experiment </a:t>
            </a:r>
            <a:r>
              <a:rPr lang="en-US" altLang="ja-JP" sz="2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results of </a:t>
            </a:r>
            <a:r>
              <a:rPr lang="en-US" altLang="ja-JP" sz="2400" b="1" dirty="0">
                <a:solidFill>
                  <a:srgbClr val="0000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method 2</a:t>
            </a:r>
            <a:endParaRPr kumimoji="1" lang="ja-JP" altLang="en-US" dirty="0">
              <a:solidFill>
                <a:srgbClr val="0000FF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358" y="1791356"/>
            <a:ext cx="11219284" cy="4280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428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ja-JP" sz="2000" dirty="0"/>
              <a:t>Anchor: </a:t>
            </a:r>
            <a:r>
              <a:rPr lang="en-US" altLang="ja-JP" sz="2000" dirty="0" err="1">
                <a:highlight>
                  <a:srgbClr val="FFFF00"/>
                </a:highlight>
              </a:rPr>
              <a:t>ExtendedPrecision</a:t>
            </a:r>
            <a:r>
              <a:rPr lang="en-US" altLang="ja-JP" sz="2000" dirty="0">
                <a:highlight>
                  <a:srgbClr val="FFFF00"/>
                </a:highlight>
              </a:rPr>
              <a:t> = 1</a:t>
            </a:r>
            <a:r>
              <a:rPr lang="en-US" altLang="ja-JP" sz="2000" dirty="0"/>
              <a:t>, Log2TransformRange =</a:t>
            </a:r>
            <a:r>
              <a:rPr lang="en-US" altLang="ja-JP" sz="2000" b="1" dirty="0"/>
              <a:t> 22</a:t>
            </a:r>
            <a:r>
              <a:rPr lang="en-US" altLang="ja-JP" sz="2000" dirty="0"/>
              <a:t> (= </a:t>
            </a:r>
            <a:r>
              <a:rPr lang="en-US" altLang="ja-JP" sz="2000" dirty="0" err="1"/>
              <a:t>bitDepth</a:t>
            </a:r>
            <a:r>
              <a:rPr lang="en-US" altLang="ja-JP" sz="2000" dirty="0"/>
              <a:t> + 6)</a:t>
            </a:r>
            <a:endParaRPr lang="ja-JP" altLang="ja-JP" sz="2000" dirty="0"/>
          </a:p>
          <a:p>
            <a:pPr hangingPunct="0"/>
            <a:r>
              <a:rPr lang="en-US" altLang="ja-JP" sz="2000" dirty="0"/>
              <a:t>Test: </a:t>
            </a:r>
            <a:r>
              <a:rPr lang="en-US" altLang="ja-JP" sz="2000" dirty="0" err="1">
                <a:highlight>
                  <a:srgbClr val="FFFF00"/>
                </a:highlight>
              </a:rPr>
              <a:t>ExtendedPrecision</a:t>
            </a:r>
            <a:r>
              <a:rPr lang="en-US" altLang="ja-JP" sz="2000" dirty="0">
                <a:highlight>
                  <a:srgbClr val="FFFF00"/>
                </a:highlight>
              </a:rPr>
              <a:t> = 1 , </a:t>
            </a:r>
            <a:r>
              <a:rPr lang="en-US" altLang="ja-JP" sz="2000" dirty="0"/>
              <a:t>Log2TransformRange =</a:t>
            </a:r>
            <a:r>
              <a:rPr lang="en-US" altLang="ja-JP" sz="2000" b="1" dirty="0"/>
              <a:t> 20</a:t>
            </a:r>
          </a:p>
          <a:p>
            <a:pPr hangingPunct="0"/>
            <a:endParaRPr lang="en-US" altLang="ja-JP" sz="2000" b="1" dirty="0">
              <a:solidFill>
                <a:srgbClr val="0000FF"/>
              </a:solidFill>
            </a:endParaRPr>
          </a:p>
          <a:p>
            <a:pPr hangingPunct="0"/>
            <a:endParaRPr lang="en-US" altLang="ja-JP" sz="2000" b="1" dirty="0">
              <a:solidFill>
                <a:srgbClr val="0000FF"/>
              </a:solidFill>
            </a:endParaRPr>
          </a:p>
          <a:p>
            <a:pPr hangingPunct="0"/>
            <a:endParaRPr lang="en-US" altLang="ja-JP" sz="2000" b="1" dirty="0">
              <a:solidFill>
                <a:srgbClr val="0000FF"/>
              </a:solidFill>
            </a:endParaRPr>
          </a:p>
          <a:p>
            <a:pPr hangingPunct="0"/>
            <a:endParaRPr lang="en-US" altLang="ja-JP" sz="2000" b="1" dirty="0">
              <a:solidFill>
                <a:srgbClr val="0000FF"/>
              </a:solidFill>
            </a:endParaRPr>
          </a:p>
          <a:p>
            <a:pPr hangingPunct="0"/>
            <a:endParaRPr lang="en-US" altLang="ja-JP" sz="2000" b="1" dirty="0">
              <a:solidFill>
                <a:srgbClr val="0000FF"/>
              </a:solidFill>
            </a:endParaRPr>
          </a:p>
          <a:p>
            <a:pPr hangingPunct="0"/>
            <a:endParaRPr lang="en-US" altLang="ja-JP" sz="2000" b="1" dirty="0">
              <a:solidFill>
                <a:srgbClr val="0000FF"/>
              </a:solidFill>
            </a:endParaRPr>
          </a:p>
          <a:p>
            <a:pPr hangingPunct="0"/>
            <a:r>
              <a:rPr lang="en-US" altLang="ja-JP" sz="2000" b="1" dirty="0"/>
              <a:t>Show the method clipping to </a:t>
            </a:r>
            <a:r>
              <a:rPr lang="en-US" altLang="ja-JP" sz="2000" kern="100" spc="30" dirty="0"/>
              <a:t>20</a:t>
            </a:r>
            <a:r>
              <a:rPr lang="en-US" altLang="ja-JP" sz="2000" b="1" kern="100" spc="30" dirty="0"/>
              <a:t> (method1, method2)</a:t>
            </a:r>
            <a:r>
              <a:rPr lang="en-US" altLang="ja-JP" sz="2000" b="1" dirty="0"/>
              <a:t> </a:t>
            </a:r>
            <a:r>
              <a:rPr lang="en-US" altLang="ja-JP" sz="2000" b="1" dirty="0" err="1"/>
              <a:t>bdrate</a:t>
            </a:r>
            <a:r>
              <a:rPr lang="en-US" altLang="ja-JP" sz="2000" b="1" dirty="0"/>
              <a:t> in SVT16.</a:t>
            </a:r>
            <a:endParaRPr lang="ja-JP" altLang="ja-JP" sz="2000" dirty="0"/>
          </a:p>
          <a:p>
            <a:pPr marL="0" indent="0">
              <a:buNone/>
            </a:pPr>
            <a:endParaRPr lang="ja-JP" altLang="en-US" sz="2000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JVET-U0052</a:t>
            </a:r>
            <a:endParaRPr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altLang="ja-JP" sz="2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Experiment </a:t>
            </a:r>
            <a:r>
              <a:rPr lang="en-US" altLang="ja-JP" sz="2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results of </a:t>
            </a:r>
            <a:r>
              <a:rPr lang="en-US" altLang="ja-JP" sz="2400" b="1" dirty="0">
                <a:solidFill>
                  <a:srgbClr val="0000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method1/2 </a:t>
            </a:r>
            <a:r>
              <a:rPr lang="en-US" altLang="ja-JP" sz="24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vs HBD CTC anchor  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15" name="図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4508335"/>
            <a:ext cx="10732634" cy="1516335"/>
          </a:xfrm>
          <a:prstGeom prst="rect">
            <a:avLst/>
          </a:prstGeom>
        </p:spPr>
      </p:pic>
      <p:graphicFrame>
        <p:nvGraphicFramePr>
          <p:cNvPr id="16" name="表 15">
            <a:extLst>
              <a:ext uri="{FF2B5EF4-FFF2-40B4-BE49-F238E27FC236}">
                <a16:creationId xmlns:a16="http://schemas.microsoft.com/office/drawing/2014/main" xmlns="" id="{CC712D22-4973-40DC-A241-DCA279CC94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081353"/>
              </p:ext>
            </p:extLst>
          </p:nvPr>
        </p:nvGraphicFramePr>
        <p:xfrm>
          <a:off x="1451484" y="1856401"/>
          <a:ext cx="7911286" cy="16724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4373">
                  <a:extLst>
                    <a:ext uri="{9D8B030D-6E8A-4147-A177-3AD203B41FA5}">
                      <a16:colId xmlns:a16="http://schemas.microsoft.com/office/drawing/2014/main" xmlns="" val="3249312807"/>
                    </a:ext>
                  </a:extLst>
                </a:gridCol>
                <a:gridCol w="1313401">
                  <a:extLst>
                    <a:ext uri="{9D8B030D-6E8A-4147-A177-3AD203B41FA5}">
                      <a16:colId xmlns:a16="http://schemas.microsoft.com/office/drawing/2014/main" xmlns="" val="3943832756"/>
                    </a:ext>
                  </a:extLst>
                </a:gridCol>
                <a:gridCol w="1555737">
                  <a:extLst>
                    <a:ext uri="{9D8B030D-6E8A-4147-A177-3AD203B41FA5}">
                      <a16:colId xmlns:a16="http://schemas.microsoft.com/office/drawing/2014/main" xmlns="" val="3663610756"/>
                    </a:ext>
                  </a:extLst>
                </a:gridCol>
                <a:gridCol w="1530523">
                  <a:extLst>
                    <a:ext uri="{9D8B030D-6E8A-4147-A177-3AD203B41FA5}">
                      <a16:colId xmlns:a16="http://schemas.microsoft.com/office/drawing/2014/main" xmlns="" val="867394457"/>
                    </a:ext>
                  </a:extLst>
                </a:gridCol>
                <a:gridCol w="617252">
                  <a:extLst>
                    <a:ext uri="{9D8B030D-6E8A-4147-A177-3AD203B41FA5}">
                      <a16:colId xmlns:a16="http://schemas.microsoft.com/office/drawing/2014/main" xmlns="" val="194699832"/>
                    </a:ext>
                  </a:extLst>
                </a:gridCol>
              </a:tblGrid>
              <a:tr h="2674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TR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 gridSpan="2"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EG(k)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Sum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extLst>
                  <a:ext uri="{0D108BD9-81ED-4DB2-BD59-A6C34878D82A}">
                    <a16:rowId xmlns:a16="http://schemas.microsoft.com/office/drawing/2014/main" xmlns="" val="2808875017"/>
                  </a:ext>
                </a:extLst>
              </a:tr>
              <a:tr h="699071"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Log2TransformRange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length of </a:t>
                      </a:r>
                      <a:endParaRPr lang="ja-JP" sz="180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 err="1">
                          <a:effectLst/>
                        </a:rPr>
                        <a:t>prefixVal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 err="1">
                          <a:effectLst/>
                        </a:rPr>
                        <a:t>maxPreExtLen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 err="1">
                          <a:effectLst/>
                        </a:rPr>
                        <a:t>truncSuffixLen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 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extLst>
                  <a:ext uri="{0D108BD9-81ED-4DB2-BD59-A6C34878D82A}">
                    <a16:rowId xmlns:a16="http://schemas.microsoft.com/office/drawing/2014/main" xmlns="" val="3828192641"/>
                  </a:ext>
                </a:extLst>
              </a:tr>
              <a:tr h="699071"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20</a:t>
                      </a:r>
                      <a:endParaRPr lang="ja-JP" sz="180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= Min(BitDepth+6, 20)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6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  <a:highlight>
                            <a:srgbClr val="FFFF00"/>
                          </a:highlight>
                        </a:rPr>
                        <a:t>6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  <a:highlight>
                            <a:srgbClr val="FFFF00"/>
                          </a:highlight>
                        </a:rPr>
                        <a:t>20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32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extLst>
                  <a:ext uri="{0D108BD9-81ED-4DB2-BD59-A6C34878D82A}">
                    <a16:rowId xmlns:a16="http://schemas.microsoft.com/office/drawing/2014/main" xmlns="" val="27836993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264153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xmlns="" id="{6EF462F6-9465-4004-BDFE-925B2D5CF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JVET-U0052</a:t>
            </a:r>
            <a:endParaRPr lang="ja-JP" altLang="en-US" dirty="0"/>
          </a:p>
        </p:txBody>
      </p:sp>
      <p:sp>
        <p:nvSpPr>
          <p:cNvPr id="4" name="タイトル 3">
            <a:extLst>
              <a:ext uri="{FF2B5EF4-FFF2-40B4-BE49-F238E27FC236}">
                <a16:creationId xmlns:a16="http://schemas.microsoft.com/office/drawing/2014/main" xmlns="" id="{048D191F-4417-4134-8058-846A5F4303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extended precision for 12 bit in </a:t>
            </a:r>
            <a:r>
              <a:rPr lang="en-US" altLang="ja-JP" sz="2400" b="1" dirty="0" smtClean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HBD </a:t>
            </a:r>
            <a:r>
              <a:rPr lang="en-US" altLang="ja-JP" sz="2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CTC</a:t>
            </a:r>
            <a:endParaRPr kumimoji="1" lang="ja-JP" altLang="en-US" sz="2400" b="1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3878697"/>
              </p:ext>
            </p:extLst>
          </p:nvPr>
        </p:nvGraphicFramePr>
        <p:xfrm>
          <a:off x="2027551" y="4452462"/>
          <a:ext cx="8136898" cy="1784850"/>
        </p:xfrm>
        <a:graphic>
          <a:graphicData uri="http://schemas.openxmlformats.org/drawingml/2006/table">
            <a:tbl>
              <a:tblPr firstRow="1" firstCol="1" bandRow="1"/>
              <a:tblGrid>
                <a:gridCol w="15455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148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99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996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99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9968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2996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40172">
                <a:tc rowSpan="3">
                  <a:txBody>
                    <a:bodyPr/>
                    <a:lstStyle/>
                    <a:p>
                      <a:endParaRPr lang="ja-JP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Method</a:t>
                      </a:r>
                      <a:r>
                        <a:rPr lang="en-US" altLang="ja-JP" sz="20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 1</a:t>
                      </a:r>
                      <a:endParaRPr lang="en-US" alt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1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20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Method</a:t>
                      </a:r>
                      <a:r>
                        <a:rPr lang="en-US" altLang="ja-JP" sz="2000" b="1" baseline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 2</a:t>
                      </a:r>
                      <a:endParaRPr lang="en-US" alt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alt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altLang="ja-JP" sz="1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2830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 VTM11.0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r>
                        <a:rPr lang="en-US" altLang="ja-JP" sz="18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Over VTM11.0</a:t>
                      </a:r>
                      <a:endParaRPr lang="ja-JP" alt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  <a:defRPr/>
                      </a:pPr>
                      <a:endParaRPr lang="ja-JP" alt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5058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psnrY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psnrU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 err="1"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psnrV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505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FireEater444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-3.46%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-3.95%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-4.11%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8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-3.11%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8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-3.44%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8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-3.49%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50582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ＭＳ Ｐゴシック" panose="020B0600070205080204" pitchFamily="50" charset="-128"/>
                        </a:rPr>
                        <a:t>FireEater422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-2.82%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-2.93%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</a:rPr>
                        <a:t>-2.81%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8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-2.50%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8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-2.58%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altLang="ja-JP" sz="1800" dirty="0">
                          <a:effectLst/>
                          <a:latin typeface="Arial" panose="020B0604020202020204" pitchFamily="34" charset="0"/>
                          <a:ea typeface="游明朝" panose="02020400000000000000" pitchFamily="18" charset="-128"/>
                          <a:cs typeface="Arial" panose="020B0604020202020204" pitchFamily="34" charset="0"/>
                        </a:rPr>
                        <a:t>-2.53%</a:t>
                      </a:r>
                      <a:endParaRPr lang="ja-JP" sz="1800" dirty="0">
                        <a:effectLst/>
                        <a:latin typeface="Arial" panose="020B0604020202020204" pitchFamily="34" charset="0"/>
                        <a:ea typeface="游明朝" panose="02020400000000000000" pitchFamily="18" charset="-128"/>
                        <a:cs typeface="Arial" panose="020B0604020202020204" pitchFamily="34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cxnSp>
        <p:nvCxnSpPr>
          <p:cNvPr id="16" name="直線コネクタ 15"/>
          <p:cNvCxnSpPr>
            <a:cxnSpLocks/>
          </p:cNvCxnSpPr>
          <p:nvPr/>
        </p:nvCxnSpPr>
        <p:spPr>
          <a:xfrm>
            <a:off x="6780079" y="4452462"/>
            <a:ext cx="0" cy="176419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コネクタ 16"/>
          <p:cNvCxnSpPr>
            <a:cxnSpLocks/>
          </p:cNvCxnSpPr>
          <p:nvPr/>
        </p:nvCxnSpPr>
        <p:spPr>
          <a:xfrm>
            <a:off x="10149942" y="4431808"/>
            <a:ext cx="0" cy="178485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xmlns="" id="{3E83A3D5-6031-4DC7-8D45-6B3ABB4CED30}"/>
              </a:ext>
            </a:extLst>
          </p:cNvPr>
          <p:cNvSpPr/>
          <p:nvPr/>
        </p:nvSpPr>
        <p:spPr>
          <a:xfrm>
            <a:off x="382144" y="3430168"/>
            <a:ext cx="116185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ja-JP" sz="2000" dirty="0"/>
              <a:t>Note: Much significant benefit in noisy sequences</a:t>
            </a:r>
          </a:p>
          <a:p>
            <a:pPr hangingPunct="0"/>
            <a:r>
              <a:rPr lang="en-CA" altLang="ja-JP" sz="2000" dirty="0"/>
              <a:t>Noisy sequences (e.g. </a:t>
            </a:r>
            <a:r>
              <a:rPr lang="en-CA" altLang="ja-JP" sz="2000" dirty="0" err="1"/>
              <a:t>FireEater</a:t>
            </a:r>
            <a:r>
              <a:rPr lang="en-CA" altLang="ja-JP" sz="2000" dirty="0"/>
              <a:t> case) have a lot of small coefficients. In these cases, the extended precision shows significant gain</a:t>
            </a:r>
            <a:endParaRPr lang="en-CA" altLang="ja-JP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xmlns="" id="{F86349A8-99F6-4C80-BB03-7E0ED98DEE07}"/>
              </a:ext>
            </a:extLst>
          </p:cNvPr>
          <p:cNvSpPr txBox="1"/>
          <p:nvPr/>
        </p:nvSpPr>
        <p:spPr>
          <a:xfrm>
            <a:off x="2792931" y="6335696"/>
            <a:ext cx="9408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Note: </a:t>
            </a:r>
            <a:r>
              <a:rPr kumimoji="1" lang="en-US" altLang="ja-JP" dirty="0" err="1"/>
              <a:t>FireEater</a:t>
            </a:r>
            <a:r>
              <a:rPr kumimoji="1" lang="en-US" altLang="ja-JP" dirty="0"/>
              <a:t> </a:t>
            </a:r>
            <a:r>
              <a:rPr lang="en-US" altLang="ja-JP" dirty="0"/>
              <a:t>was removed</a:t>
            </a:r>
            <a:r>
              <a:rPr kumimoji="1" lang="en-US" altLang="ja-JP" dirty="0"/>
              <a:t> in the current HBD CTC but it is included in CE testing.</a:t>
            </a:r>
            <a:endParaRPr kumimoji="1" lang="ja-JP" altLang="en-US" dirty="0"/>
          </a:p>
        </p:txBody>
      </p:sp>
      <p:graphicFrame>
        <p:nvGraphicFramePr>
          <p:cNvPr id="14" name="表 13">
            <a:extLst>
              <a:ext uri="{FF2B5EF4-FFF2-40B4-BE49-F238E27FC236}">
                <a16:creationId xmlns:a16="http://schemas.microsoft.com/office/drawing/2014/main" xmlns="" id="{0AC34A2B-9F1D-4289-B207-B01BB24A71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043055"/>
              </p:ext>
            </p:extLst>
          </p:nvPr>
        </p:nvGraphicFramePr>
        <p:xfrm>
          <a:off x="379475" y="1809724"/>
          <a:ext cx="114606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2120">
                  <a:extLst>
                    <a:ext uri="{9D8B030D-6E8A-4147-A177-3AD203B41FA5}">
                      <a16:colId xmlns:a16="http://schemas.microsoft.com/office/drawing/2014/main" xmlns="" val="2990486213"/>
                    </a:ext>
                  </a:extLst>
                </a:gridCol>
                <a:gridCol w="2292120">
                  <a:extLst>
                    <a:ext uri="{9D8B030D-6E8A-4147-A177-3AD203B41FA5}">
                      <a16:colId xmlns:a16="http://schemas.microsoft.com/office/drawing/2014/main" xmlns="" val="2053114786"/>
                    </a:ext>
                  </a:extLst>
                </a:gridCol>
                <a:gridCol w="2292120">
                  <a:extLst>
                    <a:ext uri="{9D8B030D-6E8A-4147-A177-3AD203B41FA5}">
                      <a16:colId xmlns:a16="http://schemas.microsoft.com/office/drawing/2014/main" xmlns="" val="4094713437"/>
                    </a:ext>
                  </a:extLst>
                </a:gridCol>
                <a:gridCol w="2292120">
                  <a:extLst>
                    <a:ext uri="{9D8B030D-6E8A-4147-A177-3AD203B41FA5}">
                      <a16:colId xmlns:a16="http://schemas.microsoft.com/office/drawing/2014/main" xmlns="" val="2607266411"/>
                    </a:ext>
                  </a:extLst>
                </a:gridCol>
                <a:gridCol w="2292120">
                  <a:extLst>
                    <a:ext uri="{9D8B030D-6E8A-4147-A177-3AD203B41FA5}">
                      <a16:colId xmlns:a16="http://schemas.microsoft.com/office/drawing/2014/main" xmlns="" val="32159468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LDB 12b PQ444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LDB 12b HLG444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LDB 12b SVT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LDB 16b SVT</a:t>
                      </a:r>
                      <a:endParaRPr kumimoji="1" lang="ja-JP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12430991"/>
                  </a:ext>
                </a:extLst>
              </a:tr>
              <a:tr h="166378"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Method1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-0.61%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-2.30%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-0.89%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-9.55%</a:t>
                      </a:r>
                      <a:endParaRPr kumimoji="1" lang="ja-JP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02814135"/>
                  </a:ext>
                </a:extLst>
              </a:tr>
              <a:tr h="166378"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Method2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-0.57%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-2.02%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-0.78%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-9.55%</a:t>
                      </a:r>
                      <a:endParaRPr kumimoji="1" lang="ja-JP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96479296"/>
                  </a:ext>
                </a:extLst>
              </a:tr>
            </a:tbl>
          </a:graphicData>
        </a:graphic>
      </p:graphicFrame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xmlns="" id="{0C5D59D1-7A7E-415E-9844-164E7C90733F}"/>
              </a:ext>
            </a:extLst>
          </p:cNvPr>
          <p:cNvSpPr/>
          <p:nvPr/>
        </p:nvSpPr>
        <p:spPr>
          <a:xfrm>
            <a:off x="379475" y="928808"/>
            <a:ext cx="113005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CA" altLang="ja-JP" sz="2000" dirty="0"/>
              <a:t>Current CTC only use extended precision in 16 bit case  but it shows 2 % coding gain in LDB 12bit HLG444 case, </a:t>
            </a:r>
            <a:r>
              <a:rPr lang="en-CA" altLang="ja-JP" sz="2000" dirty="0">
                <a:solidFill>
                  <a:srgbClr val="0000FF"/>
                </a:solidFill>
              </a:rPr>
              <a:t>propose to use </a:t>
            </a:r>
            <a:r>
              <a:rPr lang="en-US" altLang="ja-JP" sz="2000" dirty="0" err="1" smtClean="0">
                <a:solidFill>
                  <a:srgbClr val="0000FF"/>
                </a:solidFill>
              </a:rPr>
              <a:t>RExt</a:t>
            </a:r>
            <a:r>
              <a:rPr lang="en-CA" altLang="ja-JP" sz="2000" dirty="0" smtClean="0">
                <a:solidFill>
                  <a:srgbClr val="0000FF"/>
                </a:solidFill>
              </a:rPr>
              <a:t> </a:t>
            </a:r>
            <a:r>
              <a:rPr lang="en-CA" altLang="ja-JP" sz="2000" dirty="0">
                <a:solidFill>
                  <a:srgbClr val="0000FF"/>
                </a:solidFill>
              </a:rPr>
              <a:t>in 12 bit case</a:t>
            </a:r>
            <a:endParaRPr lang="en-CA" altLang="ja-JP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54658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336000" y="845159"/>
            <a:ext cx="11520000" cy="5753592"/>
          </a:xfrm>
        </p:spPr>
        <p:txBody>
          <a:bodyPr>
            <a:normAutofit/>
          </a:bodyPr>
          <a:lstStyle/>
          <a:p>
            <a:r>
              <a:rPr lang="en-US" altLang="ja-JP" dirty="0"/>
              <a:t>Provide high precision operation for higher </a:t>
            </a:r>
            <a:r>
              <a:rPr lang="en-US" altLang="ja-JP" dirty="0" err="1" smtClean="0"/>
              <a:t>bitDepth</a:t>
            </a:r>
            <a:r>
              <a:rPr lang="en-US" altLang="ja-JP" dirty="0" smtClean="0"/>
              <a:t> </a:t>
            </a:r>
            <a:r>
              <a:rPr lang="en-US" altLang="ja-JP" dirty="0"/>
              <a:t>in VVC</a:t>
            </a:r>
            <a:endParaRPr kumimoji="1" lang="en-US" altLang="ja-JP" dirty="0"/>
          </a:p>
          <a:p>
            <a:pPr lvl="1"/>
            <a:r>
              <a:rPr lang="en-US" altLang="zh-CN" dirty="0"/>
              <a:t>Method 1: </a:t>
            </a:r>
            <a:r>
              <a:rPr lang="en-US" altLang="zh-CN" dirty="0" err="1"/>
              <a:t>sps_extended_precision</a:t>
            </a:r>
            <a:r>
              <a:rPr lang="en-US" altLang="zh-CN" dirty="0"/>
              <a:t> &amp;&amp; </a:t>
            </a:r>
            <a:r>
              <a:rPr lang="en-US" altLang="zh-CN" dirty="0" err="1"/>
              <a:t>bitDepth</a:t>
            </a:r>
            <a:r>
              <a:rPr lang="en-US" altLang="zh-CN" dirty="0"/>
              <a:t> &gt; 10 ? </a:t>
            </a:r>
            <a:r>
              <a:rPr lang="en-CA" altLang="ja-JP" dirty="0"/>
              <a:t>Min( </a:t>
            </a:r>
            <a:r>
              <a:rPr lang="en-CA" altLang="ja-JP" dirty="0" err="1"/>
              <a:t>bitDepth</a:t>
            </a:r>
            <a:r>
              <a:rPr lang="en-CA" altLang="ja-JP" dirty="0"/>
              <a:t> + 6, 20) : 15</a:t>
            </a:r>
            <a:endParaRPr lang="en-US" altLang="ja-JP" dirty="0"/>
          </a:p>
          <a:p>
            <a:pPr lvl="1"/>
            <a:r>
              <a:rPr lang="en-US" altLang="zh-CN" dirty="0"/>
              <a:t>Method 2: Max(15, </a:t>
            </a:r>
            <a:r>
              <a:rPr lang="en-CA" altLang="ja-JP" dirty="0"/>
              <a:t>Min( </a:t>
            </a:r>
            <a:r>
              <a:rPr lang="en-CA" altLang="ja-JP" dirty="0" err="1"/>
              <a:t>bitDepth</a:t>
            </a:r>
            <a:r>
              <a:rPr lang="en-CA" altLang="ja-JP" dirty="0"/>
              <a:t> + 5, 20))</a:t>
            </a:r>
            <a:r>
              <a:rPr lang="en-US" altLang="ja-JP" dirty="0"/>
              <a:t> 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marL="457200" lvl="1" indent="0">
              <a:buNone/>
            </a:pPr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Thanks Qualcomm for crosschecking!</a:t>
            </a:r>
            <a:endParaRPr lang="ja-JP" altLang="en-US" dirty="0"/>
          </a:p>
          <a:p>
            <a:pPr lvl="1" hangingPunct="0"/>
            <a:endParaRPr lang="ja-JP" altLang="ja-JP" dirty="0"/>
          </a:p>
          <a:p>
            <a:pPr lvl="1"/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JVET-U0052</a:t>
            </a:r>
            <a:endParaRPr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altLang="ja-JP" sz="2400" b="1" dirty="0"/>
              <a:t>Conclusion</a:t>
            </a:r>
            <a:endParaRPr lang="ja-JP" altLang="en-US" sz="2400" dirty="0"/>
          </a:p>
        </p:txBody>
      </p:sp>
      <p:graphicFrame>
        <p:nvGraphicFramePr>
          <p:cNvPr id="5" name="表 4">
            <a:extLst>
              <a:ext uri="{FF2B5EF4-FFF2-40B4-BE49-F238E27FC236}">
                <a16:creationId xmlns:a16="http://schemas.microsoft.com/office/drawing/2014/main" xmlns="" id="{ABE08522-A204-48D5-B345-7C3318F505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326286"/>
              </p:ext>
            </p:extLst>
          </p:nvPr>
        </p:nvGraphicFramePr>
        <p:xfrm>
          <a:off x="479378" y="2273434"/>
          <a:ext cx="11460595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2119">
                  <a:extLst>
                    <a:ext uri="{9D8B030D-6E8A-4147-A177-3AD203B41FA5}">
                      <a16:colId xmlns:a16="http://schemas.microsoft.com/office/drawing/2014/main" xmlns="" val="2990486213"/>
                    </a:ext>
                  </a:extLst>
                </a:gridCol>
                <a:gridCol w="2292119">
                  <a:extLst>
                    <a:ext uri="{9D8B030D-6E8A-4147-A177-3AD203B41FA5}">
                      <a16:colId xmlns:a16="http://schemas.microsoft.com/office/drawing/2014/main" xmlns="" val="2053114786"/>
                    </a:ext>
                  </a:extLst>
                </a:gridCol>
                <a:gridCol w="2292119">
                  <a:extLst>
                    <a:ext uri="{9D8B030D-6E8A-4147-A177-3AD203B41FA5}">
                      <a16:colId xmlns:a16="http://schemas.microsoft.com/office/drawing/2014/main" xmlns="" val="4094713437"/>
                    </a:ext>
                  </a:extLst>
                </a:gridCol>
                <a:gridCol w="2292119">
                  <a:extLst>
                    <a:ext uri="{9D8B030D-6E8A-4147-A177-3AD203B41FA5}">
                      <a16:colId xmlns:a16="http://schemas.microsoft.com/office/drawing/2014/main" xmlns="" val="2607266411"/>
                    </a:ext>
                  </a:extLst>
                </a:gridCol>
                <a:gridCol w="2292119">
                  <a:extLst>
                    <a:ext uri="{9D8B030D-6E8A-4147-A177-3AD203B41FA5}">
                      <a16:colId xmlns:a16="http://schemas.microsoft.com/office/drawing/2014/main" xmlns="" val="3215946811"/>
                    </a:ext>
                  </a:extLst>
                </a:gridCol>
              </a:tblGrid>
              <a:tr h="166378">
                <a:tc>
                  <a:txBody>
                    <a:bodyPr/>
                    <a:lstStyle/>
                    <a:p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AI 12b PQ444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AI 12b HLG444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AI 12b SVT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AI 16b SVT</a:t>
                      </a:r>
                      <a:endParaRPr kumimoji="1" lang="ja-JP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12430991"/>
                  </a:ext>
                </a:extLst>
              </a:tr>
              <a:tr h="166378"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Method1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-0.68%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-1.74%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-0.55%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-11.23%</a:t>
                      </a:r>
                      <a:endParaRPr kumimoji="1" lang="ja-JP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02814135"/>
                  </a:ext>
                </a:extLst>
              </a:tr>
              <a:tr h="166378"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Method2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-0.65%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-1.62%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-0.49%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-11.23%</a:t>
                      </a:r>
                      <a:endParaRPr kumimoji="1" lang="ja-JP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96479296"/>
                  </a:ext>
                </a:extLst>
              </a:tr>
            </a:tbl>
          </a:graphicData>
        </a:graphic>
      </p:graphicFrame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xmlns="" id="{86501786-BDB5-48D2-A4E8-8F62933ADC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0939553"/>
              </p:ext>
            </p:extLst>
          </p:nvPr>
        </p:nvGraphicFramePr>
        <p:xfrm>
          <a:off x="479376" y="3750292"/>
          <a:ext cx="114606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2120">
                  <a:extLst>
                    <a:ext uri="{9D8B030D-6E8A-4147-A177-3AD203B41FA5}">
                      <a16:colId xmlns:a16="http://schemas.microsoft.com/office/drawing/2014/main" xmlns="" val="2990486213"/>
                    </a:ext>
                  </a:extLst>
                </a:gridCol>
                <a:gridCol w="2292120">
                  <a:extLst>
                    <a:ext uri="{9D8B030D-6E8A-4147-A177-3AD203B41FA5}">
                      <a16:colId xmlns:a16="http://schemas.microsoft.com/office/drawing/2014/main" xmlns="" val="2053114786"/>
                    </a:ext>
                  </a:extLst>
                </a:gridCol>
                <a:gridCol w="2292120">
                  <a:extLst>
                    <a:ext uri="{9D8B030D-6E8A-4147-A177-3AD203B41FA5}">
                      <a16:colId xmlns:a16="http://schemas.microsoft.com/office/drawing/2014/main" xmlns="" val="4094713437"/>
                    </a:ext>
                  </a:extLst>
                </a:gridCol>
                <a:gridCol w="2292120">
                  <a:extLst>
                    <a:ext uri="{9D8B030D-6E8A-4147-A177-3AD203B41FA5}">
                      <a16:colId xmlns:a16="http://schemas.microsoft.com/office/drawing/2014/main" xmlns="" val="2607266411"/>
                    </a:ext>
                  </a:extLst>
                </a:gridCol>
                <a:gridCol w="2292120">
                  <a:extLst>
                    <a:ext uri="{9D8B030D-6E8A-4147-A177-3AD203B41FA5}">
                      <a16:colId xmlns:a16="http://schemas.microsoft.com/office/drawing/2014/main" xmlns="" val="321594681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LDB 12b PQ444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LDB 12b HLG444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LDB 12b SVT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LDB 16b SVT</a:t>
                      </a:r>
                      <a:endParaRPr kumimoji="1" lang="ja-JP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12430991"/>
                  </a:ext>
                </a:extLst>
              </a:tr>
              <a:tr h="166378"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Method1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-0.61%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-2.30%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-0.89%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-9.55%</a:t>
                      </a:r>
                      <a:endParaRPr kumimoji="1" lang="ja-JP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02814135"/>
                  </a:ext>
                </a:extLst>
              </a:tr>
              <a:tr h="166378"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Method2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-0.57%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-2.02%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-0.78%</a:t>
                      </a:r>
                      <a:endParaRPr kumimoji="1" lang="ja-JP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2400" dirty="0"/>
                        <a:t>-9.55%</a:t>
                      </a:r>
                      <a:endParaRPr kumimoji="1" lang="ja-JP" altLang="en-US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9647929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15323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46041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CA" altLang="ja-JP" sz="2000" dirty="0"/>
              <a:t>Software: VTM11.0 with CE-1.3 in JVET-U0050 (</a:t>
            </a:r>
            <a:r>
              <a:rPr lang="en-CA" altLang="ja-JP" sz="2000" dirty="0" err="1"/>
              <a:t>GolombRiceParameterAdaptation</a:t>
            </a:r>
            <a:r>
              <a:rPr lang="en-CA" altLang="ja-JP" sz="2000" dirty="0"/>
              <a:t>=1).</a:t>
            </a:r>
          </a:p>
          <a:p>
            <a:pPr hangingPunct="0"/>
            <a:r>
              <a:rPr lang="en-US" altLang="ja-JP" sz="2000" dirty="0"/>
              <a:t>Anchor: </a:t>
            </a:r>
            <a:r>
              <a:rPr lang="en-CA" altLang="ja-JP" sz="2000" dirty="0" err="1"/>
              <a:t>ExtendedPrecision</a:t>
            </a:r>
            <a:r>
              <a:rPr lang="en-CA" altLang="ja-JP" sz="2000" dirty="0"/>
              <a:t> = 0 in 12 bit, 1 in 16bit, </a:t>
            </a:r>
            <a:r>
              <a:rPr lang="en-US" altLang="ja-JP" sz="2000" dirty="0"/>
              <a:t>Log2TransformRange =</a:t>
            </a:r>
            <a:r>
              <a:rPr lang="en-US" altLang="ja-JP" sz="2000" b="1" dirty="0"/>
              <a:t> </a:t>
            </a:r>
            <a:r>
              <a:rPr lang="en-US" altLang="ja-JP" sz="2000" dirty="0"/>
              <a:t>15</a:t>
            </a:r>
          </a:p>
          <a:p>
            <a:pPr hangingPunct="0"/>
            <a:r>
              <a:rPr lang="en-US" altLang="ja-JP" sz="2000" dirty="0"/>
              <a:t>Test:   </a:t>
            </a:r>
            <a:r>
              <a:rPr lang="en-CA" altLang="ja-JP" sz="2000" dirty="0" err="1"/>
              <a:t>ExtendedPrecision</a:t>
            </a:r>
            <a:r>
              <a:rPr lang="en-CA" altLang="ja-JP" sz="2000" dirty="0"/>
              <a:t> = 1 in 12 bit, 1 in 16bit, </a:t>
            </a:r>
            <a:r>
              <a:rPr lang="en-US" altLang="ja-JP" sz="2000" dirty="0"/>
              <a:t>Log2TransformRange =</a:t>
            </a:r>
            <a:r>
              <a:rPr lang="en-US" altLang="ja-JP" sz="2000" b="1" dirty="0"/>
              <a:t> </a:t>
            </a:r>
            <a:r>
              <a:rPr lang="en-US" altLang="ja-JP" sz="2000" dirty="0"/>
              <a:t>15</a:t>
            </a:r>
            <a:endParaRPr lang="ja-JP" altLang="en-US" sz="2000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JVET-U0052</a:t>
            </a:r>
            <a:endParaRPr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altLang="ja-JP" sz="2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Experiment </a:t>
            </a:r>
            <a:r>
              <a:rPr lang="en-US" altLang="ja-JP" sz="2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results of </a:t>
            </a:r>
            <a:r>
              <a:rPr lang="en-US" altLang="ja-JP" sz="2400" b="1" dirty="0">
                <a:solidFill>
                  <a:srgbClr val="0000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method 1</a:t>
            </a:r>
            <a:r>
              <a:rPr lang="en-US" altLang="ja-JP" sz="2400" b="1" dirty="0">
                <a:solidFill>
                  <a:schemeClr val="tx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 with CE Rice parameter proposal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712" y="2177146"/>
            <a:ext cx="10944576" cy="4183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076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Higher precision in transform process provides higher coding performance in low QP range</a:t>
            </a:r>
          </a:p>
          <a:p>
            <a:endParaRPr lang="en-US" altLang="ja-JP" dirty="0"/>
          </a:p>
          <a:p>
            <a:r>
              <a:rPr lang="en-US" altLang="ja-JP" dirty="0"/>
              <a:t>The transform coefficient range in VVC version1 is constant 15 but it would not be sufficient in high bit depth coding.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JVET-U0052</a:t>
            </a:r>
            <a:endParaRPr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400" dirty="0">
                <a:latin typeface="源ノ角ゴシック JP Regular" panose="020B0500000000000000" pitchFamily="34" charset="-128"/>
              </a:rPr>
              <a:t>Introduction</a:t>
            </a:r>
            <a:endParaRPr lang="ja-JP" altLang="en-US" sz="2400" dirty="0"/>
          </a:p>
        </p:txBody>
      </p:sp>
      <p:grpSp>
        <p:nvGrpSpPr>
          <p:cNvPr id="5" name="グループ化 4"/>
          <p:cNvGrpSpPr/>
          <p:nvPr/>
        </p:nvGrpSpPr>
        <p:grpSpPr>
          <a:xfrm>
            <a:off x="227348" y="3654423"/>
            <a:ext cx="11653048" cy="1826805"/>
            <a:chOff x="323086" y="2934343"/>
            <a:chExt cx="11653048" cy="1826805"/>
          </a:xfrm>
        </p:grpSpPr>
        <p:sp>
          <p:nvSpPr>
            <p:cNvPr id="6" name="正方形/長方形 5">
              <a:extLst>
                <a:ext uri="{FF2B5EF4-FFF2-40B4-BE49-F238E27FC236}">
                  <a16:creationId xmlns:a16="http://schemas.microsoft.com/office/drawing/2014/main" xmlns="" id="{7D5F4368-79D3-499A-9C90-A2A9FAFD5DCC}"/>
                </a:ext>
              </a:extLst>
            </p:cNvPr>
            <p:cNvSpPr/>
            <p:nvPr/>
          </p:nvSpPr>
          <p:spPr>
            <a:xfrm>
              <a:off x="3951885" y="3759302"/>
              <a:ext cx="1440000" cy="5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/>
                <a:t>Scale</a:t>
              </a:r>
            </a:p>
            <a:p>
              <a:pPr algn="ctr"/>
              <a:r>
                <a:rPr lang="en-US" altLang="ja-JP" dirty="0"/>
                <a:t>(</a:t>
              </a:r>
              <a:r>
                <a:rPr lang="en-US" altLang="ja-JP" dirty="0" err="1"/>
                <a:t>Dequant</a:t>
              </a:r>
              <a:r>
                <a:rPr lang="en-US" altLang="ja-JP" dirty="0"/>
                <a:t>)</a:t>
              </a:r>
              <a:endParaRPr kumimoji="1" lang="ja-JP" altLang="en-US" dirty="0"/>
            </a:p>
          </p:txBody>
        </p:sp>
        <p:sp>
          <p:nvSpPr>
            <p:cNvPr id="7" name="正方形/長方形 6">
              <a:extLst>
                <a:ext uri="{FF2B5EF4-FFF2-40B4-BE49-F238E27FC236}">
                  <a16:creationId xmlns:a16="http://schemas.microsoft.com/office/drawing/2014/main" xmlns="" id="{1CBA8B1A-BB6A-401C-B8D2-678C5225E276}"/>
                </a:ext>
              </a:extLst>
            </p:cNvPr>
            <p:cNvSpPr/>
            <p:nvPr/>
          </p:nvSpPr>
          <p:spPr>
            <a:xfrm>
              <a:off x="6551138" y="3759302"/>
              <a:ext cx="1440000" cy="5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/>
                <a:t>Inv</a:t>
              </a:r>
              <a:r>
                <a:rPr lang="en-US" altLang="ja-JP" dirty="0"/>
                <a:t> DCT (</a:t>
              </a:r>
              <a:r>
                <a:rPr lang="en-US" altLang="ja-JP" dirty="0" err="1"/>
                <a:t>Ver</a:t>
              </a:r>
              <a:r>
                <a:rPr lang="en-US" altLang="ja-JP" dirty="0"/>
                <a:t>)</a:t>
              </a:r>
              <a:endParaRPr kumimoji="1" lang="ja-JP" altLang="en-US" dirty="0"/>
            </a:p>
          </p:txBody>
        </p:sp>
        <p:sp>
          <p:nvSpPr>
            <p:cNvPr id="8" name="正方形/長方形 7">
              <a:extLst>
                <a:ext uri="{FF2B5EF4-FFF2-40B4-BE49-F238E27FC236}">
                  <a16:creationId xmlns:a16="http://schemas.microsoft.com/office/drawing/2014/main" xmlns="" id="{98A36749-2564-459A-93C7-C31AC24E4A03}"/>
                </a:ext>
              </a:extLst>
            </p:cNvPr>
            <p:cNvSpPr/>
            <p:nvPr/>
          </p:nvSpPr>
          <p:spPr>
            <a:xfrm>
              <a:off x="9150391" y="3759302"/>
              <a:ext cx="1440000" cy="5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 err="1"/>
                <a:t>Inv</a:t>
              </a:r>
              <a:r>
                <a:rPr lang="en-US" altLang="ja-JP" dirty="0"/>
                <a:t> DCT (</a:t>
              </a:r>
              <a:r>
                <a:rPr lang="en-US" altLang="ja-JP" dirty="0" err="1"/>
                <a:t>Hor</a:t>
              </a:r>
              <a:r>
                <a:rPr lang="en-US" altLang="ja-JP" dirty="0"/>
                <a:t>)</a:t>
              </a:r>
              <a:endParaRPr kumimoji="1" lang="ja-JP" altLang="en-US" dirty="0"/>
            </a:p>
          </p:txBody>
        </p:sp>
        <p:cxnSp>
          <p:nvCxnSpPr>
            <p:cNvPr id="10" name="直線矢印コネクタ 9">
              <a:extLst>
                <a:ext uri="{FF2B5EF4-FFF2-40B4-BE49-F238E27FC236}">
                  <a16:creationId xmlns:a16="http://schemas.microsoft.com/office/drawing/2014/main" xmlns="" id="{41A6F7A5-36BB-404E-84EF-0EDC97B2D460}"/>
                </a:ext>
              </a:extLst>
            </p:cNvPr>
            <p:cNvCxnSpPr>
              <a:cxnSpLocks/>
              <a:stCxn id="6" idx="3"/>
              <a:endCxn id="7" idx="1"/>
            </p:cNvCxnSpPr>
            <p:nvPr/>
          </p:nvCxnSpPr>
          <p:spPr>
            <a:xfrm>
              <a:off x="5391885" y="4029302"/>
              <a:ext cx="115925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矢印コネクタ 10">
              <a:extLst>
                <a:ext uri="{FF2B5EF4-FFF2-40B4-BE49-F238E27FC236}">
                  <a16:creationId xmlns:a16="http://schemas.microsoft.com/office/drawing/2014/main" xmlns="" id="{4FB8BC29-B5DF-43FB-BF7B-56304DC0E4F5}"/>
                </a:ext>
              </a:extLst>
            </p:cNvPr>
            <p:cNvCxnSpPr>
              <a:cxnSpLocks/>
              <a:endCxn id="8" idx="1"/>
            </p:cNvCxnSpPr>
            <p:nvPr/>
          </p:nvCxnSpPr>
          <p:spPr>
            <a:xfrm>
              <a:off x="7816601" y="4029302"/>
              <a:ext cx="133379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線矢印コネクタ 11">
              <a:extLst>
                <a:ext uri="{FF2B5EF4-FFF2-40B4-BE49-F238E27FC236}">
                  <a16:creationId xmlns:a16="http://schemas.microsoft.com/office/drawing/2014/main" xmlns="" id="{D17B2DC7-1ED9-42C8-ACB3-7EA0A37E828C}"/>
                </a:ext>
              </a:extLst>
            </p:cNvPr>
            <p:cNvCxnSpPr/>
            <p:nvPr/>
          </p:nvCxnSpPr>
          <p:spPr>
            <a:xfrm>
              <a:off x="10660917" y="4085636"/>
              <a:ext cx="97907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線コネクタ 13">
              <a:extLst>
                <a:ext uri="{FF2B5EF4-FFF2-40B4-BE49-F238E27FC236}">
                  <a16:creationId xmlns:a16="http://schemas.microsoft.com/office/drawing/2014/main" xmlns="" id="{96A2498A-A6A5-4C2F-9750-F42F83CDF77D}"/>
                </a:ext>
              </a:extLst>
            </p:cNvPr>
            <p:cNvCxnSpPr>
              <a:cxnSpLocks/>
            </p:cNvCxnSpPr>
            <p:nvPr/>
          </p:nvCxnSpPr>
          <p:spPr>
            <a:xfrm>
              <a:off x="7401616" y="3303675"/>
              <a:ext cx="1136647" cy="72000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xmlns="" id="{82507B74-F518-4242-994A-516EE8E951E6}"/>
                    </a:ext>
                  </a:extLst>
                </p:cNvPr>
                <p:cNvSpPr txBox="1"/>
                <p:nvPr/>
              </p:nvSpPr>
              <p:spPr>
                <a:xfrm>
                  <a:off x="3667120" y="2934343"/>
                  <a:ext cx="5307727" cy="369332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dirty="0"/>
                    <a:t>Constant range: </a:t>
                  </a:r>
                  <a14:m>
                    <m:oMath xmlns:m="http://schemas.openxmlformats.org/officeDocument/2006/math">
                      <m:r>
                        <a:rPr lang="en-GB" altLang="ja-JP" i="1"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altLang="ja-JP" dirty="0"/>
                    <a:t>(1&lt;&lt;15) </a:t>
                  </a:r>
                  <a14:m>
                    <m:oMath xmlns:m="http://schemas.openxmlformats.org/officeDocument/2006/math">
                      <m:r>
                        <a:rPr lang="en-GB" altLang="ja-JP" i="1"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altLang="ja-JP" dirty="0"/>
                    <a:t>  1 .. (1&lt;&lt;15) </a:t>
                  </a:r>
                  <a:endParaRPr kumimoji="1" lang="ja-JP" altLang="en-US" dirty="0"/>
                </a:p>
              </p:txBody>
            </p:sp>
          </mc:Choice>
          <mc:Fallback xmlns="">
            <p:sp>
              <p:nvSpPr>
                <p:cNvPr id="15" name="テキスト ボックス 14">
                  <a:extLst>
                    <a:ext uri="{FF2B5EF4-FFF2-40B4-BE49-F238E27FC236}">
                      <a16:creationId xmlns:a16="http://schemas.microsoft.com/office/drawing/2014/main" id="{82507B74-F518-4242-994A-516EE8E951E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667120" y="2934343"/>
                  <a:ext cx="5307727" cy="369332"/>
                </a:xfrm>
                <a:prstGeom prst="rect">
                  <a:avLst/>
                </a:prstGeom>
                <a:blipFill>
                  <a:blip r:embed="rId2"/>
                  <a:stretch>
                    <a:fillRect l="-916" t="-6349" b="-22222"/>
                  </a:stretch>
                </a:blipFill>
                <a:ln>
                  <a:solidFill>
                    <a:schemeClr val="tx2"/>
                  </a:solidFill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18" name="テキスト ボックス 17">
              <a:extLst>
                <a:ext uri="{FF2B5EF4-FFF2-40B4-BE49-F238E27FC236}">
                  <a16:creationId xmlns:a16="http://schemas.microsoft.com/office/drawing/2014/main" xmlns="" id="{3F31F08E-661A-4689-8AB3-0393D793B9E9}"/>
                </a:ext>
              </a:extLst>
            </p:cNvPr>
            <p:cNvSpPr txBox="1"/>
            <p:nvPr/>
          </p:nvSpPr>
          <p:spPr>
            <a:xfrm>
              <a:off x="4972286" y="4391816"/>
              <a:ext cx="14761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/>
                <a:t>&gt;&gt;bdShift1</a:t>
              </a:r>
              <a:endParaRPr kumimoji="1" lang="ja-JP" altLang="en-US" dirty="0"/>
            </a:p>
          </p:txBody>
        </p: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xmlns="" id="{486BFC82-649F-4E91-B70B-BA77CDBED362}"/>
                </a:ext>
              </a:extLst>
            </p:cNvPr>
            <p:cNvSpPr txBox="1"/>
            <p:nvPr/>
          </p:nvSpPr>
          <p:spPr>
            <a:xfrm>
              <a:off x="7816601" y="4391816"/>
              <a:ext cx="14761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/>
                <a:t>&gt;&gt;7</a:t>
              </a:r>
              <a:endParaRPr kumimoji="1" lang="ja-JP" altLang="en-US" dirty="0"/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xmlns="" id="{0EF433CC-DF5D-4EEE-B6C0-EA1FEC036762}"/>
                </a:ext>
              </a:extLst>
            </p:cNvPr>
            <p:cNvSpPr txBox="1"/>
            <p:nvPr/>
          </p:nvSpPr>
          <p:spPr>
            <a:xfrm>
              <a:off x="10325527" y="4391816"/>
              <a:ext cx="14761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/>
                <a:t>&gt;&gt;bdShift2</a:t>
              </a:r>
              <a:endParaRPr kumimoji="1" lang="ja-JP" altLang="en-US" dirty="0"/>
            </a:p>
          </p:txBody>
        </p: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xmlns="" id="{1A998C6B-A1C3-42D0-866F-96F5AB093213}"/>
                </a:ext>
              </a:extLst>
            </p:cNvPr>
            <p:cNvCxnSpPr/>
            <p:nvPr/>
          </p:nvCxnSpPr>
          <p:spPr>
            <a:xfrm flipH="1">
              <a:off x="11180813" y="3455566"/>
              <a:ext cx="307875" cy="63007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xmlns="" id="{CBC6D6E0-4D95-4F48-A4F1-B9F0806D5D49}"/>
                </a:ext>
              </a:extLst>
            </p:cNvPr>
            <p:cNvSpPr txBox="1"/>
            <p:nvPr/>
          </p:nvSpPr>
          <p:spPr>
            <a:xfrm>
              <a:off x="10837761" y="3083950"/>
              <a:ext cx="1138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err="1"/>
                <a:t>bitDepth</a:t>
              </a:r>
              <a:endParaRPr kumimoji="1" lang="ja-JP" altLang="en-US" dirty="0"/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xmlns="" id="{33F6BF9D-8D7A-4CDA-885C-460ABCE19DD7}"/>
                </a:ext>
              </a:extLst>
            </p:cNvPr>
            <p:cNvSpPr/>
            <p:nvPr/>
          </p:nvSpPr>
          <p:spPr>
            <a:xfrm>
              <a:off x="1921463" y="3759302"/>
              <a:ext cx="1440000" cy="5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/>
                <a:t>CABAC</a:t>
              </a:r>
              <a:endParaRPr kumimoji="1" lang="ja-JP" altLang="en-US" dirty="0"/>
            </a:p>
          </p:txBody>
        </p:sp>
        <p:cxnSp>
          <p:nvCxnSpPr>
            <p:cNvPr id="25" name="直線矢印コネクタ 24">
              <a:extLst>
                <a:ext uri="{FF2B5EF4-FFF2-40B4-BE49-F238E27FC236}">
                  <a16:creationId xmlns:a16="http://schemas.microsoft.com/office/drawing/2014/main" xmlns="" id="{CCAC9955-97B2-40E0-8626-7693C34FC16B}"/>
                </a:ext>
              </a:extLst>
            </p:cNvPr>
            <p:cNvCxnSpPr>
              <a:cxnSpLocks/>
              <a:stCxn id="24" idx="3"/>
              <a:endCxn id="6" idx="1"/>
            </p:cNvCxnSpPr>
            <p:nvPr/>
          </p:nvCxnSpPr>
          <p:spPr>
            <a:xfrm>
              <a:off x="3361463" y="4029302"/>
              <a:ext cx="5904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線矢印コネクタ 26">
              <a:extLst>
                <a:ext uri="{FF2B5EF4-FFF2-40B4-BE49-F238E27FC236}">
                  <a16:creationId xmlns:a16="http://schemas.microsoft.com/office/drawing/2014/main" xmlns="" id="{F3D9B8CF-92F2-42D9-A439-7DC6FB706D71}"/>
                </a:ext>
              </a:extLst>
            </p:cNvPr>
            <p:cNvCxnSpPr>
              <a:cxnSpLocks/>
            </p:cNvCxnSpPr>
            <p:nvPr/>
          </p:nvCxnSpPr>
          <p:spPr>
            <a:xfrm>
              <a:off x="1484174" y="4065336"/>
              <a:ext cx="41024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xmlns="" id="{8BCC4606-E290-44FF-85A6-4F008D1ADFA1}"/>
                </a:ext>
              </a:extLst>
            </p:cNvPr>
            <p:cNvSpPr txBox="1"/>
            <p:nvPr/>
          </p:nvSpPr>
          <p:spPr>
            <a:xfrm>
              <a:off x="323086" y="3246729"/>
              <a:ext cx="2894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/>
                <a:t>VVC version1</a:t>
              </a:r>
              <a:endParaRPr kumimoji="1" lang="ja-JP" altLang="en-US" dirty="0"/>
            </a:p>
          </p:txBody>
        </p:sp>
        <p:cxnSp>
          <p:nvCxnSpPr>
            <p:cNvPr id="47" name="直線コネクタ 46">
              <a:extLst>
                <a:ext uri="{FF2B5EF4-FFF2-40B4-BE49-F238E27FC236}">
                  <a16:creationId xmlns:a16="http://schemas.microsoft.com/office/drawing/2014/main" xmlns="" id="{EF30C86A-60DB-4717-967F-EB390FD42510}"/>
                </a:ext>
              </a:extLst>
            </p:cNvPr>
            <p:cNvCxnSpPr>
              <a:cxnSpLocks/>
            </p:cNvCxnSpPr>
            <p:nvPr/>
          </p:nvCxnSpPr>
          <p:spPr>
            <a:xfrm>
              <a:off x="5552601" y="3303674"/>
              <a:ext cx="578619" cy="72000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線コネクタ 47">
              <a:extLst>
                <a:ext uri="{FF2B5EF4-FFF2-40B4-BE49-F238E27FC236}">
                  <a16:creationId xmlns:a16="http://schemas.microsoft.com/office/drawing/2014/main" xmlns="" id="{4F0BADE3-2453-4A61-B52C-DE0F40185512}"/>
                </a:ext>
              </a:extLst>
            </p:cNvPr>
            <p:cNvCxnSpPr/>
            <p:nvPr/>
          </p:nvCxnSpPr>
          <p:spPr>
            <a:xfrm flipH="1">
              <a:off x="3660020" y="3303675"/>
              <a:ext cx="307875" cy="72000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637831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This contribution proposes to use </a:t>
            </a:r>
            <a:r>
              <a:rPr lang="en-US" altLang="ja-JP" dirty="0" err="1"/>
              <a:t>BitDepth</a:t>
            </a:r>
            <a:r>
              <a:rPr lang="en-US" altLang="ja-JP" dirty="0"/>
              <a:t> dependent extended range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r>
              <a:rPr lang="en-US" altLang="ja-JP" dirty="0"/>
              <a:t>Two </a:t>
            </a:r>
            <a:r>
              <a:rPr lang="en-US" altLang="zh-CN" dirty="0"/>
              <a:t>methods</a:t>
            </a:r>
          </a:p>
          <a:p>
            <a:pPr lvl="1"/>
            <a:r>
              <a:rPr lang="en-US" altLang="zh-CN" dirty="0"/>
              <a:t>Method 1: </a:t>
            </a:r>
            <a:r>
              <a:rPr lang="en-US" altLang="zh-CN" dirty="0" err="1"/>
              <a:t>sps_extended_precision</a:t>
            </a:r>
            <a:r>
              <a:rPr lang="en-US" altLang="zh-CN" dirty="0"/>
              <a:t> &amp;&amp; </a:t>
            </a:r>
            <a:r>
              <a:rPr lang="en-US" altLang="zh-CN" dirty="0" err="1"/>
              <a:t>bitDepth</a:t>
            </a:r>
            <a:r>
              <a:rPr lang="en-US" altLang="zh-CN" dirty="0"/>
              <a:t> &gt; 10 ? </a:t>
            </a:r>
            <a:r>
              <a:rPr lang="en-CA" altLang="ja-JP" dirty="0"/>
              <a:t>Min( </a:t>
            </a:r>
            <a:r>
              <a:rPr lang="en-CA" altLang="ja-JP" dirty="0" err="1"/>
              <a:t>bitDepth</a:t>
            </a:r>
            <a:r>
              <a:rPr lang="en-CA" altLang="ja-JP" dirty="0"/>
              <a:t> + 6, 20) : 15</a:t>
            </a:r>
            <a:endParaRPr lang="en-US" altLang="zh-CN" dirty="0"/>
          </a:p>
          <a:p>
            <a:pPr lvl="1"/>
            <a:r>
              <a:rPr lang="en-US" altLang="zh-CN" dirty="0"/>
              <a:t>Method 2: Max(15, </a:t>
            </a:r>
            <a:r>
              <a:rPr lang="en-CA" altLang="ja-JP" dirty="0"/>
              <a:t>Min( </a:t>
            </a:r>
            <a:r>
              <a:rPr lang="en-CA" altLang="ja-JP" dirty="0" err="1"/>
              <a:t>bitDepth</a:t>
            </a:r>
            <a:r>
              <a:rPr lang="en-CA" altLang="ja-JP" dirty="0"/>
              <a:t> + 5, 20))</a:t>
            </a:r>
            <a:r>
              <a:rPr lang="en-US" altLang="ja-JP" dirty="0"/>
              <a:t> </a:t>
            </a:r>
          </a:p>
          <a:p>
            <a:pPr lvl="1"/>
            <a:r>
              <a:rPr lang="en-US" altLang="ja-JP" dirty="0"/>
              <a:t>Both methods do not change 8 to 10 bit case.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JVET-U0052</a:t>
            </a:r>
            <a:endParaRPr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400" dirty="0">
                <a:latin typeface="源ノ角ゴシック JP Regular" panose="020B0500000000000000" pitchFamily="34" charset="-128"/>
              </a:rPr>
              <a:t>Proposal</a:t>
            </a:r>
            <a:endParaRPr lang="ja-JP" altLang="en-US" sz="2400" dirty="0"/>
          </a:p>
        </p:txBody>
      </p:sp>
      <p:grpSp>
        <p:nvGrpSpPr>
          <p:cNvPr id="5" name="グループ化 4"/>
          <p:cNvGrpSpPr/>
          <p:nvPr/>
        </p:nvGrpSpPr>
        <p:grpSpPr>
          <a:xfrm>
            <a:off x="336000" y="1955116"/>
            <a:ext cx="11837407" cy="2457553"/>
            <a:chOff x="194657" y="1639159"/>
            <a:chExt cx="11837407" cy="2457553"/>
          </a:xfrm>
        </p:grpSpPr>
        <p:sp>
          <p:nvSpPr>
            <p:cNvPr id="49" name="テキスト ボックス 48">
              <a:extLst>
                <a:ext uri="{FF2B5EF4-FFF2-40B4-BE49-F238E27FC236}">
                  <a16:creationId xmlns:a16="http://schemas.microsoft.com/office/drawing/2014/main" xmlns="" id="{C4B74EAE-DF8F-489C-B98A-A9CEDF2212DC}"/>
                </a:ext>
              </a:extLst>
            </p:cNvPr>
            <p:cNvSpPr txBox="1"/>
            <p:nvPr/>
          </p:nvSpPr>
          <p:spPr>
            <a:xfrm>
              <a:off x="194657" y="2681625"/>
              <a:ext cx="28948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dirty="0"/>
                <a:t>Proposal</a:t>
              </a:r>
              <a:endParaRPr kumimoji="1" lang="ja-JP" altLang="en-US" dirty="0"/>
            </a:p>
          </p:txBody>
        </p:sp>
        <p:sp>
          <p:nvSpPr>
            <p:cNvPr id="50" name="正方形/長方形 49">
              <a:extLst>
                <a:ext uri="{FF2B5EF4-FFF2-40B4-BE49-F238E27FC236}">
                  <a16:creationId xmlns:a16="http://schemas.microsoft.com/office/drawing/2014/main" xmlns="" id="{705557D3-8146-4523-B571-A0F3D0FF1BF1}"/>
                </a:ext>
              </a:extLst>
            </p:cNvPr>
            <p:cNvSpPr/>
            <p:nvPr/>
          </p:nvSpPr>
          <p:spPr>
            <a:xfrm>
              <a:off x="3734493" y="3094866"/>
              <a:ext cx="1440000" cy="5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dirty="0"/>
                <a:t>Scale</a:t>
              </a:r>
            </a:p>
            <a:p>
              <a:pPr algn="ctr"/>
              <a:r>
                <a:rPr lang="en-US" altLang="ja-JP" dirty="0"/>
                <a:t>(</a:t>
              </a:r>
              <a:r>
                <a:rPr lang="en-US" altLang="ja-JP" dirty="0" err="1"/>
                <a:t>Dequant</a:t>
              </a:r>
              <a:r>
                <a:rPr lang="en-US" altLang="ja-JP" dirty="0"/>
                <a:t>)</a:t>
              </a:r>
              <a:endParaRPr kumimoji="1" lang="ja-JP" altLang="en-US" dirty="0"/>
            </a:p>
          </p:txBody>
        </p: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xmlns="" id="{D0585B77-BEF5-41FC-B3D2-7BFE9B11D56E}"/>
                </a:ext>
              </a:extLst>
            </p:cNvPr>
            <p:cNvSpPr/>
            <p:nvPr/>
          </p:nvSpPr>
          <p:spPr>
            <a:xfrm>
              <a:off x="6333746" y="3094866"/>
              <a:ext cx="1440000" cy="5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/>
                <a:t>Inv DCT (Ver)</a:t>
              </a:r>
              <a:endParaRPr kumimoji="1" lang="ja-JP" altLang="en-US" dirty="0"/>
            </a:p>
          </p:txBody>
        </p:sp>
        <p:sp>
          <p:nvSpPr>
            <p:cNvPr id="52" name="正方形/長方形 51">
              <a:extLst>
                <a:ext uri="{FF2B5EF4-FFF2-40B4-BE49-F238E27FC236}">
                  <a16:creationId xmlns:a16="http://schemas.microsoft.com/office/drawing/2014/main" xmlns="" id="{21B7B22E-A04F-4F92-BEF2-1E22B24CAEE8}"/>
                </a:ext>
              </a:extLst>
            </p:cNvPr>
            <p:cNvSpPr/>
            <p:nvPr/>
          </p:nvSpPr>
          <p:spPr>
            <a:xfrm>
              <a:off x="8932999" y="3094866"/>
              <a:ext cx="1440000" cy="5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/>
                <a:t>Inv DCT (</a:t>
              </a:r>
              <a:r>
                <a:rPr lang="en-US" altLang="ja-JP" dirty="0" err="1"/>
                <a:t>Hor</a:t>
              </a:r>
              <a:r>
                <a:rPr lang="en-US" altLang="ja-JP" dirty="0"/>
                <a:t>)</a:t>
              </a:r>
              <a:endParaRPr kumimoji="1" lang="ja-JP" altLang="en-US" dirty="0"/>
            </a:p>
          </p:txBody>
        </p:sp>
        <p:cxnSp>
          <p:nvCxnSpPr>
            <p:cNvPr id="53" name="直線矢印コネクタ 52">
              <a:extLst>
                <a:ext uri="{FF2B5EF4-FFF2-40B4-BE49-F238E27FC236}">
                  <a16:creationId xmlns:a16="http://schemas.microsoft.com/office/drawing/2014/main" xmlns="" id="{44A19B12-AF83-4CF9-9925-E181D5A6A833}"/>
                </a:ext>
              </a:extLst>
            </p:cNvPr>
            <p:cNvCxnSpPr>
              <a:cxnSpLocks/>
              <a:stCxn id="50" idx="3"/>
              <a:endCxn id="51" idx="1"/>
            </p:cNvCxnSpPr>
            <p:nvPr/>
          </p:nvCxnSpPr>
          <p:spPr>
            <a:xfrm>
              <a:off x="5174493" y="3364866"/>
              <a:ext cx="115925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線矢印コネクタ 53">
              <a:extLst>
                <a:ext uri="{FF2B5EF4-FFF2-40B4-BE49-F238E27FC236}">
                  <a16:creationId xmlns:a16="http://schemas.microsoft.com/office/drawing/2014/main" xmlns="" id="{CCE27138-1FA3-44DA-B34E-834B9569C9AF}"/>
                </a:ext>
              </a:extLst>
            </p:cNvPr>
            <p:cNvCxnSpPr>
              <a:cxnSpLocks/>
              <a:endCxn id="52" idx="1"/>
            </p:cNvCxnSpPr>
            <p:nvPr/>
          </p:nvCxnSpPr>
          <p:spPr>
            <a:xfrm>
              <a:off x="7599209" y="3364866"/>
              <a:ext cx="133379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線矢印コネクタ 54">
              <a:extLst>
                <a:ext uri="{FF2B5EF4-FFF2-40B4-BE49-F238E27FC236}">
                  <a16:creationId xmlns:a16="http://schemas.microsoft.com/office/drawing/2014/main" xmlns="" id="{D2AC2A76-6367-47D5-B34C-05262A41363D}"/>
                </a:ext>
              </a:extLst>
            </p:cNvPr>
            <p:cNvCxnSpPr/>
            <p:nvPr/>
          </p:nvCxnSpPr>
          <p:spPr>
            <a:xfrm>
              <a:off x="10443525" y="3421200"/>
              <a:ext cx="979073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テキスト ボックス 55">
              <a:extLst>
                <a:ext uri="{FF2B5EF4-FFF2-40B4-BE49-F238E27FC236}">
                  <a16:creationId xmlns:a16="http://schemas.microsoft.com/office/drawing/2014/main" xmlns="" id="{FBC7B193-8D3D-475A-8BF4-D04FA171098E}"/>
                </a:ext>
              </a:extLst>
            </p:cNvPr>
            <p:cNvSpPr txBox="1"/>
            <p:nvPr/>
          </p:nvSpPr>
          <p:spPr>
            <a:xfrm>
              <a:off x="4754894" y="3727380"/>
              <a:ext cx="14761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/>
                <a:t>&gt;&gt;bdShift1</a:t>
              </a:r>
            </a:p>
          </p:txBody>
        </p:sp>
        <p:sp>
          <p:nvSpPr>
            <p:cNvPr id="57" name="テキスト ボックス 56">
              <a:extLst>
                <a:ext uri="{FF2B5EF4-FFF2-40B4-BE49-F238E27FC236}">
                  <a16:creationId xmlns:a16="http://schemas.microsoft.com/office/drawing/2014/main" xmlns="" id="{2E6DAA82-20E6-4EC0-A307-345C514229FB}"/>
                </a:ext>
              </a:extLst>
            </p:cNvPr>
            <p:cNvSpPr txBox="1"/>
            <p:nvPr/>
          </p:nvSpPr>
          <p:spPr>
            <a:xfrm>
              <a:off x="7599209" y="3727380"/>
              <a:ext cx="14761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/>
                <a:t>&gt;&gt;7</a:t>
              </a:r>
              <a:endParaRPr kumimoji="1" lang="ja-JP" altLang="en-US" dirty="0"/>
            </a:p>
          </p:txBody>
        </p:sp>
        <p:sp>
          <p:nvSpPr>
            <p:cNvPr id="58" name="テキスト ボックス 57">
              <a:extLst>
                <a:ext uri="{FF2B5EF4-FFF2-40B4-BE49-F238E27FC236}">
                  <a16:creationId xmlns:a16="http://schemas.microsoft.com/office/drawing/2014/main" xmlns="" id="{1C8D3FC7-A02A-4C87-B7CA-33C118B37690}"/>
                </a:ext>
              </a:extLst>
            </p:cNvPr>
            <p:cNvSpPr txBox="1"/>
            <p:nvPr/>
          </p:nvSpPr>
          <p:spPr>
            <a:xfrm>
              <a:off x="10128448" y="3727380"/>
              <a:ext cx="14761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/>
                <a:t>&gt;&gt;bdShift2</a:t>
              </a:r>
              <a:r>
                <a:rPr lang="en-US" altLang="ja-JP" dirty="0"/>
                <a:t> </a:t>
              </a:r>
              <a:endParaRPr kumimoji="1" lang="ja-JP" altLang="en-US" dirty="0"/>
            </a:p>
          </p:txBody>
        </p:sp>
        <p:sp>
          <p:nvSpPr>
            <p:cNvPr id="60" name="正方形/長方形 59">
              <a:extLst>
                <a:ext uri="{FF2B5EF4-FFF2-40B4-BE49-F238E27FC236}">
                  <a16:creationId xmlns:a16="http://schemas.microsoft.com/office/drawing/2014/main" xmlns="" id="{34EBB56C-29D3-4234-BCB5-0FE305FB2F9F}"/>
                </a:ext>
              </a:extLst>
            </p:cNvPr>
            <p:cNvSpPr/>
            <p:nvPr/>
          </p:nvSpPr>
          <p:spPr>
            <a:xfrm>
              <a:off x="1704071" y="3094866"/>
              <a:ext cx="1440000" cy="540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ja-JP" dirty="0"/>
                <a:t>CABAC</a:t>
              </a:r>
              <a:endParaRPr kumimoji="1" lang="ja-JP" altLang="en-US" dirty="0"/>
            </a:p>
          </p:txBody>
        </p:sp>
        <p:cxnSp>
          <p:nvCxnSpPr>
            <p:cNvPr id="61" name="直線矢印コネクタ 60">
              <a:extLst>
                <a:ext uri="{FF2B5EF4-FFF2-40B4-BE49-F238E27FC236}">
                  <a16:creationId xmlns:a16="http://schemas.microsoft.com/office/drawing/2014/main" xmlns="" id="{F7EA1C0F-EA1C-484B-AD52-189654A3D56F}"/>
                </a:ext>
              </a:extLst>
            </p:cNvPr>
            <p:cNvCxnSpPr>
              <a:cxnSpLocks/>
              <a:stCxn id="60" idx="3"/>
              <a:endCxn id="50" idx="1"/>
            </p:cNvCxnSpPr>
            <p:nvPr/>
          </p:nvCxnSpPr>
          <p:spPr>
            <a:xfrm>
              <a:off x="3144071" y="3364866"/>
              <a:ext cx="59042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線矢印コネクタ 61">
              <a:extLst>
                <a:ext uri="{FF2B5EF4-FFF2-40B4-BE49-F238E27FC236}">
                  <a16:creationId xmlns:a16="http://schemas.microsoft.com/office/drawing/2014/main" xmlns="" id="{33FCBD42-6329-4F45-BE3D-7DD61903796D}"/>
                </a:ext>
              </a:extLst>
            </p:cNvPr>
            <p:cNvCxnSpPr>
              <a:cxnSpLocks/>
            </p:cNvCxnSpPr>
            <p:nvPr/>
          </p:nvCxnSpPr>
          <p:spPr>
            <a:xfrm>
              <a:off x="1266782" y="3400900"/>
              <a:ext cx="410242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xmlns="" id="{C0342747-385F-4F8E-8649-C8ED876FAE56}"/>
                    </a:ext>
                  </a:extLst>
                </p:cNvPr>
                <p:cNvSpPr txBox="1"/>
                <p:nvPr/>
              </p:nvSpPr>
              <p:spPr>
                <a:xfrm>
                  <a:off x="2288620" y="1639159"/>
                  <a:ext cx="7884876" cy="923330"/>
                </a:xfrm>
                <a:prstGeom prst="rect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ja-JP" dirty="0" err="1"/>
                    <a:t>Bitdepth</a:t>
                  </a:r>
                  <a:r>
                    <a:rPr lang="en-US" altLang="ja-JP" dirty="0"/>
                    <a:t> depended range (extended range) :</a:t>
                  </a:r>
                </a:p>
                <a:p>
                  <a:endParaRPr lang="en-US" altLang="ja-JP" dirty="0"/>
                </a:p>
                <a:p>
                  <a:r>
                    <a:rPr lang="en-US" altLang="ja-JP" dirty="0"/>
                    <a:t> </a:t>
                  </a:r>
                  <a14:m>
                    <m:oMath xmlns:m="http://schemas.openxmlformats.org/officeDocument/2006/math">
                      <m:r>
                        <a:rPr lang="en-GB" altLang="ja-JP" i="1"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altLang="ja-JP" dirty="0"/>
                    <a:t> (1&lt;&lt;Log2TransformRange) </a:t>
                  </a:r>
                  <a14:m>
                    <m:oMath xmlns:m="http://schemas.openxmlformats.org/officeDocument/2006/math">
                      <m:r>
                        <a:rPr lang="en-GB" altLang="ja-JP" i="1">
                          <a:latin typeface="Cambria Math" panose="02040503050406030204" pitchFamily="18" charset="0"/>
                        </a:rPr>
                        <m:t>−</m:t>
                      </m:r>
                    </m:oMath>
                  </a14:m>
                  <a:r>
                    <a:rPr lang="en-US" altLang="ja-JP" dirty="0"/>
                    <a:t> 1 .. (1&lt;&lt;Log2TransformRange)</a:t>
                  </a:r>
                  <a:endParaRPr kumimoji="1" lang="ja-JP" altLang="en-US" dirty="0"/>
                </a:p>
              </p:txBody>
            </p:sp>
          </mc:Choice>
          <mc:Fallback xmlns="">
            <p:sp>
              <p:nvSpPr>
                <p:cNvPr id="63" name="テキスト ボックス 62">
                  <a:extLst>
                    <a:ext uri="{FF2B5EF4-FFF2-40B4-BE49-F238E27FC236}">
                      <a16:creationId xmlns:a16="http://schemas.microsoft.com/office/drawing/2014/main" id="{C0342747-385F-4F8E-8649-C8ED876FAE56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88620" y="1639159"/>
                  <a:ext cx="7884876" cy="923330"/>
                </a:xfrm>
                <a:prstGeom prst="rect">
                  <a:avLst/>
                </a:prstGeom>
                <a:blipFill>
                  <a:blip r:embed="rId2"/>
                  <a:stretch>
                    <a:fillRect l="-618" t="-3268" b="-9150"/>
                  </a:stretch>
                </a:blipFill>
                <a:ln>
                  <a:solidFill>
                    <a:schemeClr val="tx1"/>
                  </a:solidFill>
                </a:ln>
              </p:spPr>
              <p:txBody>
                <a:bodyPr/>
                <a:lstStyle/>
                <a:p>
                  <a:r>
                    <a:rPr lang="ja-JP" alt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64" name="直線コネクタ 63">
              <a:extLst>
                <a:ext uri="{FF2B5EF4-FFF2-40B4-BE49-F238E27FC236}">
                  <a16:creationId xmlns:a16="http://schemas.microsoft.com/office/drawing/2014/main" xmlns="" id="{E517BE4C-236F-4FE0-BB6E-29F8A2955634}"/>
                </a:ext>
              </a:extLst>
            </p:cNvPr>
            <p:cNvCxnSpPr>
              <a:cxnSpLocks/>
            </p:cNvCxnSpPr>
            <p:nvPr/>
          </p:nvCxnSpPr>
          <p:spPr>
            <a:xfrm>
              <a:off x="7172574" y="2608988"/>
              <a:ext cx="1136647" cy="72000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線コネクタ 64">
              <a:extLst>
                <a:ext uri="{FF2B5EF4-FFF2-40B4-BE49-F238E27FC236}">
                  <a16:creationId xmlns:a16="http://schemas.microsoft.com/office/drawing/2014/main" xmlns="" id="{E9052F33-74A9-474F-ADB4-60388B8675A3}"/>
                </a:ext>
              </a:extLst>
            </p:cNvPr>
            <p:cNvCxnSpPr>
              <a:cxnSpLocks/>
            </p:cNvCxnSpPr>
            <p:nvPr/>
          </p:nvCxnSpPr>
          <p:spPr>
            <a:xfrm>
              <a:off x="5323559" y="2608987"/>
              <a:ext cx="578619" cy="72000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線コネクタ 65">
              <a:extLst>
                <a:ext uri="{FF2B5EF4-FFF2-40B4-BE49-F238E27FC236}">
                  <a16:creationId xmlns:a16="http://schemas.microsoft.com/office/drawing/2014/main" xmlns="" id="{0B23B938-2147-41C1-8E5F-4E1C826791E6}"/>
                </a:ext>
              </a:extLst>
            </p:cNvPr>
            <p:cNvCxnSpPr/>
            <p:nvPr/>
          </p:nvCxnSpPr>
          <p:spPr>
            <a:xfrm flipH="1">
              <a:off x="3430978" y="2608988"/>
              <a:ext cx="307875" cy="72000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線コネクタ 22">
              <a:extLst>
                <a:ext uri="{FF2B5EF4-FFF2-40B4-BE49-F238E27FC236}">
                  <a16:creationId xmlns:a16="http://schemas.microsoft.com/office/drawing/2014/main" xmlns="" id="{DF7C2E0B-E139-43B1-89F4-6DFD7CAD0189}"/>
                </a:ext>
              </a:extLst>
            </p:cNvPr>
            <p:cNvCxnSpPr/>
            <p:nvPr/>
          </p:nvCxnSpPr>
          <p:spPr>
            <a:xfrm flipH="1">
              <a:off x="10960562" y="2797005"/>
              <a:ext cx="307875" cy="630070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xmlns="" id="{41C87B2C-ED3E-4C7D-A4FD-3C1E8B67885D}"/>
                </a:ext>
              </a:extLst>
            </p:cNvPr>
            <p:cNvSpPr txBox="1"/>
            <p:nvPr/>
          </p:nvSpPr>
          <p:spPr>
            <a:xfrm>
              <a:off x="10893691" y="2396788"/>
              <a:ext cx="113837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dirty="0" err="1"/>
                <a:t>bitDepth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643109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VVC version1</a:t>
            </a:r>
          </a:p>
          <a:p>
            <a:pPr lvl="1"/>
            <a:r>
              <a:rPr lang="en-US" altLang="ja-JP" dirty="0"/>
              <a:t>Log2TransformRange = 15 (constant)</a:t>
            </a:r>
          </a:p>
          <a:p>
            <a:r>
              <a:rPr lang="en-US" altLang="ja-JP" dirty="0"/>
              <a:t>HEVC </a:t>
            </a:r>
            <a:r>
              <a:rPr lang="en-US" altLang="ja-JP" dirty="0" err="1"/>
              <a:t>RExt</a:t>
            </a:r>
            <a:endParaRPr lang="en-US" altLang="ja-JP" dirty="0"/>
          </a:p>
          <a:p>
            <a:pPr lvl="1"/>
            <a:r>
              <a:rPr lang="en-US" altLang="ja-JP" dirty="0"/>
              <a:t>Log2TransformRange = </a:t>
            </a:r>
            <a:r>
              <a:rPr lang="en-US" altLang="ja-JP" dirty="0" err="1"/>
              <a:t>extended_precision_flag</a:t>
            </a:r>
            <a:r>
              <a:rPr lang="en-US" altLang="ja-JP" dirty="0"/>
              <a:t> ? Max (</a:t>
            </a:r>
            <a:r>
              <a:rPr lang="en-US" altLang="ja-JP" dirty="0" err="1"/>
              <a:t>BitDepth</a:t>
            </a:r>
            <a:r>
              <a:rPr lang="en-US" altLang="ja-JP" dirty="0"/>
              <a:t> + 6, 15) ? 15</a:t>
            </a:r>
          </a:p>
          <a:p>
            <a:pPr lvl="1"/>
            <a:r>
              <a:rPr lang="en-US" altLang="ja-JP" dirty="0" err="1"/>
              <a:t>truncSuffixLen</a:t>
            </a:r>
            <a:r>
              <a:rPr lang="en-US" altLang="ja-JP" dirty="0"/>
              <a:t> in EG(k) is set equal to Log2TransformRange to enable the enlarged coefficient signaling.</a:t>
            </a:r>
          </a:p>
          <a:p>
            <a:pPr lvl="1"/>
            <a:r>
              <a:rPr lang="en-US" altLang="ja-JP" dirty="0" err="1"/>
              <a:t>extended_precision_flag</a:t>
            </a:r>
            <a:r>
              <a:rPr lang="en-US" altLang="ja-JP" dirty="0"/>
              <a:t> is only supported in 16 bit profile</a:t>
            </a:r>
          </a:p>
          <a:p>
            <a:r>
              <a:rPr lang="en-US" altLang="ja-JP" dirty="0"/>
              <a:t>VTM (SW only not in VVC Spec) and CTC</a:t>
            </a:r>
          </a:p>
          <a:p>
            <a:pPr lvl="1"/>
            <a:r>
              <a:rPr lang="en-US" altLang="ja-JP" sz="2800" dirty="0"/>
              <a:t>“JVET_R0351_HIGH_BIT_DEPTH_ENABLED”is defined</a:t>
            </a:r>
            <a:r>
              <a:rPr lang="en-US" altLang="ja-JP" dirty="0"/>
              <a:t>, HEVC </a:t>
            </a:r>
            <a:r>
              <a:rPr lang="en-US" altLang="ja-JP" dirty="0" err="1"/>
              <a:t>RExt</a:t>
            </a:r>
            <a:r>
              <a:rPr lang="en-US" altLang="ja-JP" dirty="0"/>
              <a:t> method is used</a:t>
            </a:r>
          </a:p>
          <a:p>
            <a:pPr lvl="1"/>
            <a:r>
              <a:rPr lang="en-US" altLang="ja-JP" sz="2800" dirty="0"/>
              <a:t>In HBT CTC, 0 in 12 bit case, 1 in 16 bit  case</a:t>
            </a:r>
          </a:p>
          <a:p>
            <a:pPr marL="457200" lvl="1" indent="0">
              <a:buNone/>
            </a:pPr>
            <a:endParaRPr lang="en-US" altLang="ja-JP" sz="2000" dirty="0"/>
          </a:p>
          <a:p>
            <a:pPr lvl="1"/>
            <a:endParaRPr lang="en-US" altLang="ja-JP" sz="2000" dirty="0"/>
          </a:p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JVET-U0052</a:t>
            </a:r>
            <a:endParaRPr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400" dirty="0">
                <a:latin typeface="源ノ角ゴシック JP Regular" panose="020B0500000000000000" pitchFamily="34" charset="-128"/>
              </a:rPr>
              <a:t>Current status of HEVC and VVC 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25450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JVET-U0052</a:t>
            </a:r>
            <a:endParaRPr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altLang="ja-JP" sz="2400" dirty="0">
                <a:latin typeface="源ノ角ゴシック JP Regular" panose="020B0500000000000000" pitchFamily="34" charset="-128"/>
              </a:rPr>
              <a:t>Problem Statement</a:t>
            </a:r>
            <a:endParaRPr lang="ja-JP" altLang="en-US" sz="2400" dirty="0">
              <a:latin typeface="源ノ角ゴシック JP Regular" panose="020B0500000000000000" pitchFamily="34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8076220" y="5643509"/>
            <a:ext cx="39292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dirty="0"/>
              <a:t>PQ(444, 422) / HLG(444, 422) / SVT</a:t>
            </a:r>
            <a:endParaRPr lang="ja-JP" altLang="en-US" dirty="0"/>
          </a:p>
        </p:txBody>
      </p:sp>
      <p:sp>
        <p:nvSpPr>
          <p:cNvPr id="9" name="コンテンツ プレースホルダー 1"/>
          <p:cNvSpPr txBox="1">
            <a:spLocks/>
          </p:cNvSpPr>
          <p:nvPr/>
        </p:nvSpPr>
        <p:spPr>
          <a:xfrm>
            <a:off x="923449" y="1434307"/>
            <a:ext cx="8755752" cy="828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 kern="1200" baseline="0">
                <a:solidFill>
                  <a:schemeClr val="tx1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 kern="1200" baseline="0">
                <a:solidFill>
                  <a:schemeClr val="tx1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 kern="1200" baseline="0">
                <a:solidFill>
                  <a:schemeClr val="tx1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 baseline="0">
                <a:solidFill>
                  <a:schemeClr val="tx1"/>
                </a:solidFill>
                <a:latin typeface="Source Sans Pro" panose="020B0503030403020204" pitchFamily="34" charset="0"/>
                <a:ea typeface="源ノ角ゴシック JP Regular" panose="020B0500000000000000" pitchFamily="34" charset="-128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ja-JP" sz="2400" dirty="0"/>
              <a:t>The increased precision doesn’t necessarily improve the coding efficiency. </a:t>
            </a:r>
            <a:endParaRPr lang="ja-JP" altLang="en-US" sz="2400" dirty="0"/>
          </a:p>
          <a:p>
            <a:pPr fontAlgn="auto">
              <a:spcAft>
                <a:spcPts val="0"/>
              </a:spcAft>
            </a:pPr>
            <a:endParaRPr lang="en-US" altLang="ja-JP" sz="1800" dirty="0"/>
          </a:p>
          <a:p>
            <a:pPr fontAlgn="auto">
              <a:spcAft>
                <a:spcPts val="0"/>
              </a:spcAft>
            </a:pPr>
            <a:endParaRPr lang="ja-JP" altLang="ja-JP" sz="12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fontAlgn="auto">
              <a:spcAft>
                <a:spcPts val="0"/>
              </a:spcAft>
            </a:pPr>
            <a:endParaRPr lang="en-US" altLang="ja-JP" sz="1200" dirty="0"/>
          </a:p>
          <a:p>
            <a:pPr fontAlgn="auto">
              <a:spcAft>
                <a:spcPts val="0"/>
              </a:spcAft>
            </a:pPr>
            <a:endParaRPr lang="en-US" altLang="ja-JP" dirty="0"/>
          </a:p>
        </p:txBody>
      </p:sp>
      <p:sp>
        <p:nvSpPr>
          <p:cNvPr id="10" name="正方形/長方形 9"/>
          <p:cNvSpPr/>
          <p:nvPr/>
        </p:nvSpPr>
        <p:spPr>
          <a:xfrm>
            <a:off x="342315" y="5893037"/>
            <a:ext cx="3345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Best case are high lighted in </a:t>
            </a:r>
            <a:r>
              <a:rPr lang="en-CA" altLang="ja-JP" dirty="0">
                <a:highlight>
                  <a:srgbClr val="00FFFF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cyan</a:t>
            </a:r>
            <a:r>
              <a:rPr lang="en-CA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.</a:t>
            </a:r>
            <a:endParaRPr lang="ja-JP" altLang="en-US" dirty="0"/>
          </a:p>
        </p:txBody>
      </p:sp>
      <p:sp>
        <p:nvSpPr>
          <p:cNvPr id="2" name="コンテンツ プレースホルダー 1">
            <a:extLst>
              <a:ext uri="{FF2B5EF4-FFF2-40B4-BE49-F238E27FC236}">
                <a16:creationId xmlns:a16="http://schemas.microsoft.com/office/drawing/2014/main" xmlns="" id="{83C74089-C268-4F1B-9499-09B26BE2B0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The current VTM method </a:t>
            </a:r>
            <a:r>
              <a:rPr lang="en-US" altLang="ja-JP" dirty="0"/>
              <a:t>seems not optimal</a:t>
            </a:r>
          </a:p>
          <a:p>
            <a:pPr lvl="1"/>
            <a:endParaRPr kumimoji="1" lang="ja-JP" altLang="en-US" dirty="0"/>
          </a:p>
        </p:txBody>
      </p:sp>
      <p:graphicFrame>
        <p:nvGraphicFramePr>
          <p:cNvPr id="11" name="コンテンツ プレースホルダー 4">
            <a:extLst>
              <a:ext uri="{FF2B5EF4-FFF2-40B4-BE49-F238E27FC236}">
                <a16:creationId xmlns:a16="http://schemas.microsoft.com/office/drawing/2014/main" xmlns="" id="{7CDA0390-012C-4869-BC37-8CE5E2D5D11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550398"/>
              </p:ext>
            </p:extLst>
          </p:nvPr>
        </p:nvGraphicFramePr>
        <p:xfrm>
          <a:off x="372893" y="2858934"/>
          <a:ext cx="11518218" cy="26222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789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8789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88017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88017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1078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AI-12bit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AI-14bit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800" dirty="0">
                          <a:effectLst/>
                        </a:rPr>
                        <a:t>AI-16bit</a:t>
                      </a:r>
                      <a:endParaRPr lang="ja-JP" sz="2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357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</a:rPr>
                        <a:t>bitDepth+4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0.15% / 0.47% / 0.19%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0.01% / 0.03% / 0.04%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kumimoji="1" lang="en-US" altLang="ja-JP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 </a:t>
                      </a:r>
                      <a:r>
                        <a:rPr kumimoji="1" lang="en-US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 -/ </a:t>
                      </a:r>
                      <a:r>
                        <a:rPr lang="en-US" sz="2000" dirty="0">
                          <a:effectLst/>
                          <a:highlight>
                            <a:srgbClr val="00FFFF"/>
                          </a:highlight>
                        </a:rPr>
                        <a:t>-6.82%</a:t>
                      </a:r>
                      <a:r>
                        <a:rPr lang="en-US" sz="2000" dirty="0">
                          <a:effectLst/>
                        </a:rPr>
                        <a:t> 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357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</a:rPr>
                        <a:t>bitDepth+5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0.03% / 0.11% / 0.06%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  <a:highlight>
                            <a:srgbClr val="00FFFF"/>
                          </a:highlight>
                        </a:rPr>
                        <a:t>0.00% / 0.01% / 0.00%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 dirty="0">
                          <a:effectLst/>
                        </a:rPr>
                        <a:t>- / - / -4.87%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0786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</a:rPr>
                        <a:t>bitDepth+6 (Anchor)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>
                          <a:effectLst/>
                        </a:rPr>
                        <a:t>0%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  <a:highlight>
                            <a:srgbClr val="00FFFF"/>
                          </a:highlight>
                        </a:rPr>
                        <a:t>0%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2000" dirty="0">
                          <a:effectLst/>
                        </a:rPr>
                        <a:t>0%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3574"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400" dirty="0">
                          <a:effectLst/>
                        </a:rPr>
                        <a:t>bitDepth+7</a:t>
                      </a:r>
                      <a:endParaRPr lang="ja-JP" sz="24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  <a:highlight>
                            <a:srgbClr val="00FFFF"/>
                          </a:highlight>
                        </a:rPr>
                        <a:t>-0.01% / -0.02% -0.02%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2000">
                          <a:effectLst/>
                        </a:rPr>
                        <a:t>0.01% / 0.00% /0.06%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ja-JP" sz="2000" dirty="0">
                          <a:effectLst/>
                        </a:rPr>
                        <a:t>- </a:t>
                      </a:r>
                      <a:r>
                        <a:rPr lang="en-US" sz="2000" dirty="0">
                          <a:effectLst/>
                        </a:rPr>
                        <a:t>/ - / </a:t>
                      </a:r>
                      <a:r>
                        <a:rPr lang="en-US" sz="2000" dirty="0">
                          <a:solidFill>
                            <a:srgbClr val="FF0000"/>
                          </a:solidFill>
                          <a:effectLst/>
                        </a:rPr>
                        <a:t>9.20%</a:t>
                      </a:r>
                      <a:endParaRPr lang="ja-JP" sz="2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94568" marR="94568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xmlns="" id="{C1FF82A9-5783-4631-A4B0-66A20E8B297E}"/>
              </a:ext>
            </a:extLst>
          </p:cNvPr>
          <p:cNvSpPr/>
          <p:nvPr/>
        </p:nvSpPr>
        <p:spPr>
          <a:xfrm>
            <a:off x="2495600" y="2442612"/>
            <a:ext cx="793888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FF"/>
                </a:solidFill>
              </a:rPr>
              <a:t>Summary results of extended precision in 12, 14 and 16 bit-depth case</a:t>
            </a:r>
            <a:endParaRPr lang="ja-JP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373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/>
              <a:t>In the current design</a:t>
            </a:r>
          </a:p>
          <a:p>
            <a:pPr lvl="1"/>
            <a:r>
              <a:rPr lang="en-US" altLang="ja-JP" sz="2000" dirty="0"/>
              <a:t>increasing Log2TransformRange results in the reduction of </a:t>
            </a:r>
            <a:r>
              <a:rPr lang="en-US" altLang="ja-JP" sz="2000" dirty="0" err="1"/>
              <a:t>maxPreExtLen</a:t>
            </a:r>
            <a:r>
              <a:rPr lang="en-US" altLang="ja-JP" sz="2000" dirty="0"/>
              <a:t> to keep the sum of TR + EG(k) binarization equal to 32 (32 bit length constraint)</a:t>
            </a:r>
          </a:p>
          <a:p>
            <a:pPr lvl="1"/>
            <a:endParaRPr lang="en-US" altLang="ja-JP" sz="2000" dirty="0"/>
          </a:p>
          <a:p>
            <a:pPr lvl="2"/>
            <a:r>
              <a:rPr lang="en-US" altLang="ja-JP" sz="2000" dirty="0" err="1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maxPreExtLen</a:t>
            </a:r>
            <a:r>
              <a:rPr lang="en-US" altLang="ja-JP" sz="2000" dirty="0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= 32 – 6 – </a:t>
            </a:r>
            <a:r>
              <a:rPr lang="en-US" altLang="ja-JP" sz="2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truncSuffixLen</a:t>
            </a:r>
            <a:r>
              <a:rPr lang="en-US" altLang="ja-JP" sz="2000" dirty="0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= 26 – </a:t>
            </a:r>
            <a:r>
              <a:rPr lang="en-US" altLang="ja-JP" sz="2000" dirty="0">
                <a:latin typeface="Times New Roman" panose="02020603050405020304" pitchFamily="18" charset="0"/>
                <a:ea typeface="游明朝" panose="02020400000000000000" pitchFamily="18" charset="-128"/>
              </a:rPr>
              <a:t>Log2TransformRange</a:t>
            </a:r>
            <a:endParaRPr lang="en-US" altLang="ja-JP" sz="18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endParaRPr lang="en-US" altLang="ja-JP" sz="2000" dirty="0"/>
          </a:p>
          <a:p>
            <a:r>
              <a:rPr lang="en-US" altLang="ja-JP" sz="2000" dirty="0"/>
              <a:t>Because </a:t>
            </a:r>
            <a:r>
              <a:rPr lang="en-US" altLang="ja-JP" sz="2000" dirty="0" err="1"/>
              <a:t>maxPreExtLen</a:t>
            </a:r>
            <a:r>
              <a:rPr lang="en-US" altLang="ja-JP" sz="2000" dirty="0"/>
              <a:t> becomes smaller as Log2Transform range increases, the large coefficient residuals cannot be represented efficiently.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JVET-U0052</a:t>
            </a:r>
            <a:endParaRPr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>
          <a:xfrm>
            <a:off x="340800" y="291600"/>
            <a:ext cx="9922069" cy="267076"/>
          </a:xfrm>
        </p:spPr>
        <p:txBody>
          <a:bodyPr>
            <a:normAutofit fontScale="90000"/>
          </a:bodyPr>
          <a:lstStyle/>
          <a:p>
            <a:r>
              <a:rPr lang="en-US" altLang="ja-JP" sz="2400" dirty="0">
                <a:latin typeface="源ノ角ゴシック JP Regular" panose="020B0500000000000000" pitchFamily="34" charset="-128"/>
              </a:rPr>
              <a:t>Problem investigation</a:t>
            </a:r>
            <a:endParaRPr kumimoji="1" lang="ja-JP" altLang="en-US" dirty="0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943953"/>
              </p:ext>
            </p:extLst>
          </p:nvPr>
        </p:nvGraphicFramePr>
        <p:xfrm>
          <a:off x="587388" y="2894361"/>
          <a:ext cx="10657184" cy="304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8949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7873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0957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0617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83149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434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lang="ja-JP" sz="2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TR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 anchor="ctr"/>
                </a:tc>
                <a:tc gridSpan="2"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EG(k)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Sum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5828"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Log2TransformRange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length of </a:t>
                      </a:r>
                      <a:endParaRPr lang="ja-JP" sz="200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 err="1">
                          <a:effectLst/>
                        </a:rPr>
                        <a:t>prefixVal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 err="1">
                          <a:effectLst/>
                        </a:rPr>
                        <a:t>maxPreExtLen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 err="1">
                          <a:effectLst/>
                        </a:rPr>
                        <a:t>truncSuffixLen</a:t>
                      </a:r>
                      <a:endParaRPr lang="ja-JP" sz="200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(=Log2TransformRange)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 anchor="ctr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 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43400"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15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>
                          <a:effectLst/>
                        </a:rPr>
                        <a:t>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11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15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>
                          <a:effectLst/>
                        </a:rPr>
                        <a:t>32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400"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BitDepth+3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>
                          <a:effectLst/>
                        </a:rPr>
                        <a:t>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7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19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>
                          <a:effectLst/>
                        </a:rPr>
                        <a:t>32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400"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BitDepth+4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>
                          <a:effectLst/>
                        </a:rPr>
                        <a:t>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6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20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32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400"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>
                          <a:effectLst/>
                        </a:rPr>
                        <a:t>BitDepth+5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>
                          <a:effectLst/>
                        </a:rPr>
                        <a:t>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>
                          <a:effectLst/>
                        </a:rPr>
                        <a:t>5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21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32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400"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>
                          <a:effectLst/>
                        </a:rPr>
                        <a:t>BitDepth+6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6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4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22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32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400"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BitDepth+7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>
                          <a:effectLst/>
                        </a:rPr>
                        <a:t>6</a:t>
                      </a:r>
                      <a:endParaRPr lang="ja-JP" sz="20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ja-JP" sz="20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23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2000" kern="100" spc="30" dirty="0">
                          <a:effectLst/>
                        </a:rPr>
                        <a:t>32</a:t>
                      </a:r>
                      <a:endParaRPr lang="ja-JP" sz="20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2747628" y="2525029"/>
            <a:ext cx="80648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dirty="0">
                <a:solidFill>
                  <a:srgbClr val="0000FF"/>
                </a:solidFill>
              </a:rPr>
              <a:t>TR and EG(k) </a:t>
            </a:r>
            <a:r>
              <a:rPr lang="en-US" altLang="ja-JP" dirty="0" err="1">
                <a:solidFill>
                  <a:srgbClr val="0000FF"/>
                </a:solidFill>
              </a:rPr>
              <a:t>binarization</a:t>
            </a:r>
            <a:r>
              <a:rPr lang="en-US" altLang="ja-JP" dirty="0">
                <a:solidFill>
                  <a:srgbClr val="0000FF"/>
                </a:solidFill>
              </a:rPr>
              <a:t> length in the 16 bit-depth case</a:t>
            </a:r>
            <a:endParaRPr lang="ja-JP" altLang="en-US" dirty="0">
              <a:solidFill>
                <a:srgbClr val="0000FF"/>
              </a:solidFill>
            </a:endParaRPr>
          </a:p>
        </p:txBody>
      </p:sp>
      <p:sp>
        <p:nvSpPr>
          <p:cNvPr id="7" name="吹き出し: 角を丸めた四角形 6">
            <a:extLst>
              <a:ext uri="{FF2B5EF4-FFF2-40B4-BE49-F238E27FC236}">
                <a16:creationId xmlns:a16="http://schemas.microsoft.com/office/drawing/2014/main" xmlns="" id="{951B8453-9F6E-49F9-89BC-511F0DD6FE4B}"/>
              </a:ext>
            </a:extLst>
          </p:cNvPr>
          <p:cNvSpPr/>
          <p:nvPr/>
        </p:nvSpPr>
        <p:spPr>
          <a:xfrm>
            <a:off x="8940316" y="1664804"/>
            <a:ext cx="2915684" cy="860225"/>
          </a:xfrm>
          <a:prstGeom prst="wedgeRoundRectCallout">
            <a:avLst>
              <a:gd name="adj1" fmla="val -174389"/>
              <a:gd name="adj2" fmla="val -4379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6 + </a:t>
            </a:r>
            <a:r>
              <a:rPr lang="en-US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maxPreExtLen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 + </a:t>
            </a:r>
            <a:r>
              <a:rPr lang="en-US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truncSuffixLen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 = 32</a:t>
            </a:r>
          </a:p>
        </p:txBody>
      </p:sp>
    </p:spTree>
    <p:extLst>
      <p:ext uri="{BB962C8B-B14F-4D97-AF65-F5344CB8AC3E}">
        <p14:creationId xmlns:p14="http://schemas.microsoft.com/office/powerpoint/2010/main" val="2526909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Range is extended when a flag is equal to 1 and </a:t>
            </a:r>
            <a:r>
              <a:rPr lang="en-US" altLang="ja-JP" dirty="0" err="1"/>
              <a:t>bitDepth</a:t>
            </a:r>
            <a:r>
              <a:rPr lang="en-US" altLang="ja-JP" dirty="0"/>
              <a:t> &gt; 10</a:t>
            </a:r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pPr marL="0" indent="0">
              <a:buNone/>
            </a:pPr>
            <a:endParaRPr lang="en-US" altLang="ja-JP" dirty="0"/>
          </a:p>
          <a:p>
            <a:r>
              <a:rPr lang="en-CA" altLang="ja-JP" sz="2400" dirty="0"/>
              <a:t>Propose to </a:t>
            </a:r>
            <a:r>
              <a:rPr lang="en-CA" altLang="ja-JP" sz="2400" u="sng" dirty="0"/>
              <a:t>clip the coefficient range up to 20 </a:t>
            </a:r>
            <a:r>
              <a:rPr lang="en-CA" altLang="ja-JP" sz="2400" dirty="0"/>
              <a:t>to keep </a:t>
            </a:r>
            <a:r>
              <a:rPr lang="en-US" altLang="ja-JP" sz="2400" dirty="0" err="1"/>
              <a:t>maxPreExtLen</a:t>
            </a:r>
            <a:r>
              <a:rPr lang="en-US" altLang="ja-JP" sz="2400" dirty="0"/>
              <a:t> &gt;= 6.</a:t>
            </a:r>
            <a:endParaRPr lang="ja-JP" altLang="ja-JP" sz="2400" dirty="0"/>
          </a:p>
          <a:p>
            <a:endParaRPr lang="en-US" altLang="ja-JP" dirty="0"/>
          </a:p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JVET-U0052</a:t>
            </a:r>
            <a:endParaRPr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2200" dirty="0">
                <a:latin typeface="源ノ角ゴシック JP Regular" panose="020B0500000000000000" pitchFamily="34" charset="-128"/>
              </a:rPr>
              <a:t>Proposed method 1:  Best coding gain solution</a:t>
            </a:r>
            <a:endParaRPr lang="ja-JP" altLang="en-US" sz="2200" dirty="0">
              <a:latin typeface="源ノ角ゴシック JP Regular" panose="020B0500000000000000" pitchFamily="34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695400" y="1317037"/>
            <a:ext cx="10801200" cy="27648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dirty="0" err="1">
                <a:highlight>
                  <a:srgbClr val="FFFF00"/>
                </a:highlight>
              </a:rPr>
              <a:t>ExtendedPrecisionFlag</a:t>
            </a:r>
            <a:r>
              <a:rPr lang="en-CA" altLang="ja-JP" dirty="0">
                <a:highlight>
                  <a:srgbClr val="FFFF00"/>
                </a:highlight>
              </a:rPr>
              <a:t> = </a:t>
            </a:r>
            <a:r>
              <a:rPr lang="en-US" altLang="ja-JP" dirty="0" err="1">
                <a:highlight>
                  <a:srgbClr val="FFFF00"/>
                </a:highlight>
              </a:rPr>
              <a:t>extended_precision_processing_flag</a:t>
            </a:r>
            <a:r>
              <a:rPr lang="en-CA" altLang="ja-JP" dirty="0">
                <a:highlight>
                  <a:srgbClr val="FFFF00"/>
                </a:highlight>
              </a:rPr>
              <a:t> &amp;&amp; </a:t>
            </a:r>
            <a:r>
              <a:rPr lang="en-CA" altLang="ja-JP" dirty="0" err="1">
                <a:highlight>
                  <a:srgbClr val="FFFF00"/>
                </a:highlight>
              </a:rPr>
              <a:t>bitDepth</a:t>
            </a:r>
            <a:r>
              <a:rPr lang="en-CA" altLang="ja-JP" dirty="0">
                <a:highlight>
                  <a:srgbClr val="FFFF00"/>
                </a:highlight>
              </a:rPr>
              <a:t> &gt; 10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Log2TransformRange = </a:t>
            </a:r>
            <a:r>
              <a:rPr lang="en-GB" altLang="ja-JP" dirty="0" err="1">
                <a:highlight>
                  <a:srgbClr val="FFFF00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ExtendedPrecisionFlag</a:t>
            </a:r>
            <a:r>
              <a:rPr lang="en-US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? Max( 15, </a:t>
            </a:r>
            <a:r>
              <a:rPr lang="en-US" altLang="ja-JP" u="sng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Min(20, </a:t>
            </a:r>
            <a:r>
              <a:rPr lang="en-US" altLang="ja-JP" u="sng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BitDepthY</a:t>
            </a:r>
            <a:r>
              <a:rPr lang="en-US" altLang="ja-JP" u="sng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+ 6) </a:t>
            </a:r>
            <a:r>
              <a:rPr lang="en-US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) : 15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</a:t>
            </a:r>
            <a:endParaRPr lang="ja-JP" altLang="ja-JP" dirty="0">
              <a:highlight>
                <a:srgbClr val="FFFF00"/>
              </a:highlight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bdShift1 = </a:t>
            </a:r>
            <a:r>
              <a:rPr lang="en-US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BitDepthY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 + </a:t>
            </a:r>
            <a:r>
              <a:rPr lang="en-US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rectNonTsFlag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 +	( ( Log2 ( </a:t>
            </a:r>
            <a:r>
              <a:rPr lang="en-US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nTbW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 ) + Log2 ( </a:t>
            </a:r>
            <a:r>
              <a:rPr lang="en-US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nTbH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 ) ) / 2 ) + </a:t>
            </a:r>
            <a:r>
              <a:rPr lang="en-US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10 − Log2TransformRange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+ </a:t>
            </a:r>
            <a:r>
              <a:rPr lang="en-US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sh_dep_quant_used_flag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bdShift2 = ( </a:t>
            </a:r>
            <a:r>
              <a:rPr lang="en-US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nTbH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 &gt; 1  &amp;&amp;  </a:t>
            </a:r>
            <a:r>
              <a:rPr lang="en-US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nTbW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 &gt; 1 ) ? </a:t>
            </a:r>
            <a:r>
              <a:rPr lang="es-ES_tradnl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5 + 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Log2TransformRange </a:t>
            </a:r>
            <a:r>
              <a:rPr lang="en-US" altLang="ja-JP" dirty="0">
                <a:latin typeface="游明朝" panose="02020400000000000000" pitchFamily="18" charset="-128"/>
                <a:ea typeface="游明朝" panose="02020400000000000000" pitchFamily="18" charset="-128"/>
              </a:rPr>
              <a:t>–</a:t>
            </a:r>
            <a:r>
              <a:rPr lang="es-ES_tradnl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 BitDepth : </a:t>
            </a:r>
            <a:r>
              <a:rPr lang="es-ES_tradnl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6 + </a:t>
            </a:r>
            <a:r>
              <a:rPr lang="en-US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Log2TransformRange </a:t>
            </a:r>
            <a:r>
              <a:rPr lang="en-US" altLang="ja-JP" dirty="0">
                <a:latin typeface="游明朝" panose="02020400000000000000" pitchFamily="18" charset="-128"/>
                <a:ea typeface="游明朝" panose="02020400000000000000" pitchFamily="18" charset="-128"/>
              </a:rPr>
              <a:t>–</a:t>
            </a:r>
            <a:r>
              <a:rPr lang="es-ES_tradnl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 BitDepth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truncSuffixLen</a:t>
            </a:r>
            <a:r>
              <a:rPr lang="en-US" altLang="ja-JP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=</a:t>
            </a:r>
            <a:r>
              <a:rPr lang="en-US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Log2TransformRange</a:t>
            </a:r>
            <a:endParaRPr lang="ja-JP" altLang="ja-JP" dirty="0">
              <a:highlight>
                <a:srgbClr val="FFFF00"/>
              </a:highlight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maxPreExtLen</a:t>
            </a:r>
            <a:r>
              <a:rPr lang="en-US" altLang="ja-JP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= 26 – </a:t>
            </a:r>
            <a:r>
              <a:rPr lang="en-US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Log2TransformRange</a:t>
            </a:r>
            <a:endParaRPr lang="ja-JP" altLang="ja-JP" dirty="0">
              <a:highlight>
                <a:srgbClr val="FFFF00"/>
              </a:highlight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2148526"/>
              </p:ext>
            </p:extLst>
          </p:nvPr>
        </p:nvGraphicFramePr>
        <p:xfrm>
          <a:off x="2335062" y="4920542"/>
          <a:ext cx="7911286" cy="167820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437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13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557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3052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172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8006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TR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 gridSpan="2"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EG(k)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Sum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99071"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Log2TransformRange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length of </a:t>
                      </a:r>
                      <a:endParaRPr lang="ja-JP" sz="180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 err="1">
                          <a:effectLst/>
                        </a:rPr>
                        <a:t>prefixVal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 err="1">
                          <a:effectLst/>
                        </a:rPr>
                        <a:t>maxPreExtLen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 err="1">
                          <a:effectLst/>
                        </a:rPr>
                        <a:t>truncSuffixLen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 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9071"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>
                          <a:effectLst/>
                        </a:rPr>
                        <a:t>20</a:t>
                      </a:r>
                      <a:endParaRPr lang="ja-JP" sz="180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>
                          <a:effectLst/>
                        </a:rPr>
                        <a:t>= Min(BitDepth+6, 20)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6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  <a:highlight>
                            <a:srgbClr val="FFFF00"/>
                          </a:highlight>
                        </a:rPr>
                        <a:t>6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  <a:highlight>
                            <a:srgbClr val="FFFF00"/>
                          </a:highlight>
                        </a:rPr>
                        <a:t>20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32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715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>
          <a:xfrm>
            <a:off x="336000" y="845159"/>
            <a:ext cx="11520000" cy="398671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</a:pPr>
            <a:r>
              <a:rPr lang="en-US" altLang="ja-JP" sz="3000" dirty="0"/>
              <a:t>Always extends the coefficient range without a flag</a:t>
            </a:r>
          </a:p>
          <a:p>
            <a:r>
              <a:rPr lang="en-US" altLang="ja-JP" sz="2400" dirty="0"/>
              <a:t>No alternative binarization provide clear definition and it reduces verification costs</a:t>
            </a:r>
          </a:p>
          <a:p>
            <a:endParaRPr lang="en-US" altLang="ja-JP" sz="2400" dirty="0"/>
          </a:p>
          <a:p>
            <a:endParaRPr lang="en-US" altLang="ja-JP" sz="2400" dirty="0"/>
          </a:p>
          <a:p>
            <a:endParaRPr lang="en-US" altLang="ja-JP" sz="2400" dirty="0"/>
          </a:p>
          <a:p>
            <a:endParaRPr lang="en-US" altLang="ja-JP" sz="2400" dirty="0"/>
          </a:p>
          <a:p>
            <a:endParaRPr lang="en-US" altLang="ja-JP" sz="2400" dirty="0"/>
          </a:p>
          <a:p>
            <a:endParaRPr lang="en-US" altLang="ja-JP" sz="2400" dirty="0"/>
          </a:p>
          <a:p>
            <a:endParaRPr lang="en-US" altLang="ja-JP" sz="2400" dirty="0"/>
          </a:p>
          <a:p>
            <a:r>
              <a:rPr lang="en-CA" altLang="ja-JP" sz="2400" dirty="0"/>
              <a:t>This method also </a:t>
            </a:r>
            <a:r>
              <a:rPr lang="en-CA" altLang="ja-JP" sz="2400" u="sng" dirty="0"/>
              <a:t>proposes to clip the coefficient range up to 20 </a:t>
            </a:r>
            <a:r>
              <a:rPr lang="en-CA" altLang="ja-JP" sz="2400" dirty="0"/>
              <a:t>to keep </a:t>
            </a:r>
            <a:r>
              <a:rPr lang="en-US" altLang="ja-JP" sz="2400" dirty="0" err="1"/>
              <a:t>maxPreExtLen</a:t>
            </a:r>
            <a:r>
              <a:rPr lang="en-US" altLang="ja-JP" sz="2400" dirty="0"/>
              <a:t> &gt;= 6</a:t>
            </a:r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2200" dirty="0">
                <a:latin typeface="源ノ角ゴシック JP Regular" panose="020B0500000000000000" pitchFamily="34" charset="-128"/>
              </a:rPr>
              <a:t>Proposed method 2:  No flag solution</a:t>
            </a:r>
            <a:endParaRPr lang="ja-JP" altLang="en-US" sz="2200" dirty="0">
              <a:latin typeface="源ノ角ゴシック JP Regular" panose="020B0500000000000000" pitchFamily="34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696000" y="1639468"/>
            <a:ext cx="10800000" cy="2398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Log2TransformRange =</a:t>
            </a:r>
            <a:r>
              <a:rPr lang="en-US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Max( 15, </a:t>
            </a:r>
            <a:r>
              <a:rPr lang="en-US" altLang="ja-JP" u="sng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Min(20, </a:t>
            </a:r>
            <a:r>
              <a:rPr lang="en-US" altLang="ja-JP" u="sng" dirty="0" err="1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BitDepthY</a:t>
            </a:r>
            <a:r>
              <a:rPr lang="en-US" altLang="ja-JP" u="sng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+ 5 )</a:t>
            </a:r>
            <a:r>
              <a:rPr lang="en-US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)</a:t>
            </a:r>
          </a:p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bdShift1 = </a:t>
            </a:r>
            <a:r>
              <a:rPr lang="en-US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BitDepthY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 + </a:t>
            </a:r>
            <a:r>
              <a:rPr lang="en-US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rectNonTsFlag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 +	( ( Log2 ( </a:t>
            </a:r>
            <a:r>
              <a:rPr lang="en-US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nTbW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 ) + Log2 ( </a:t>
            </a:r>
            <a:r>
              <a:rPr lang="en-US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nTbH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 ) ) / 2 ) + </a:t>
            </a:r>
            <a:r>
              <a:rPr lang="en-US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10 − Log2TransformRange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+ </a:t>
            </a:r>
            <a:r>
              <a:rPr lang="en-US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sh_dep_quant_used_flag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bdShift2 = ( </a:t>
            </a:r>
            <a:r>
              <a:rPr lang="en-US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nTbH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 &gt; 1  &amp;&amp;  </a:t>
            </a:r>
            <a:r>
              <a:rPr lang="en-US" altLang="ja-JP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nTbW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 &gt; 1 ) ? </a:t>
            </a:r>
            <a:r>
              <a:rPr lang="es-ES_tradnl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5 + </a:t>
            </a:r>
            <a:r>
              <a:rPr lang="en-US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Log2TransformRange </a:t>
            </a:r>
            <a:r>
              <a:rPr lang="en-US" altLang="ja-JP" dirty="0">
                <a:latin typeface="游明朝" panose="02020400000000000000" pitchFamily="18" charset="-128"/>
                <a:ea typeface="游明朝" panose="02020400000000000000" pitchFamily="18" charset="-128"/>
              </a:rPr>
              <a:t>–</a:t>
            </a:r>
            <a:r>
              <a:rPr lang="es-ES_tradnl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 BitDepth : </a:t>
            </a:r>
            <a:r>
              <a:rPr lang="es-ES_tradnl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6 + </a:t>
            </a:r>
            <a:r>
              <a:rPr lang="en-US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Log2TransformRange </a:t>
            </a:r>
            <a:r>
              <a:rPr lang="en-US" altLang="ja-JP" dirty="0">
                <a:latin typeface="游明朝" panose="02020400000000000000" pitchFamily="18" charset="-128"/>
                <a:ea typeface="游明朝" panose="02020400000000000000" pitchFamily="18" charset="-128"/>
              </a:rPr>
              <a:t>–</a:t>
            </a:r>
            <a:r>
              <a:rPr lang="es-ES_tradnl" altLang="ja-JP" dirty="0">
                <a:latin typeface="Times New Roman" panose="02020603050405020304" pitchFamily="18" charset="0"/>
                <a:ea typeface="游明朝" panose="02020400000000000000" pitchFamily="18" charset="-128"/>
              </a:rPr>
              <a:t> BitDepth</a:t>
            </a:r>
            <a:endParaRPr lang="ja-JP" altLang="ja-JP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truncSuffixLen</a:t>
            </a:r>
            <a:r>
              <a:rPr lang="en-US" altLang="ja-JP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=</a:t>
            </a:r>
            <a:r>
              <a:rPr lang="en-US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Log2TransformRange</a:t>
            </a:r>
            <a:endParaRPr lang="ja-JP" altLang="ja-JP" dirty="0">
              <a:highlight>
                <a:srgbClr val="FFFF00"/>
              </a:highlight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dirty="0" err="1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maxPreExtLen</a:t>
            </a:r>
            <a:r>
              <a:rPr lang="en-US" altLang="ja-JP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 = 26 – </a:t>
            </a:r>
            <a:r>
              <a:rPr lang="en-US" altLang="ja-JP" dirty="0">
                <a:highlight>
                  <a:srgbClr val="FFFF00"/>
                </a:highlight>
                <a:latin typeface="Times New Roman" panose="02020603050405020304" pitchFamily="18" charset="0"/>
                <a:ea typeface="游明朝" panose="02020400000000000000" pitchFamily="18" charset="-128"/>
              </a:rPr>
              <a:t>Log2TransformRange</a:t>
            </a:r>
            <a:endParaRPr lang="ja-JP" altLang="ja-JP" dirty="0">
              <a:highlight>
                <a:srgbClr val="FFFF00"/>
              </a:highlight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graphicFrame>
        <p:nvGraphicFramePr>
          <p:cNvPr id="7" name="表 6">
            <a:extLst>
              <a:ext uri="{FF2B5EF4-FFF2-40B4-BE49-F238E27FC236}">
                <a16:creationId xmlns:a16="http://schemas.microsoft.com/office/drawing/2014/main" xmlns="" id="{CC712D22-4973-40DC-A241-DCA279CC94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3043565"/>
              </p:ext>
            </p:extLst>
          </p:nvPr>
        </p:nvGraphicFramePr>
        <p:xfrm>
          <a:off x="2351583" y="4831869"/>
          <a:ext cx="7911286" cy="167246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94373">
                  <a:extLst>
                    <a:ext uri="{9D8B030D-6E8A-4147-A177-3AD203B41FA5}">
                      <a16:colId xmlns:a16="http://schemas.microsoft.com/office/drawing/2014/main" xmlns="" val="3249312807"/>
                    </a:ext>
                  </a:extLst>
                </a:gridCol>
                <a:gridCol w="1313401">
                  <a:extLst>
                    <a:ext uri="{9D8B030D-6E8A-4147-A177-3AD203B41FA5}">
                      <a16:colId xmlns:a16="http://schemas.microsoft.com/office/drawing/2014/main" xmlns="" val="3943832756"/>
                    </a:ext>
                  </a:extLst>
                </a:gridCol>
                <a:gridCol w="1555737">
                  <a:extLst>
                    <a:ext uri="{9D8B030D-6E8A-4147-A177-3AD203B41FA5}">
                      <a16:colId xmlns:a16="http://schemas.microsoft.com/office/drawing/2014/main" xmlns="" val="3663610756"/>
                    </a:ext>
                  </a:extLst>
                </a:gridCol>
                <a:gridCol w="1530523">
                  <a:extLst>
                    <a:ext uri="{9D8B030D-6E8A-4147-A177-3AD203B41FA5}">
                      <a16:colId xmlns:a16="http://schemas.microsoft.com/office/drawing/2014/main" xmlns="" val="867394457"/>
                    </a:ext>
                  </a:extLst>
                </a:gridCol>
                <a:gridCol w="617252">
                  <a:extLst>
                    <a:ext uri="{9D8B030D-6E8A-4147-A177-3AD203B41FA5}">
                      <a16:colId xmlns:a16="http://schemas.microsoft.com/office/drawing/2014/main" xmlns="" val="194699832"/>
                    </a:ext>
                  </a:extLst>
                </a:gridCol>
              </a:tblGrid>
              <a:tr h="267419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</a:pPr>
                      <a:endParaRPr lang="ja-JP" sz="18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TR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 gridSpan="2"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EG(k)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Sum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extLst>
                  <a:ext uri="{0D108BD9-81ED-4DB2-BD59-A6C34878D82A}">
                    <a16:rowId xmlns:a16="http://schemas.microsoft.com/office/drawing/2014/main" xmlns="" val="2808875017"/>
                  </a:ext>
                </a:extLst>
              </a:tr>
              <a:tr h="699071"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Log2TransformRange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length of </a:t>
                      </a:r>
                      <a:endParaRPr lang="ja-JP" sz="180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 err="1">
                          <a:effectLst/>
                        </a:rPr>
                        <a:t>prefixVal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 err="1">
                          <a:effectLst/>
                        </a:rPr>
                        <a:t>maxPreExtLen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 err="1">
                          <a:effectLst/>
                        </a:rPr>
                        <a:t>truncSuffixLen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 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extLst>
                  <a:ext uri="{0D108BD9-81ED-4DB2-BD59-A6C34878D82A}">
                    <a16:rowId xmlns:a16="http://schemas.microsoft.com/office/drawing/2014/main" xmlns="" val="3828192641"/>
                  </a:ext>
                </a:extLst>
              </a:tr>
              <a:tr h="699071"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>
                          <a:effectLst/>
                        </a:rPr>
                        <a:t>20</a:t>
                      </a:r>
                      <a:endParaRPr lang="ja-JP" sz="180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>
                          <a:effectLst/>
                        </a:rPr>
                        <a:t>= Min(BitDepth+6, 20)</a:t>
                      </a:r>
                      <a:endParaRPr lang="ja-JP" sz="180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6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  <a:highlight>
                            <a:srgbClr val="FFFF00"/>
                          </a:highlight>
                        </a:rPr>
                        <a:t>6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  <a:highlight>
                          <a:srgbClr val="FFFF00"/>
                        </a:highlight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  <a:highlight>
                            <a:srgbClr val="FFFF00"/>
                          </a:highlight>
                        </a:rPr>
                        <a:t>20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tc>
                  <a:txBody>
                    <a:bodyPr/>
                    <a:lstStyle/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endParaRPr lang="en-US" sz="1800" kern="100" spc="30" dirty="0">
                        <a:effectLst/>
                      </a:endParaRPr>
                    </a:p>
                    <a:p>
                      <a:pPr algn="ctr" eaLnBrk="0" fontAlgn="auto" latinLnBrk="1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3400" algn="l"/>
                        </a:tabLst>
                      </a:pPr>
                      <a:r>
                        <a:rPr lang="en-US" sz="1800" kern="100" spc="30" dirty="0">
                          <a:effectLst/>
                        </a:rPr>
                        <a:t>32</a:t>
                      </a:r>
                      <a:endParaRPr lang="ja-JP" sz="1800" dirty="0">
                        <a:effectLst/>
                        <a:latin typeface="Times New Roman" panose="02020603050405020304" pitchFamily="18" charset="0"/>
                        <a:ea typeface="游明朝" panose="02020400000000000000" pitchFamily="18" charset="-128"/>
                      </a:endParaRPr>
                    </a:p>
                  </a:txBody>
                  <a:tcPr marL="36000" marR="36000" marT="0" marB="0"/>
                </a:tc>
                <a:extLst>
                  <a:ext uri="{0D108BD9-81ED-4DB2-BD59-A6C34878D82A}">
                    <a16:rowId xmlns:a16="http://schemas.microsoft.com/office/drawing/2014/main" xmlns="" val="278369933"/>
                  </a:ext>
                </a:extLst>
              </a:tr>
            </a:tbl>
          </a:graphicData>
        </a:graphic>
      </p:graphicFrame>
      <p:sp>
        <p:nvSpPr>
          <p:cNvPr id="6" name="日付プレースホルダー 2">
            <a:extLst>
              <a:ext uri="{FF2B5EF4-FFF2-40B4-BE49-F238E27FC236}">
                <a16:creationId xmlns:a16="http://schemas.microsoft.com/office/drawing/2014/main" xmlns="" id="{235792D6-B197-4EA2-BE03-312065F5A53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r>
              <a:rPr lang="en-US" altLang="ja-JP" dirty="0"/>
              <a:t>JVET-U0052</a:t>
            </a:r>
            <a:endParaRPr lang="ja-JP" altLang="en-US" dirty="0"/>
          </a:p>
        </p:txBody>
      </p:sp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xmlns="" id="{C6A401DB-ABB3-4CCB-8F5C-404388813D86}"/>
              </a:ext>
            </a:extLst>
          </p:cNvPr>
          <p:cNvSpPr/>
          <p:nvPr/>
        </p:nvSpPr>
        <p:spPr>
          <a:xfrm>
            <a:off x="10246484" y="1218644"/>
            <a:ext cx="1826180" cy="900100"/>
          </a:xfrm>
          <a:prstGeom prst="wedgeRoundRectCallout">
            <a:avLst>
              <a:gd name="adj1" fmla="val -224961"/>
              <a:gd name="adj2" fmla="val 1593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/>
              <a:t>BitDepth+5 = 15</a:t>
            </a:r>
          </a:p>
          <a:p>
            <a:pPr algn="ctr"/>
            <a:r>
              <a:rPr kumimoji="1" lang="en-US" altLang="ja-JP" dirty="0"/>
              <a:t>in </a:t>
            </a:r>
            <a:r>
              <a:rPr kumimoji="1" lang="en-US" altLang="ja-JP" dirty="0" err="1"/>
              <a:t>bitDepth</a:t>
            </a:r>
            <a:r>
              <a:rPr kumimoji="1" lang="en-US" altLang="ja-JP" dirty="0"/>
              <a:t> equal to 10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1540597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US" altLang="ja-JP" sz="2000" dirty="0"/>
              <a:t>Anchor: </a:t>
            </a:r>
            <a:r>
              <a:rPr lang="en-US" altLang="ja-JP" sz="2000" dirty="0" err="1"/>
              <a:t>ExtendedPrecision</a:t>
            </a:r>
            <a:r>
              <a:rPr lang="en-US" altLang="ja-JP" sz="2000" dirty="0"/>
              <a:t> = 0, Log2TransformRange =</a:t>
            </a:r>
            <a:r>
              <a:rPr lang="en-US" altLang="ja-JP" sz="2000" b="1" dirty="0"/>
              <a:t> </a:t>
            </a:r>
            <a:r>
              <a:rPr lang="en-US" altLang="ja-JP" sz="2000" dirty="0"/>
              <a:t>15</a:t>
            </a:r>
            <a:endParaRPr lang="ja-JP" altLang="ja-JP" sz="2000" dirty="0"/>
          </a:p>
          <a:p>
            <a:pPr hangingPunct="0"/>
            <a:r>
              <a:rPr lang="en-US" altLang="ja-JP" sz="2000" dirty="0"/>
              <a:t>Test:   </a:t>
            </a:r>
            <a:r>
              <a:rPr lang="en-US" altLang="ja-JP" sz="2000" dirty="0" err="1"/>
              <a:t>ExtendedPrecision</a:t>
            </a:r>
            <a:r>
              <a:rPr lang="en-US" altLang="ja-JP" sz="2000" dirty="0"/>
              <a:t> = 1, Log2TransformRange =</a:t>
            </a:r>
            <a:r>
              <a:rPr lang="en-US" altLang="ja-JP" sz="2000" b="1" dirty="0">
                <a:solidFill>
                  <a:srgbClr val="0000FF"/>
                </a:solidFill>
              </a:rPr>
              <a:t> </a:t>
            </a:r>
            <a:r>
              <a:rPr lang="en-US" altLang="ja-JP" sz="2000" dirty="0">
                <a:solidFill>
                  <a:srgbClr val="0000FF"/>
                </a:solidFill>
              </a:rPr>
              <a:t>Min (20, </a:t>
            </a:r>
            <a:r>
              <a:rPr lang="en-US" altLang="ja-JP" sz="2000" dirty="0" err="1">
                <a:solidFill>
                  <a:srgbClr val="0000FF"/>
                </a:solidFill>
              </a:rPr>
              <a:t>BitDepth</a:t>
            </a:r>
            <a:r>
              <a:rPr lang="en-US" altLang="ja-JP" sz="2000" dirty="0">
                <a:solidFill>
                  <a:srgbClr val="0000FF"/>
                </a:solidFill>
              </a:rPr>
              <a:t> + 6)</a:t>
            </a:r>
            <a:endParaRPr lang="ja-JP" altLang="ja-JP" sz="2000" dirty="0">
              <a:solidFill>
                <a:srgbClr val="0000FF"/>
              </a:solidFill>
            </a:endParaRPr>
          </a:p>
          <a:p>
            <a:pPr marL="0" indent="0">
              <a:buNone/>
            </a:pPr>
            <a:endParaRPr lang="ja-JP" altLang="en-US" sz="2000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ja-JP" dirty="0"/>
              <a:t>JVET-U0052</a:t>
            </a:r>
            <a:endParaRPr lang="ja-JP" altLang="en-US" dirty="0"/>
          </a:p>
        </p:txBody>
      </p:sp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CA" altLang="ja-JP" sz="2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Experiment </a:t>
            </a:r>
            <a:r>
              <a:rPr lang="en-US" altLang="ja-JP" sz="2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results of </a:t>
            </a:r>
            <a:r>
              <a:rPr lang="en-US" altLang="ja-JP" sz="2400" b="1" dirty="0">
                <a:solidFill>
                  <a:srgbClr val="0000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method 1</a:t>
            </a:r>
            <a:endParaRPr kumimoji="1" lang="ja-JP" altLang="en-US" dirty="0">
              <a:solidFill>
                <a:srgbClr val="0000FF"/>
              </a:solidFill>
            </a:endParaRPr>
          </a:p>
        </p:txBody>
      </p:sp>
      <p:pic>
        <p:nvPicPr>
          <p:cNvPr id="6" name="図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80" y="1952836"/>
            <a:ext cx="11211214" cy="4280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26488"/>
      </p:ext>
    </p:extLst>
  </p:cSld>
  <p:clrMapOvr>
    <a:masterClrMapping/>
  </p:clrMapOvr>
</p:sld>
</file>

<file path=ppt/theme/theme1.xml><?xml version="1.0" encoding="utf-8"?>
<a:theme xmlns:a="http://schemas.openxmlformats.org/drawingml/2006/main" name="Be Original.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59574C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mtClean="0">
            <a:solidFill>
              <a:srgbClr val="59574C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kumimoji="1" sz="900" dirty="0">
            <a:latin typeface="源ノ角ゴシック JP Regular" panose="020B0500000000000000" pitchFamily="34" charset="-128"/>
            <a:ea typeface="源ノ角ゴシック JP Regular" panose="020B05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Be Original.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31053</TotalTime>
  <Words>1210</Words>
  <Application>Microsoft Office PowerPoint</Application>
  <PresentationFormat>ワイド画面</PresentationFormat>
  <Paragraphs>371</Paragraphs>
  <Slides>15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15</vt:i4>
      </vt:variant>
    </vt:vector>
  </HeadingPairs>
  <TitlesOfParts>
    <vt:vector size="34" baseType="lpstr">
      <vt:lpstr>(日本語用のフォントを使用)</vt:lpstr>
      <vt:lpstr>等线</vt:lpstr>
      <vt:lpstr>HGPｺﾞｼｯｸE</vt:lpstr>
      <vt:lpstr>ＭＳ Ｐゴシック</vt:lpstr>
      <vt:lpstr>SimSun</vt:lpstr>
      <vt:lpstr>Source Han Sans SC Regular</vt:lpstr>
      <vt:lpstr>Source Sans Pro</vt:lpstr>
      <vt:lpstr>源ノ角ゴシック JP Medium</vt:lpstr>
      <vt:lpstr>源ノ角ゴシック JP Regular</vt:lpstr>
      <vt:lpstr>游ゴシック</vt:lpstr>
      <vt:lpstr>游ゴシック Light</vt:lpstr>
      <vt:lpstr>游明朝</vt:lpstr>
      <vt:lpstr>Arial</vt:lpstr>
      <vt:lpstr>Calibri</vt:lpstr>
      <vt:lpstr>Calibri Light</vt:lpstr>
      <vt:lpstr>Cambria Math</vt:lpstr>
      <vt:lpstr>Times New Roman</vt:lpstr>
      <vt:lpstr>Be Original. Theme</vt:lpstr>
      <vt:lpstr>1_Be Original. Theme</vt:lpstr>
      <vt:lpstr>Transform coefficients range extension  for high bit depth</vt:lpstr>
      <vt:lpstr>Introduction</vt:lpstr>
      <vt:lpstr>Proposal</vt:lpstr>
      <vt:lpstr>Current status of HEVC and VVC </vt:lpstr>
      <vt:lpstr>Problem Statement</vt:lpstr>
      <vt:lpstr>Problem investigation</vt:lpstr>
      <vt:lpstr>Proposed method 1:  Best coding gain solution</vt:lpstr>
      <vt:lpstr>Proposed method 2:  No flag solution</vt:lpstr>
      <vt:lpstr>Experiment results of method 1</vt:lpstr>
      <vt:lpstr>Experiment results of method 2</vt:lpstr>
      <vt:lpstr>Experiment results of method1/2 vs HBD CTC anchor  </vt:lpstr>
      <vt:lpstr>extended precision for 12 bit in HBD CTC</vt:lpstr>
      <vt:lpstr>Conclusion</vt:lpstr>
      <vt:lpstr>PowerPoint プレゼンテーション</vt:lpstr>
      <vt:lpstr>Experiment results of method 1 with CE Rice parameter proposal</vt:lpstr>
    </vt:vector>
  </TitlesOfParts>
  <Company>SHARP Corp.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.</dc:creator>
  <cp:lastModifiedBy>Tianyang Zhou</cp:lastModifiedBy>
  <cp:revision>9111</cp:revision>
  <dcterms:created xsi:type="dcterms:W3CDTF">2011-03-24T05:19:20Z</dcterms:created>
  <dcterms:modified xsi:type="dcterms:W3CDTF">2021-01-11T14:25:50Z</dcterms:modified>
</cp:coreProperties>
</file>