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
  </p:notesMasterIdLst>
  <p:sldIdLst>
    <p:sldId id="256" r:id="rId2"/>
    <p:sldId id="431" r:id="rId3"/>
    <p:sldId id="435" r:id="rId4"/>
    <p:sldId id="432" r:id="rId5"/>
    <p:sldId id="434" r:id="rId6"/>
    <p:sldId id="38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4242"/>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53" autoAdjust="0"/>
    <p:restoredTop sz="96683"/>
  </p:normalViewPr>
  <p:slideViewPr>
    <p:cSldViewPr snapToGrid="0" snapToObjects="1">
      <p:cViewPr>
        <p:scale>
          <a:sx n="123" d="100"/>
          <a:sy n="123" d="100"/>
        </p:scale>
        <p:origin x="752" y="6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460270-2F2C-2447-8615-CE2685E98468}" type="datetimeFigureOut">
              <a:rPr lang="en-US" smtClean="0"/>
              <a:t>6/24/20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410FA-25A9-1842-B45A-35490E7C1B5A}" type="slidenum">
              <a:rPr lang="en-US" smtClean="0"/>
              <a:t>‹#›</a:t>
            </a:fld>
            <a:endParaRPr lang="en-US"/>
          </a:p>
        </p:txBody>
      </p:sp>
    </p:spTree>
    <p:extLst>
      <p:ext uri="{BB962C8B-B14F-4D97-AF65-F5344CB8AC3E}">
        <p14:creationId xmlns:p14="http://schemas.microsoft.com/office/powerpoint/2010/main" val="11704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167410FA-25A9-1842-B45A-35490E7C1B5A}" type="slidenum">
              <a:rPr lang="en-US" smtClean="0"/>
              <a:t>1</a:t>
            </a:fld>
            <a:endParaRPr lang="en-US"/>
          </a:p>
        </p:txBody>
      </p:sp>
    </p:spTree>
    <p:extLst>
      <p:ext uri="{BB962C8B-B14F-4D97-AF65-F5344CB8AC3E}">
        <p14:creationId xmlns:p14="http://schemas.microsoft.com/office/powerpoint/2010/main" val="1393862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ore-KR" altLang="en-US" dirty="0"/>
          </a:p>
        </p:txBody>
      </p:sp>
      <p:sp>
        <p:nvSpPr>
          <p:cNvPr id="4" name="슬라이드 번호 개체 틀 3"/>
          <p:cNvSpPr>
            <a:spLocks noGrp="1"/>
          </p:cNvSpPr>
          <p:nvPr>
            <p:ph type="sldNum" sz="quarter" idx="5"/>
          </p:nvPr>
        </p:nvSpPr>
        <p:spPr/>
        <p:txBody>
          <a:bodyPr/>
          <a:lstStyle/>
          <a:p>
            <a:fld id="{167410FA-25A9-1842-B45A-35490E7C1B5A}" type="slidenum">
              <a:rPr lang="en-US" smtClean="0"/>
              <a:t>4</a:t>
            </a:fld>
            <a:endParaRPr lang="en-US"/>
          </a:p>
        </p:txBody>
      </p:sp>
    </p:spTree>
    <p:extLst>
      <p:ext uri="{BB962C8B-B14F-4D97-AF65-F5344CB8AC3E}">
        <p14:creationId xmlns:p14="http://schemas.microsoft.com/office/powerpoint/2010/main" val="1227378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ore-KR" altLang="en-US" dirty="0"/>
          </a:p>
        </p:txBody>
      </p:sp>
      <p:sp>
        <p:nvSpPr>
          <p:cNvPr id="4" name="슬라이드 번호 개체 틀 3"/>
          <p:cNvSpPr>
            <a:spLocks noGrp="1"/>
          </p:cNvSpPr>
          <p:nvPr>
            <p:ph type="sldNum" sz="quarter" idx="5"/>
          </p:nvPr>
        </p:nvSpPr>
        <p:spPr/>
        <p:txBody>
          <a:bodyPr/>
          <a:lstStyle/>
          <a:p>
            <a:fld id="{167410FA-25A9-1842-B45A-35490E7C1B5A}" type="slidenum">
              <a:rPr lang="en-US" smtClean="0"/>
              <a:t>5</a:t>
            </a:fld>
            <a:endParaRPr lang="en-US"/>
          </a:p>
        </p:txBody>
      </p:sp>
    </p:spTree>
    <p:extLst>
      <p:ext uri="{BB962C8B-B14F-4D97-AF65-F5344CB8AC3E}">
        <p14:creationId xmlns:p14="http://schemas.microsoft.com/office/powerpoint/2010/main" val="4229613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latinLnBrk="0">
              <a:defRPr sz="6000" b="1"/>
            </a:lvl1pPr>
          </a:lstStyle>
          <a:p>
            <a:r>
              <a:rPr lang="en-US" altLang="ko-KR"/>
              <a:t>Click to edit Master title style</a:t>
            </a:r>
            <a:endParaRPr lang="ko-KR" altLang="en-US" dirty="0"/>
          </a:p>
        </p:txBody>
      </p:sp>
      <p:sp>
        <p:nvSpPr>
          <p:cNvPr id="3" name="부제목 2"/>
          <p:cNvSpPr>
            <a:spLocks noGrp="1"/>
          </p:cNvSpPr>
          <p:nvPr>
            <p:ph type="subTitle" idx="1"/>
          </p:nvPr>
        </p:nvSpPr>
        <p:spPr>
          <a:xfrm>
            <a:off x="1524000" y="3821068"/>
            <a:ext cx="9144000" cy="1436732"/>
          </a:xfrm>
        </p:spPr>
        <p:txBody>
          <a:bodyPr/>
          <a:lstStyle>
            <a:lvl1pPr marL="0" indent="0" algn="ctr" latinLnBrk="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a:t>Click to edit Master subtitle style</a:t>
            </a:r>
            <a:endParaRPr lang="ko-KR" altLang="en-US" dirty="0"/>
          </a:p>
        </p:txBody>
      </p:sp>
      <p:sp>
        <p:nvSpPr>
          <p:cNvPr id="7" name="직사각형 6"/>
          <p:cNvSpPr/>
          <p:nvPr/>
        </p:nvSpPr>
        <p:spPr>
          <a:xfrm>
            <a:off x="1527047" y="3509241"/>
            <a:ext cx="9140953" cy="45719"/>
          </a:xfrm>
          <a:prstGeom prst="rect">
            <a:avLst/>
          </a:prstGeom>
          <a:gradFill>
            <a:gsLst>
              <a:gs pos="0">
                <a:srgbClr val="C10A11"/>
              </a:gs>
              <a:gs pos="100000">
                <a:srgbClr val="ECB6B6"/>
              </a:gs>
              <a:gs pos="100000">
                <a:srgbClr val="ECB6B6"/>
              </a:gs>
              <a:gs pos="100000">
                <a:srgbClr val="F1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291501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Click to edit Master title style</a:t>
            </a:r>
            <a:endParaRPr lang="ko-KR" altLang="en-US"/>
          </a:p>
        </p:txBody>
      </p:sp>
      <p:sp>
        <p:nvSpPr>
          <p:cNvPr id="3" name="세로 텍스트 개체 틀 2"/>
          <p:cNvSpPr>
            <a:spLocks noGrp="1"/>
          </p:cNvSpPr>
          <p:nvPr>
            <p:ph type="body" orient="vert" idx="1"/>
          </p:nvPr>
        </p:nvSpPr>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7"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153743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en-US" altLang="ko-KR"/>
              <a:t>Click to edit Master title style</a:t>
            </a:r>
            <a:endParaRPr lang="ko-KR" alt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7"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3497987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838200" y="365126"/>
            <a:ext cx="10515600" cy="673966"/>
          </a:xfrm>
        </p:spPr>
        <p:txBody>
          <a:bodyPr>
            <a:normAutofit/>
          </a:bodyPr>
          <a:lstStyle>
            <a:lvl1pPr>
              <a:defRPr sz="3000" b="1"/>
            </a:lvl1pPr>
          </a:lstStyle>
          <a:p>
            <a:r>
              <a:rPr lang="en-US" altLang="ko-KR"/>
              <a:t>Click to edit Master title style</a:t>
            </a:r>
            <a:endParaRPr lang="ko-KR" altLang="en-US" dirty="0"/>
          </a:p>
        </p:txBody>
      </p:sp>
      <p:sp>
        <p:nvSpPr>
          <p:cNvPr id="3" name="내용 개체 틀 2"/>
          <p:cNvSpPr>
            <a:spLocks noGrp="1"/>
          </p:cNvSpPr>
          <p:nvPr>
            <p:ph idx="1"/>
          </p:nvPr>
        </p:nvSpPr>
        <p:spPr>
          <a:xfrm>
            <a:off x="838200" y="1278965"/>
            <a:ext cx="10515600" cy="4897998"/>
          </a:xfrm>
        </p:spPr>
        <p:txBody>
          <a:bodyPr>
            <a:normAutofit/>
          </a:bodyPr>
          <a:lstStyle>
            <a:lvl1pPr marL="228600" indent="-228600">
              <a:buFont typeface="Wingdings" panose="05000000000000000000" pitchFamily="2" charset="2"/>
              <a:buChar char="§"/>
              <a:defRPr sz="2400"/>
            </a:lvl1pPr>
            <a:lvl2pPr marL="685800" indent="-228600">
              <a:buFont typeface="맑은 고딕" panose="020B0503020000020004" pitchFamily="50" charset="-127"/>
              <a:buChar char="–"/>
              <a:defRPr sz="2000"/>
            </a:lvl2pPr>
            <a:lvl3pPr>
              <a:defRPr sz="1800"/>
            </a:lvl3pPr>
            <a:lvl4pPr>
              <a:defRPr sz="1600"/>
            </a:lvl4pPr>
            <a:lvl5pPr>
              <a:defRPr sz="1600"/>
            </a:lvl5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dirty="0"/>
          </a:p>
        </p:txBody>
      </p:sp>
      <p:sp>
        <p:nvSpPr>
          <p:cNvPr id="8" name="직사각형 7"/>
          <p:cNvSpPr/>
          <p:nvPr/>
        </p:nvSpPr>
        <p:spPr>
          <a:xfrm>
            <a:off x="838200" y="983464"/>
            <a:ext cx="10515600" cy="55628"/>
          </a:xfrm>
          <a:prstGeom prst="rect">
            <a:avLst/>
          </a:prstGeom>
          <a:gradFill>
            <a:gsLst>
              <a:gs pos="0">
                <a:srgbClr val="C10A11"/>
              </a:gs>
              <a:gs pos="100000">
                <a:srgbClr val="ECB6B6"/>
              </a:gs>
              <a:gs pos="100000">
                <a:srgbClr val="ECB6B6"/>
              </a:gs>
              <a:gs pos="100000">
                <a:srgbClr val="F1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
        <p:nvSpPr>
          <p:cNvPr id="6" name="TextBox 5">
            <a:extLst>
              <a:ext uri="{FF2B5EF4-FFF2-40B4-BE49-F238E27FC236}">
                <a16:creationId xmlns:a16="http://schemas.microsoft.com/office/drawing/2014/main" id="{DA57CDD6-81A5-EB42-802C-6EDA2B56B30B}"/>
              </a:ext>
            </a:extLst>
          </p:cNvPr>
          <p:cNvSpPr txBox="1"/>
          <p:nvPr userDrawn="1"/>
        </p:nvSpPr>
        <p:spPr>
          <a:xfrm>
            <a:off x="838200" y="55874"/>
            <a:ext cx="5497852"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400" b="1" i="1" dirty="0">
                <a:solidFill>
                  <a:schemeClr val="bg1">
                    <a:lumMod val="75000"/>
                  </a:schemeClr>
                </a:solidFill>
                <a:latin typeface="Tw Cen MT" panose="020B0602020104020603" pitchFamily="34" charset="0"/>
              </a:rPr>
              <a:t>JVET-S0249: AHG3: Bugfix to LMCS with multiple slices in VTM-9.0 encoder </a:t>
            </a:r>
            <a:endParaRPr lang="ko-KR" altLang="en-US" sz="1400" b="1" i="1" dirty="0">
              <a:solidFill>
                <a:schemeClr val="bg1">
                  <a:lumMod val="75000"/>
                </a:schemeClr>
              </a:solidFill>
              <a:latin typeface="Tw Cen MT" panose="020B0602020104020603" pitchFamily="34" charset="0"/>
            </a:endParaRPr>
          </a:p>
        </p:txBody>
      </p:sp>
    </p:spTree>
    <p:extLst>
      <p:ext uri="{BB962C8B-B14F-4D97-AF65-F5344CB8AC3E}">
        <p14:creationId xmlns:p14="http://schemas.microsoft.com/office/powerpoint/2010/main" val="2216620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cap="small" baseline="0"/>
            </a:lvl1pPr>
          </a:lstStyle>
          <a:p>
            <a:r>
              <a:rPr lang="en-US" altLang="ko-KR"/>
              <a:t>Click to edit Master title style</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cap="small" baseline="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ko-KR"/>
              <a:t>Edit Master text styles</a:t>
            </a:r>
          </a:p>
        </p:txBody>
      </p:sp>
      <p:sp>
        <p:nvSpPr>
          <p:cNvPr id="8" name="직사각형 7"/>
          <p:cNvSpPr/>
          <p:nvPr/>
        </p:nvSpPr>
        <p:spPr>
          <a:xfrm>
            <a:off x="831850" y="4534661"/>
            <a:ext cx="10515600" cy="55628"/>
          </a:xfrm>
          <a:prstGeom prst="rect">
            <a:avLst/>
          </a:prstGeom>
          <a:gradFill>
            <a:gsLst>
              <a:gs pos="0">
                <a:srgbClr val="C10A11"/>
              </a:gs>
              <a:gs pos="100000">
                <a:srgbClr val="ECB6B6"/>
              </a:gs>
              <a:gs pos="100000">
                <a:srgbClr val="ECB6B6"/>
              </a:gs>
              <a:gs pos="100000">
                <a:srgbClr val="F1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542101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콘텐츠 2개">
    <p:spTree>
      <p:nvGrpSpPr>
        <p:cNvPr id="1" name=""/>
        <p:cNvGrpSpPr/>
        <p:nvPr/>
      </p:nvGrpSpPr>
      <p:grpSpPr>
        <a:xfrm>
          <a:off x="0" y="0"/>
          <a:ext cx="0" cy="0"/>
          <a:chOff x="0" y="0"/>
          <a:chExt cx="0" cy="0"/>
        </a:xfrm>
      </p:grpSpPr>
      <p:sp>
        <p:nvSpPr>
          <p:cNvPr id="3" name="내용 개체 틀 2"/>
          <p:cNvSpPr>
            <a:spLocks noGrp="1"/>
          </p:cNvSpPr>
          <p:nvPr>
            <p:ph sz="half" idx="1"/>
          </p:nvPr>
        </p:nvSpPr>
        <p:spPr>
          <a:xfrm>
            <a:off x="838200" y="1278965"/>
            <a:ext cx="5181600" cy="4897998"/>
          </a:xfrm>
        </p:spPr>
        <p:txBody>
          <a:bodyPr>
            <a:normAutofit/>
          </a:bodyPr>
          <a:lstStyle>
            <a:lvl1pPr marL="228600" indent="-228600">
              <a:buFont typeface="Wingdings" panose="05000000000000000000" pitchFamily="2" charset="2"/>
              <a:buChar char="§"/>
              <a:defRPr sz="2400"/>
            </a:lvl1pPr>
            <a:lvl2pPr marL="685800" indent="-228600">
              <a:buFont typeface="맑은 고딕" panose="020B0503020000020004" pitchFamily="50" charset="-127"/>
              <a:buChar char="–"/>
              <a:defRPr sz="2000"/>
            </a:lvl2pPr>
            <a:lvl3pPr>
              <a:defRPr sz="1800"/>
            </a:lvl3pPr>
            <a:lvl4pPr>
              <a:defRPr sz="1600"/>
            </a:lvl4pPr>
            <a:lvl5pPr>
              <a:defRPr sz="1600"/>
            </a:lvl5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dirty="0"/>
          </a:p>
        </p:txBody>
      </p:sp>
      <p:sp>
        <p:nvSpPr>
          <p:cNvPr id="4" name="내용 개체 틀 3"/>
          <p:cNvSpPr>
            <a:spLocks noGrp="1"/>
          </p:cNvSpPr>
          <p:nvPr>
            <p:ph sz="half" idx="2"/>
          </p:nvPr>
        </p:nvSpPr>
        <p:spPr>
          <a:xfrm>
            <a:off x="6172200" y="1278965"/>
            <a:ext cx="5181600" cy="4897998"/>
          </a:xfrm>
        </p:spPr>
        <p:txBody>
          <a:bodyPr>
            <a:normAutofit/>
          </a:bodyPr>
          <a:lstStyle>
            <a:lvl1pPr marL="228600" indent="-228600">
              <a:buFont typeface="Wingdings" panose="05000000000000000000" pitchFamily="2" charset="2"/>
              <a:buChar char="§"/>
              <a:defRPr sz="2400"/>
            </a:lvl1pPr>
            <a:lvl2pPr marL="685800" indent="-228600">
              <a:buFont typeface="맑은 고딕" panose="020B0503020000020004" pitchFamily="50" charset="-127"/>
              <a:buChar char="–"/>
              <a:defRPr sz="2000"/>
            </a:lvl2pPr>
            <a:lvl3pPr>
              <a:defRPr sz="1800"/>
            </a:lvl3pPr>
            <a:lvl4pPr>
              <a:defRPr sz="1600"/>
            </a:lvl4pPr>
            <a:lvl5pPr>
              <a:defRPr sz="1600"/>
            </a:lvl5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dirty="0"/>
          </a:p>
        </p:txBody>
      </p:sp>
      <p:sp>
        <p:nvSpPr>
          <p:cNvPr id="8" name="제목 1"/>
          <p:cNvSpPr>
            <a:spLocks noGrp="1"/>
          </p:cNvSpPr>
          <p:nvPr>
            <p:ph type="title"/>
          </p:nvPr>
        </p:nvSpPr>
        <p:spPr>
          <a:xfrm>
            <a:off x="838200" y="365126"/>
            <a:ext cx="10515600" cy="673966"/>
          </a:xfrm>
        </p:spPr>
        <p:txBody>
          <a:bodyPr>
            <a:normAutofit/>
          </a:bodyPr>
          <a:lstStyle>
            <a:lvl1pPr>
              <a:defRPr sz="3000" b="1"/>
            </a:lvl1pPr>
          </a:lstStyle>
          <a:p>
            <a:r>
              <a:rPr lang="en-US" altLang="ko-KR"/>
              <a:t>Click to edit Master title style</a:t>
            </a:r>
            <a:endParaRPr lang="ko-KR" altLang="en-US" dirty="0"/>
          </a:p>
        </p:txBody>
      </p:sp>
      <p:sp>
        <p:nvSpPr>
          <p:cNvPr id="11" name="직사각형 10"/>
          <p:cNvSpPr/>
          <p:nvPr/>
        </p:nvSpPr>
        <p:spPr>
          <a:xfrm>
            <a:off x="838200" y="983464"/>
            <a:ext cx="10515600" cy="55628"/>
          </a:xfrm>
          <a:prstGeom prst="rect">
            <a:avLst/>
          </a:prstGeom>
          <a:gradFill>
            <a:gsLst>
              <a:gs pos="0">
                <a:srgbClr val="C10A11"/>
              </a:gs>
              <a:gs pos="100000">
                <a:srgbClr val="ECB6B6"/>
              </a:gs>
              <a:gs pos="100000">
                <a:srgbClr val="ECB6B6"/>
              </a:gs>
              <a:gs pos="100000">
                <a:srgbClr val="F1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2027174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en-US" altLang="ko-KR"/>
              <a:t>Click to edit Master title style</a:t>
            </a:r>
            <a:endParaRPr lang="ko-KR" alt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Edit Master text styles</a:t>
            </a:r>
          </a:p>
        </p:txBody>
      </p:sp>
      <p:sp>
        <p:nvSpPr>
          <p:cNvPr id="4" name="내용 개체 틀 3"/>
          <p:cNvSpPr>
            <a:spLocks noGrp="1"/>
          </p:cNvSpPr>
          <p:nvPr>
            <p:ph sz="half" idx="2"/>
          </p:nvPr>
        </p:nvSpPr>
        <p:spPr>
          <a:xfrm>
            <a:off x="839788" y="2505075"/>
            <a:ext cx="5157787" cy="3684588"/>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Edit Master text styles</a:t>
            </a:r>
          </a:p>
        </p:txBody>
      </p:sp>
      <p:sp>
        <p:nvSpPr>
          <p:cNvPr id="6" name="내용 개체 틀 5"/>
          <p:cNvSpPr>
            <a:spLocks noGrp="1"/>
          </p:cNvSpPr>
          <p:nvPr>
            <p:ph sz="quarter" idx="4"/>
          </p:nvPr>
        </p:nvSpPr>
        <p:spPr>
          <a:xfrm>
            <a:off x="6172200" y="2505075"/>
            <a:ext cx="5183188" cy="3684588"/>
          </a:xfrm>
        </p:spPr>
        <p:txBody>
          <a:body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10" name="슬라이드 번호 개체 틀 5"/>
          <p:cNvSpPr>
            <a:spLocks noGrp="1"/>
          </p:cNvSpPr>
          <p:nvPr>
            <p:ph type="sldNum" sz="quarter" idx="10"/>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2007346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Click to edit Master title style</a:t>
            </a:r>
            <a:endParaRPr lang="ko-KR" altLang="en-US"/>
          </a:p>
        </p:txBody>
      </p:sp>
      <p:sp>
        <p:nvSpPr>
          <p:cNvPr id="6"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853067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5"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375169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ko-KR" alt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ko-KR"/>
              <a:t>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Edit Master text styles</a:t>
            </a:r>
          </a:p>
        </p:txBody>
      </p:sp>
      <p:sp>
        <p:nvSpPr>
          <p:cNvPr id="8"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1195800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ko-KR" alt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a:t>Click icon to add picture</a:t>
            </a:r>
            <a:endParaRPr lang="ko-KR" alt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Edit Master text styles</a:t>
            </a:r>
          </a:p>
        </p:txBody>
      </p:sp>
      <p:sp>
        <p:nvSpPr>
          <p:cNvPr id="8"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3930654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pic>
        <p:nvPicPr>
          <p:cNvPr id="9" name="그림 7">
            <a:extLst>
              <a:ext uri="{FF2B5EF4-FFF2-40B4-BE49-F238E27FC236}">
                <a16:creationId xmlns:a16="http://schemas.microsoft.com/office/drawing/2014/main" id="{474FE793-12F0-4CF2-9447-06A6793B772C}"/>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a:stretch/>
        </p:blipFill>
        <p:spPr>
          <a:xfrm>
            <a:off x="10517993" y="0"/>
            <a:ext cx="1514453" cy="648000"/>
          </a:xfrm>
          <a:prstGeom prst="rect">
            <a:avLst/>
          </a:prstGeom>
        </p:spPr>
      </p:pic>
      <p:sp>
        <p:nvSpPr>
          <p:cNvPr id="10" name="TextBox 9">
            <a:extLst>
              <a:ext uri="{FF2B5EF4-FFF2-40B4-BE49-F238E27FC236}">
                <a16:creationId xmlns:a16="http://schemas.microsoft.com/office/drawing/2014/main" id="{9CE4D81B-5947-44F5-8AE2-1A001E445B78}"/>
              </a:ext>
            </a:extLst>
          </p:cNvPr>
          <p:cNvSpPr txBox="1"/>
          <p:nvPr/>
        </p:nvSpPr>
        <p:spPr>
          <a:xfrm>
            <a:off x="105296" y="6484670"/>
            <a:ext cx="3918958" cy="307777"/>
          </a:xfrm>
          <a:prstGeom prst="rect">
            <a:avLst/>
          </a:prstGeom>
          <a:noFill/>
        </p:spPr>
        <p:txBody>
          <a:bodyPr wrap="none" rtlCol="0">
            <a:spAutoFit/>
          </a:bodyPr>
          <a:lstStyle/>
          <a:p>
            <a:r>
              <a:rPr lang="en-US" altLang="ko-KR" sz="1400" b="1" i="1" dirty="0">
                <a:solidFill>
                  <a:schemeClr val="bg1">
                    <a:lumMod val="75000"/>
                  </a:schemeClr>
                </a:solidFill>
                <a:latin typeface="Tw Cen MT" panose="020B0602020104020603" pitchFamily="34" charset="0"/>
              </a:rPr>
              <a:t>DIGITAL INSIGHTS INC., MULTIMEDIA SYSTEMS &amp; IPRS</a:t>
            </a:r>
            <a:endParaRPr lang="ko-KR" altLang="en-US" sz="1400" b="1" i="1" dirty="0">
              <a:solidFill>
                <a:schemeClr val="bg1">
                  <a:lumMod val="75000"/>
                </a:schemeClr>
              </a:solidFill>
              <a:latin typeface="Tw Cen MT" panose="020B0602020104020603" pitchFamily="34" charset="0"/>
            </a:endParaRPr>
          </a:p>
        </p:txBody>
      </p:sp>
      <p:sp>
        <p:nvSpPr>
          <p:cNvPr id="11" name="슬라이드 번호 개체 틀 5"/>
          <p:cNvSpPr>
            <a:spLocks noGrp="1"/>
          </p:cNvSpPr>
          <p:nvPr>
            <p:ph type="sldNum" sz="quarter" idx="4"/>
          </p:nvPr>
        </p:nvSpPr>
        <p:spPr>
          <a:xfrm>
            <a:off x="9296400" y="6484669"/>
            <a:ext cx="2057400" cy="307777"/>
          </a:xfrm>
          <a:prstGeom prst="rect">
            <a:avLst/>
          </a:prstGeom>
        </p:spPr>
        <p:txBody>
          <a:bodyPr vert="horz" lIns="91440" tIns="45720" rIns="91440" bIns="45720" rtlCol="0" anchor="ctr"/>
          <a:lstStyle>
            <a:lvl1pPr algn="r">
              <a:defRPr sz="1400" b="1" i="1">
                <a:solidFill>
                  <a:schemeClr val="bg1">
                    <a:lumMod val="75000"/>
                  </a:schemeClr>
                </a:solidFill>
                <a:latin typeface="Tw Cen MT" panose="020B0602020104020603" pitchFamily="34" charset="0"/>
              </a:defRPr>
            </a:lvl1pPr>
          </a:lstStyle>
          <a:p>
            <a:fld id="{B46B52BD-7ED9-DE4D-86A0-C75E1C7F5EAD}" type="slidenum">
              <a:rPr lang="en-US" smtClean="0"/>
              <a:t>‹#›</a:t>
            </a:fld>
            <a:endParaRPr lang="en-US"/>
          </a:p>
        </p:txBody>
      </p:sp>
    </p:spTree>
    <p:extLst>
      <p:ext uri="{BB962C8B-B14F-4D97-AF65-F5344CB8AC3E}">
        <p14:creationId xmlns:p14="http://schemas.microsoft.com/office/powerpoint/2010/main" val="4046011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Trebuchet MS" charset="0"/>
          <a:ea typeface="Trebuchet MS" charset="0"/>
          <a:cs typeface="Trebuchet MS"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rebuchet MS" charset="0"/>
          <a:ea typeface="Trebuchet MS" charset="0"/>
          <a:cs typeface="Trebuchet MS"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rebuchet MS" charset="0"/>
          <a:ea typeface="Trebuchet MS" charset="0"/>
          <a:cs typeface="Trebuchet MS"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rebuchet MS" charset="0"/>
          <a:ea typeface="Trebuchet MS" charset="0"/>
          <a:cs typeface="Trebuchet MS"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rebuchet MS" charset="0"/>
          <a:ea typeface="Trebuchet MS" charset="0"/>
          <a:cs typeface="Trebuchet MS"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rebuchet MS" charset="0"/>
          <a:ea typeface="Trebuchet MS" charset="0"/>
          <a:cs typeface="Trebuchet MS" charset="0"/>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hyperlink" Target="mailto:yjahn@digitalinsights.co.kr"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29B29-2E06-054C-BE7B-89AC41C163C8}"/>
              </a:ext>
            </a:extLst>
          </p:cNvPr>
          <p:cNvSpPr>
            <a:spLocks noGrp="1"/>
          </p:cNvSpPr>
          <p:nvPr>
            <p:ph type="ctrTitle"/>
          </p:nvPr>
        </p:nvSpPr>
        <p:spPr>
          <a:xfrm>
            <a:off x="1219200" y="1122363"/>
            <a:ext cx="9753600" cy="2387600"/>
          </a:xfrm>
        </p:spPr>
        <p:txBody>
          <a:bodyPr>
            <a:noAutofit/>
          </a:bodyPr>
          <a:lstStyle/>
          <a:p>
            <a:pPr algn="l"/>
            <a:r>
              <a:rPr lang="en-US" altLang="ko-KR" sz="3600" dirty="0"/>
              <a:t>[JVET-S0249]</a:t>
            </a:r>
            <a:br>
              <a:rPr lang="en" altLang="ko-KR" sz="3600" dirty="0"/>
            </a:br>
            <a:r>
              <a:rPr lang="en" altLang="ko-KR" sz="3600" dirty="0"/>
              <a:t>AHG3: Bugfix to LMCS with multiple slices in VTM-9.0 encoder </a:t>
            </a:r>
            <a:endParaRPr lang="en-US" sz="3600" dirty="0"/>
          </a:p>
        </p:txBody>
      </p:sp>
      <p:sp>
        <p:nvSpPr>
          <p:cNvPr id="3" name="Subtitle 2">
            <a:extLst>
              <a:ext uri="{FF2B5EF4-FFF2-40B4-BE49-F238E27FC236}">
                <a16:creationId xmlns:a16="http://schemas.microsoft.com/office/drawing/2014/main" id="{C538DF0C-AE76-014D-AFAA-4D476DFE37D8}"/>
              </a:ext>
            </a:extLst>
          </p:cNvPr>
          <p:cNvSpPr>
            <a:spLocks noGrp="1"/>
          </p:cNvSpPr>
          <p:nvPr>
            <p:ph type="subTitle" idx="1"/>
          </p:nvPr>
        </p:nvSpPr>
        <p:spPr/>
        <p:txBody>
          <a:bodyPr/>
          <a:lstStyle/>
          <a:p>
            <a:pPr algn="r"/>
            <a:r>
              <a:rPr lang="en-US" b="1" dirty="0" err="1"/>
              <a:t>Jongseok</a:t>
            </a:r>
            <a:r>
              <a:rPr lang="en-US" b="1" dirty="0"/>
              <a:t> Lee</a:t>
            </a:r>
            <a:r>
              <a:rPr lang="en-US" dirty="0"/>
              <a:t>, Yongjo Ahn (Digital Insights)</a:t>
            </a:r>
          </a:p>
          <a:p>
            <a:pPr algn="r"/>
            <a:r>
              <a:rPr lang="en-US" dirty="0" err="1"/>
              <a:t>Seungwook</a:t>
            </a:r>
            <a:r>
              <a:rPr lang="en-US" dirty="0"/>
              <a:t> Park (Hyundai Motors)</a:t>
            </a:r>
          </a:p>
          <a:p>
            <a:pPr algn="r"/>
            <a:r>
              <a:rPr lang="en-US" dirty="0"/>
              <a:t>@ 19</a:t>
            </a:r>
            <a:r>
              <a:rPr lang="en-US" baseline="30000" dirty="0"/>
              <a:t>th</a:t>
            </a:r>
            <a:r>
              <a:rPr lang="en-US" dirty="0"/>
              <a:t> JVET meeting, Teleconference</a:t>
            </a:r>
          </a:p>
        </p:txBody>
      </p:sp>
    </p:spTree>
    <p:extLst>
      <p:ext uri="{BB962C8B-B14F-4D97-AF65-F5344CB8AC3E}">
        <p14:creationId xmlns:p14="http://schemas.microsoft.com/office/powerpoint/2010/main" val="3076956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D77040D-F6CA-4109-AFA8-D6B8649CDB4B}"/>
              </a:ext>
            </a:extLst>
          </p:cNvPr>
          <p:cNvSpPr>
            <a:spLocks noGrp="1"/>
          </p:cNvSpPr>
          <p:nvPr>
            <p:ph type="title"/>
          </p:nvPr>
        </p:nvSpPr>
        <p:spPr/>
        <p:txBody>
          <a:bodyPr/>
          <a:lstStyle/>
          <a:p>
            <a:r>
              <a:rPr lang="en-US" altLang="ko-KR" dirty="0"/>
              <a:t>Problem Statement</a:t>
            </a:r>
          </a:p>
        </p:txBody>
      </p:sp>
      <p:sp>
        <p:nvSpPr>
          <p:cNvPr id="3" name="내용 개체 틀 2">
            <a:extLst>
              <a:ext uri="{FF2B5EF4-FFF2-40B4-BE49-F238E27FC236}">
                <a16:creationId xmlns:a16="http://schemas.microsoft.com/office/drawing/2014/main" id="{973ED988-77F3-490D-B2D2-3F42F06BE6E8}"/>
              </a:ext>
            </a:extLst>
          </p:cNvPr>
          <p:cNvSpPr>
            <a:spLocks noGrp="1"/>
          </p:cNvSpPr>
          <p:nvPr>
            <p:ph idx="1"/>
          </p:nvPr>
        </p:nvSpPr>
        <p:spPr/>
        <p:txBody>
          <a:bodyPr>
            <a:normAutofit/>
          </a:bodyPr>
          <a:lstStyle/>
          <a:p>
            <a:r>
              <a:rPr lang="en-CA" altLang="ko-Kore-KR" dirty="0"/>
              <a:t>In the current VTM encoder</a:t>
            </a:r>
          </a:p>
          <a:p>
            <a:pPr lvl="1"/>
            <a:r>
              <a:rPr lang="en-CA" altLang="ko-Kore-KR" dirty="0"/>
              <a:t>The forward LM function applies to an original picture. If an original picture is divided into multiple slices it is required to applying the forward LM function for each slice, respectively.</a:t>
            </a:r>
          </a:p>
          <a:p>
            <a:r>
              <a:rPr lang="en-CA" altLang="ko-Kore-KR" dirty="0"/>
              <a:t>However,</a:t>
            </a:r>
          </a:p>
          <a:p>
            <a:pPr lvl="1"/>
            <a:r>
              <a:rPr lang="en-CA" altLang="ko-Kore-KR" dirty="0"/>
              <a:t>The VTM-9.0 encoder repeatedly applies the forward LM function to the whole original picture for the coding loop of slices</a:t>
            </a:r>
          </a:p>
          <a:p>
            <a:endParaRPr lang="en-US" altLang="ko-KR" dirty="0"/>
          </a:p>
        </p:txBody>
      </p:sp>
      <p:pic>
        <p:nvPicPr>
          <p:cNvPr id="4" name="그림 3">
            <a:extLst>
              <a:ext uri="{FF2B5EF4-FFF2-40B4-BE49-F238E27FC236}">
                <a16:creationId xmlns:a16="http://schemas.microsoft.com/office/drawing/2014/main" id="{71158004-BC59-4844-A3CC-C07473B42324}"/>
              </a:ext>
            </a:extLst>
          </p:cNvPr>
          <p:cNvPicPr/>
          <p:nvPr/>
        </p:nvPicPr>
        <p:blipFill>
          <a:blip r:embed="rId2"/>
          <a:stretch>
            <a:fillRect/>
          </a:stretch>
        </p:blipFill>
        <p:spPr>
          <a:xfrm>
            <a:off x="1410803" y="3690893"/>
            <a:ext cx="4646062" cy="2612934"/>
          </a:xfrm>
          <a:prstGeom prst="rect">
            <a:avLst/>
          </a:prstGeom>
        </p:spPr>
      </p:pic>
      <p:pic>
        <p:nvPicPr>
          <p:cNvPr id="5" name="그림 4">
            <a:extLst>
              <a:ext uri="{FF2B5EF4-FFF2-40B4-BE49-F238E27FC236}">
                <a16:creationId xmlns:a16="http://schemas.microsoft.com/office/drawing/2014/main" id="{2267932F-BAC0-9E41-AF8D-408086979C83}"/>
              </a:ext>
            </a:extLst>
          </p:cNvPr>
          <p:cNvPicPr/>
          <p:nvPr/>
        </p:nvPicPr>
        <p:blipFill>
          <a:blip r:embed="rId3"/>
          <a:stretch>
            <a:fillRect/>
          </a:stretch>
        </p:blipFill>
        <p:spPr>
          <a:xfrm>
            <a:off x="6711202" y="3692279"/>
            <a:ext cx="4642598" cy="2611548"/>
          </a:xfrm>
          <a:prstGeom prst="rect">
            <a:avLst/>
          </a:prstGeom>
        </p:spPr>
      </p:pic>
      <p:sp>
        <p:nvSpPr>
          <p:cNvPr id="6" name="직사각형 5">
            <a:extLst>
              <a:ext uri="{FF2B5EF4-FFF2-40B4-BE49-F238E27FC236}">
                <a16:creationId xmlns:a16="http://schemas.microsoft.com/office/drawing/2014/main" id="{6CF25DA7-EE29-604F-99D7-63AE70499A7A}"/>
              </a:ext>
            </a:extLst>
          </p:cNvPr>
          <p:cNvSpPr/>
          <p:nvPr/>
        </p:nvSpPr>
        <p:spPr>
          <a:xfrm>
            <a:off x="1410803" y="6270830"/>
            <a:ext cx="4646062" cy="276999"/>
          </a:xfrm>
          <a:prstGeom prst="rect">
            <a:avLst/>
          </a:prstGeom>
        </p:spPr>
        <p:txBody>
          <a:bodyPr wrap="square">
            <a:spAutoFit/>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ore-KR" sz="1200" b="1" dirty="0">
                <a:latin typeface="Times New Roman" panose="02020603050405020304" pitchFamily="18" charset="0"/>
                <a:ea typeface="맑은 고딕" panose="020B0503020000020004" pitchFamily="34" charset="-127"/>
              </a:rPr>
              <a:t>Figure 1. The original picture for “</a:t>
            </a:r>
            <a:r>
              <a:rPr lang="en-US" altLang="ko-Kore-KR" sz="1200" b="1" dirty="0" err="1">
                <a:latin typeface="Times New Roman" panose="02020603050405020304" pitchFamily="18" charset="0"/>
                <a:ea typeface="맑은 고딕" panose="020B0503020000020004" pitchFamily="34" charset="-127"/>
              </a:rPr>
              <a:t>ParkScene</a:t>
            </a:r>
            <a:r>
              <a:rPr lang="en-US" altLang="ko-Kore-KR" sz="1200" b="1" dirty="0">
                <a:latin typeface="Times New Roman" panose="02020603050405020304" pitchFamily="18" charset="0"/>
                <a:ea typeface="맑은 고딕" panose="020B0503020000020004" pitchFamily="34" charset="-127"/>
              </a:rPr>
              <a:t>” sequence at POC 0.</a:t>
            </a:r>
            <a:endParaRPr lang="ko-Kore-KR" altLang="ko-Kore-KR" sz="1200" b="1" dirty="0">
              <a:latin typeface="Times New Roman" panose="02020603050405020304" pitchFamily="18" charset="0"/>
              <a:ea typeface="맑은 고딕" panose="020B0503020000020004" pitchFamily="34" charset="-127"/>
            </a:endParaRPr>
          </a:p>
        </p:txBody>
      </p:sp>
      <p:sp>
        <p:nvSpPr>
          <p:cNvPr id="7" name="직사각형 6">
            <a:extLst>
              <a:ext uri="{FF2B5EF4-FFF2-40B4-BE49-F238E27FC236}">
                <a16:creationId xmlns:a16="http://schemas.microsoft.com/office/drawing/2014/main" id="{E9AA0819-DCB8-6841-86C6-44EFE427730F}"/>
              </a:ext>
            </a:extLst>
          </p:cNvPr>
          <p:cNvSpPr/>
          <p:nvPr/>
        </p:nvSpPr>
        <p:spPr>
          <a:xfrm>
            <a:off x="6552175" y="6303827"/>
            <a:ext cx="5101605" cy="461665"/>
          </a:xfrm>
          <a:prstGeom prst="rect">
            <a:avLst/>
          </a:prstGeom>
        </p:spPr>
        <p:txBody>
          <a:bodyPr wrap="square">
            <a:spAutoFit/>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ore-KR" sz="1200" b="1" dirty="0">
                <a:latin typeface="Times New Roman" panose="02020603050405020304" pitchFamily="18" charset="0"/>
                <a:ea typeface="맑은 고딕" panose="020B0503020000020004" pitchFamily="34" charset="-127"/>
              </a:rPr>
              <a:t>Figure 2. The reconstructed picture for the “</a:t>
            </a:r>
            <a:r>
              <a:rPr lang="en-US" altLang="ko-Kore-KR" sz="1200" b="1" dirty="0" err="1">
                <a:latin typeface="Times New Roman" panose="02020603050405020304" pitchFamily="18" charset="0"/>
                <a:ea typeface="맑은 고딕" panose="020B0503020000020004" pitchFamily="34" charset="-127"/>
              </a:rPr>
              <a:t>ParkScene</a:t>
            </a:r>
            <a:r>
              <a:rPr lang="en-US" altLang="ko-Kore-KR" sz="1200" b="1" dirty="0">
                <a:latin typeface="Times New Roman" panose="02020603050405020304" pitchFamily="18" charset="0"/>
                <a:ea typeface="맑은 고딕" panose="020B0503020000020004" pitchFamily="34" charset="-127"/>
              </a:rPr>
              <a:t>” sequence with </a:t>
            </a:r>
            <a:r>
              <a:rPr lang="en-CA" altLang="ko-Kore-KR" sz="1200" b="1" dirty="0">
                <a:latin typeface="Times New Roman" panose="02020603050405020304" pitchFamily="18" charset="0"/>
                <a:ea typeface="맑은 고딕" panose="020B0503020000020004" pitchFamily="34" charset="-127"/>
              </a:rPr>
              <a:t>the </a:t>
            </a:r>
            <a:r>
              <a:rPr lang="en-US" altLang="ko-Kore-KR" sz="1200" b="1" dirty="0">
                <a:latin typeface="Times New Roman" panose="02020603050405020304" pitchFamily="18" charset="0"/>
                <a:ea typeface="맑은 고딕" panose="020B0503020000020004" pitchFamily="34" charset="-127"/>
              </a:rPr>
              <a:t>partitioning configuration</a:t>
            </a:r>
            <a:r>
              <a:rPr lang="en-CA" altLang="ko-Kore-KR" sz="1200" b="1" dirty="0">
                <a:latin typeface="Times New Roman" panose="02020603050405020304" pitchFamily="18" charset="0"/>
                <a:ea typeface="맑은 고딕" panose="020B0503020000020004" pitchFamily="34" charset="-127"/>
              </a:rPr>
              <a:t> for </a:t>
            </a:r>
            <a:r>
              <a:rPr lang="en-US" altLang="ko-Kore-KR" sz="1200" b="1" dirty="0">
                <a:latin typeface="Times New Roman" panose="02020603050405020304" pitchFamily="18" charset="0"/>
                <a:ea typeface="맑은 고딕" panose="020B0503020000020004" pitchFamily="34" charset="-127"/>
              </a:rPr>
              <a:t>8 slices, 12 tiles, and 2 subpictures at POC 0.</a:t>
            </a:r>
            <a:endParaRPr lang="ko-Kore-KR" altLang="ko-Kore-KR" sz="1200" b="1" dirty="0">
              <a:latin typeface="Times New Roman" panose="02020603050405020304" pitchFamily="18" charset="0"/>
              <a:ea typeface="맑은 고딕" panose="020B0503020000020004" pitchFamily="34" charset="-127"/>
            </a:endParaRPr>
          </a:p>
        </p:txBody>
      </p:sp>
    </p:spTree>
    <p:extLst>
      <p:ext uri="{BB962C8B-B14F-4D97-AF65-F5344CB8AC3E}">
        <p14:creationId xmlns:p14="http://schemas.microsoft.com/office/powerpoint/2010/main" val="2165300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C32C61D-0B45-A94C-BF98-B5E05D7715B4}"/>
              </a:ext>
            </a:extLst>
          </p:cNvPr>
          <p:cNvSpPr>
            <a:spLocks noGrp="1"/>
          </p:cNvSpPr>
          <p:nvPr>
            <p:ph type="title"/>
          </p:nvPr>
        </p:nvSpPr>
        <p:spPr/>
        <p:txBody>
          <a:bodyPr/>
          <a:lstStyle/>
          <a:p>
            <a:r>
              <a:rPr kumimoji="1" lang="en-US" altLang="ko-Kore-KR" dirty="0"/>
              <a:t>Proposed Method</a:t>
            </a:r>
            <a:endParaRPr kumimoji="1" lang="ko-Kore-KR" altLang="en-US" dirty="0"/>
          </a:p>
        </p:txBody>
      </p:sp>
      <p:sp>
        <p:nvSpPr>
          <p:cNvPr id="3" name="내용 개체 틀 2">
            <a:extLst>
              <a:ext uri="{FF2B5EF4-FFF2-40B4-BE49-F238E27FC236}">
                <a16:creationId xmlns:a16="http://schemas.microsoft.com/office/drawing/2014/main" id="{18736514-3221-B441-B688-21E4D2034B33}"/>
              </a:ext>
            </a:extLst>
          </p:cNvPr>
          <p:cNvSpPr>
            <a:spLocks noGrp="1"/>
          </p:cNvSpPr>
          <p:nvPr>
            <p:ph idx="1"/>
          </p:nvPr>
        </p:nvSpPr>
        <p:spPr/>
        <p:txBody>
          <a:bodyPr/>
          <a:lstStyle/>
          <a:p>
            <a:pPr hangingPunct="0"/>
            <a:r>
              <a:rPr lang="en-CA" altLang="ko-Kore-KR" dirty="0"/>
              <a:t>In this contribution</a:t>
            </a:r>
          </a:p>
          <a:p>
            <a:pPr lvl="1" hangingPunct="0"/>
            <a:r>
              <a:rPr lang="en-CA" altLang="ko-Kore-KR" dirty="0"/>
              <a:t>It is proposed that a one-line source code change to solve the problem in VTM-9.0 software. </a:t>
            </a:r>
          </a:p>
          <a:p>
            <a:pPr marL="457200" lvl="1" indent="0" hangingPunct="0">
              <a:buNone/>
            </a:pPr>
            <a:endParaRPr lang="ko-Kore-KR" altLang="en-US" dirty="0"/>
          </a:p>
          <a:p>
            <a:pPr hangingPunct="0"/>
            <a:r>
              <a:rPr lang="en-US" altLang="ko-Kore-KR" dirty="0"/>
              <a:t>In addition</a:t>
            </a:r>
          </a:p>
          <a:p>
            <a:pPr lvl="1" hangingPunct="0"/>
            <a:r>
              <a:rPr lang="en-US" altLang="ko-Kore-KR" dirty="0"/>
              <a:t>This contribution additionally proposes that the forward LM function is applied in CTU units to solve the fundamental problem that repeatedly performed forward LM function for a whole picture per each slice remain even when the proposed method is applied.</a:t>
            </a:r>
          </a:p>
        </p:txBody>
      </p:sp>
    </p:spTree>
    <p:extLst>
      <p:ext uri="{BB962C8B-B14F-4D97-AF65-F5344CB8AC3E}">
        <p14:creationId xmlns:p14="http://schemas.microsoft.com/office/powerpoint/2010/main" val="2273928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D77040D-F6CA-4109-AFA8-D6B8649CDB4B}"/>
              </a:ext>
            </a:extLst>
          </p:cNvPr>
          <p:cNvSpPr>
            <a:spLocks noGrp="1"/>
          </p:cNvSpPr>
          <p:nvPr>
            <p:ph type="title"/>
          </p:nvPr>
        </p:nvSpPr>
        <p:spPr/>
        <p:txBody>
          <a:bodyPr/>
          <a:lstStyle/>
          <a:p>
            <a:pPr lvl="0" hangingPunct="0"/>
            <a:r>
              <a:rPr lang="en-US" altLang="ko-Kore-KR" dirty="0"/>
              <a:t>Proposed method – Picture-level (one-line change)</a:t>
            </a:r>
            <a:endParaRPr lang="ko-Kore-KR" altLang="ko-Kore-KR" dirty="0"/>
          </a:p>
        </p:txBody>
      </p:sp>
      <p:sp>
        <p:nvSpPr>
          <p:cNvPr id="3" name="내용 개체 틀 2">
            <a:extLst>
              <a:ext uri="{FF2B5EF4-FFF2-40B4-BE49-F238E27FC236}">
                <a16:creationId xmlns:a16="http://schemas.microsoft.com/office/drawing/2014/main" id="{973ED988-77F3-490D-B2D2-3F42F06BE6E8}"/>
              </a:ext>
            </a:extLst>
          </p:cNvPr>
          <p:cNvSpPr>
            <a:spLocks noGrp="1"/>
          </p:cNvSpPr>
          <p:nvPr>
            <p:ph idx="1"/>
          </p:nvPr>
        </p:nvSpPr>
        <p:spPr/>
        <p:txBody>
          <a:bodyPr>
            <a:normAutofit/>
          </a:bodyPr>
          <a:lstStyle/>
          <a:p>
            <a:r>
              <a:rPr lang="en-CA" altLang="ko-Kore-KR" b="1" dirty="0"/>
              <a:t>&lt;</a:t>
            </a:r>
            <a:r>
              <a:rPr lang="en-CA" altLang="ko-Kore-KR" b="1" dirty="0" err="1"/>
              <a:t>EncGOP.cpp</a:t>
            </a:r>
            <a:r>
              <a:rPr lang="en-CA" altLang="ko-Kore-KR" b="1" dirty="0"/>
              <a:t>, line 2708.&gt;</a:t>
            </a:r>
            <a:endParaRPr lang="ko-Kore-KR" altLang="ko-Kore-KR" dirty="0"/>
          </a:p>
          <a:p>
            <a:endParaRPr lang="en-US" altLang="ko-KR" dirty="0"/>
          </a:p>
        </p:txBody>
      </p:sp>
      <p:pic>
        <p:nvPicPr>
          <p:cNvPr id="15" name="그림 14" descr="스크린샷이(가) 표시된 사진&#10;&#10;자동 생성된 설명">
            <a:extLst>
              <a:ext uri="{FF2B5EF4-FFF2-40B4-BE49-F238E27FC236}">
                <a16:creationId xmlns:a16="http://schemas.microsoft.com/office/drawing/2014/main" id="{570EDE9D-1622-7F46-A484-14F7CCCFEFA6}"/>
              </a:ext>
            </a:extLst>
          </p:cNvPr>
          <p:cNvPicPr/>
          <p:nvPr/>
        </p:nvPicPr>
        <p:blipFill>
          <a:blip r:embed="rId3"/>
          <a:stretch>
            <a:fillRect/>
          </a:stretch>
        </p:blipFill>
        <p:spPr>
          <a:xfrm>
            <a:off x="3124200" y="1859782"/>
            <a:ext cx="6542028" cy="4554000"/>
          </a:xfrm>
          <a:prstGeom prst="rect">
            <a:avLst/>
          </a:prstGeom>
        </p:spPr>
      </p:pic>
      <p:grpSp>
        <p:nvGrpSpPr>
          <p:cNvPr id="16" name="그룹 15">
            <a:extLst>
              <a:ext uri="{FF2B5EF4-FFF2-40B4-BE49-F238E27FC236}">
                <a16:creationId xmlns:a16="http://schemas.microsoft.com/office/drawing/2014/main" id="{C8305DA5-3DF2-2D40-A88C-236A646AFFCB}"/>
              </a:ext>
            </a:extLst>
          </p:cNvPr>
          <p:cNvGrpSpPr/>
          <p:nvPr/>
        </p:nvGrpSpPr>
        <p:grpSpPr>
          <a:xfrm>
            <a:off x="3578162" y="3495368"/>
            <a:ext cx="4267511" cy="1827922"/>
            <a:chOff x="0" y="0"/>
            <a:chExt cx="3827780" cy="1639570"/>
          </a:xfrm>
        </p:grpSpPr>
        <p:sp>
          <p:nvSpPr>
            <p:cNvPr id="17" name="직사각형 16">
              <a:extLst>
                <a:ext uri="{FF2B5EF4-FFF2-40B4-BE49-F238E27FC236}">
                  <a16:creationId xmlns:a16="http://schemas.microsoft.com/office/drawing/2014/main" id="{0EEA951C-DFA1-F645-B7C9-0CB67342421A}"/>
                </a:ext>
              </a:extLst>
            </p:cNvPr>
            <p:cNvSpPr/>
            <p:nvPr/>
          </p:nvSpPr>
          <p:spPr>
            <a:xfrm>
              <a:off x="0" y="0"/>
              <a:ext cx="3700780" cy="15049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a:p>
          </p:txBody>
        </p:sp>
        <p:cxnSp>
          <p:nvCxnSpPr>
            <p:cNvPr id="18" name="연결선: 꺾임 34">
              <a:extLst>
                <a:ext uri="{FF2B5EF4-FFF2-40B4-BE49-F238E27FC236}">
                  <a16:creationId xmlns:a16="http://schemas.microsoft.com/office/drawing/2014/main" id="{5B1CF78C-AFC4-5549-98E1-72D05355D201}"/>
                </a:ext>
              </a:extLst>
            </p:cNvPr>
            <p:cNvCxnSpPr/>
            <p:nvPr/>
          </p:nvCxnSpPr>
          <p:spPr>
            <a:xfrm flipH="1" flipV="1">
              <a:off x="0" y="79375"/>
              <a:ext cx="112751" cy="1494968"/>
            </a:xfrm>
            <a:prstGeom prst="bentConnector3">
              <a:avLst>
                <a:gd name="adj1" fmla="val 535603"/>
              </a:avLst>
            </a:prstGeom>
            <a:ln>
              <a:tailEnd type="triangle"/>
            </a:ln>
          </p:spPr>
          <p:style>
            <a:lnRef idx="1">
              <a:schemeClr val="dk1"/>
            </a:lnRef>
            <a:fillRef idx="0">
              <a:schemeClr val="dk1"/>
            </a:fillRef>
            <a:effectRef idx="0">
              <a:schemeClr val="dk1"/>
            </a:effectRef>
            <a:fontRef idx="minor">
              <a:schemeClr val="tx1"/>
            </a:fontRef>
          </p:style>
        </p:cxnSp>
        <p:sp>
          <p:nvSpPr>
            <p:cNvPr id="19" name="직사각형 18">
              <a:extLst>
                <a:ext uri="{FF2B5EF4-FFF2-40B4-BE49-F238E27FC236}">
                  <a16:creationId xmlns:a16="http://schemas.microsoft.com/office/drawing/2014/main" id="{F49ECEE7-D3B5-9B4E-9F7D-9C33DD47B61C}"/>
                </a:ext>
              </a:extLst>
            </p:cNvPr>
            <p:cNvSpPr/>
            <p:nvPr/>
          </p:nvSpPr>
          <p:spPr>
            <a:xfrm>
              <a:off x="127000" y="1489075"/>
              <a:ext cx="3700780" cy="150495"/>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dirty="0"/>
            </a:p>
          </p:txBody>
        </p:sp>
      </p:grpSp>
    </p:spTree>
    <p:extLst>
      <p:ext uri="{BB962C8B-B14F-4D97-AF65-F5344CB8AC3E}">
        <p14:creationId xmlns:p14="http://schemas.microsoft.com/office/powerpoint/2010/main" val="3169008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D77040D-F6CA-4109-AFA8-D6B8649CDB4B}"/>
              </a:ext>
            </a:extLst>
          </p:cNvPr>
          <p:cNvSpPr>
            <a:spLocks noGrp="1"/>
          </p:cNvSpPr>
          <p:nvPr>
            <p:ph type="title"/>
          </p:nvPr>
        </p:nvSpPr>
        <p:spPr/>
        <p:txBody>
          <a:bodyPr/>
          <a:lstStyle/>
          <a:p>
            <a:pPr lvl="0" hangingPunct="0"/>
            <a:r>
              <a:rPr lang="en-US" altLang="ko-Kore-KR" dirty="0"/>
              <a:t>Proposed method – CTU-level</a:t>
            </a:r>
            <a:endParaRPr lang="ko-Kore-KR" altLang="ko-Kore-KR" dirty="0"/>
          </a:p>
        </p:txBody>
      </p:sp>
      <p:grpSp>
        <p:nvGrpSpPr>
          <p:cNvPr id="13" name="그룹 12">
            <a:extLst>
              <a:ext uri="{FF2B5EF4-FFF2-40B4-BE49-F238E27FC236}">
                <a16:creationId xmlns:a16="http://schemas.microsoft.com/office/drawing/2014/main" id="{9D04143E-8298-554C-AEC6-7094BFF2858B}"/>
              </a:ext>
            </a:extLst>
          </p:cNvPr>
          <p:cNvGrpSpPr/>
          <p:nvPr/>
        </p:nvGrpSpPr>
        <p:grpSpPr>
          <a:xfrm>
            <a:off x="5129069" y="1145754"/>
            <a:ext cx="7062931" cy="5347120"/>
            <a:chOff x="5774280" y="2467107"/>
            <a:chExt cx="5998620" cy="4541364"/>
          </a:xfrm>
        </p:grpSpPr>
        <p:pic>
          <p:nvPicPr>
            <p:cNvPr id="4" name="그림 3">
              <a:extLst>
                <a:ext uri="{FF2B5EF4-FFF2-40B4-BE49-F238E27FC236}">
                  <a16:creationId xmlns:a16="http://schemas.microsoft.com/office/drawing/2014/main" id="{B60D1565-088E-E644-A14B-948026606053}"/>
                </a:ext>
              </a:extLst>
            </p:cNvPr>
            <p:cNvPicPr>
              <a:picLocks noChangeAspect="1"/>
            </p:cNvPicPr>
            <p:nvPr/>
          </p:nvPicPr>
          <p:blipFill>
            <a:blip r:embed="rId3"/>
            <a:stretch>
              <a:fillRect/>
            </a:stretch>
          </p:blipFill>
          <p:spPr>
            <a:xfrm>
              <a:off x="5774280" y="2467107"/>
              <a:ext cx="5998620" cy="4541364"/>
            </a:xfrm>
            <a:prstGeom prst="rect">
              <a:avLst/>
            </a:prstGeom>
          </p:spPr>
        </p:pic>
        <p:sp>
          <p:nvSpPr>
            <p:cNvPr id="39" name="직사각형 38">
              <a:extLst>
                <a:ext uri="{FF2B5EF4-FFF2-40B4-BE49-F238E27FC236}">
                  <a16:creationId xmlns:a16="http://schemas.microsoft.com/office/drawing/2014/main" id="{049C45A9-15FB-5548-9461-965D6EAE8F80}"/>
                </a:ext>
              </a:extLst>
            </p:cNvPr>
            <p:cNvSpPr/>
            <p:nvPr/>
          </p:nvSpPr>
          <p:spPr>
            <a:xfrm>
              <a:off x="5952528" y="4697978"/>
              <a:ext cx="5702680" cy="155130"/>
            </a:xfrm>
            <a:prstGeom prst="rect">
              <a:avLst/>
            </a:prstGeom>
            <a:solidFill>
              <a:schemeClr val="accent6">
                <a:alpha val="15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dirty="0"/>
            </a:p>
          </p:txBody>
        </p:sp>
        <p:sp>
          <p:nvSpPr>
            <p:cNvPr id="30" name="직사각형 29">
              <a:extLst>
                <a:ext uri="{FF2B5EF4-FFF2-40B4-BE49-F238E27FC236}">
                  <a16:creationId xmlns:a16="http://schemas.microsoft.com/office/drawing/2014/main" id="{B4045915-0332-164D-813F-B709B1FB2DFC}"/>
                </a:ext>
              </a:extLst>
            </p:cNvPr>
            <p:cNvSpPr/>
            <p:nvPr/>
          </p:nvSpPr>
          <p:spPr>
            <a:xfrm>
              <a:off x="5952528" y="5165381"/>
              <a:ext cx="5702680" cy="155130"/>
            </a:xfrm>
            <a:prstGeom prst="rect">
              <a:avLst/>
            </a:prstGeom>
            <a:solidFill>
              <a:schemeClr val="accent6">
                <a:alpha val="15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dirty="0"/>
            </a:p>
          </p:txBody>
        </p:sp>
      </p:grpSp>
      <p:cxnSp>
        <p:nvCxnSpPr>
          <p:cNvPr id="12" name="연결선: 꺾임 34">
            <a:extLst>
              <a:ext uri="{FF2B5EF4-FFF2-40B4-BE49-F238E27FC236}">
                <a16:creationId xmlns:a16="http://schemas.microsoft.com/office/drawing/2014/main" id="{94AD3600-58BA-5F42-B288-499C78535CA3}"/>
              </a:ext>
            </a:extLst>
          </p:cNvPr>
          <p:cNvCxnSpPr/>
          <p:nvPr/>
        </p:nvCxnSpPr>
        <p:spPr>
          <a:xfrm flipH="1" flipV="1">
            <a:off x="1370221" y="8222770"/>
            <a:ext cx="125704" cy="1666708"/>
          </a:xfrm>
          <a:prstGeom prst="bentConnector3">
            <a:avLst>
              <a:gd name="adj1" fmla="val 535603"/>
            </a:avLst>
          </a:prstGeom>
          <a:ln>
            <a:tailEnd type="triangle"/>
          </a:ln>
        </p:spPr>
        <p:style>
          <a:lnRef idx="1">
            <a:schemeClr val="dk1"/>
          </a:lnRef>
          <a:fillRef idx="0">
            <a:schemeClr val="dk1"/>
          </a:fillRef>
          <a:effectRef idx="0">
            <a:schemeClr val="dk1"/>
          </a:effectRef>
          <a:fontRef idx="minor">
            <a:schemeClr val="tx1"/>
          </a:fontRef>
        </p:style>
      </p:cxnSp>
      <p:grpSp>
        <p:nvGrpSpPr>
          <p:cNvPr id="5" name="그룹 4">
            <a:extLst>
              <a:ext uri="{FF2B5EF4-FFF2-40B4-BE49-F238E27FC236}">
                <a16:creationId xmlns:a16="http://schemas.microsoft.com/office/drawing/2014/main" id="{DE22E229-4585-E54D-A4E1-3EA2EF064850}"/>
              </a:ext>
            </a:extLst>
          </p:cNvPr>
          <p:cNvGrpSpPr/>
          <p:nvPr/>
        </p:nvGrpSpPr>
        <p:grpSpPr>
          <a:xfrm>
            <a:off x="282178" y="1775616"/>
            <a:ext cx="4514293" cy="3017693"/>
            <a:chOff x="-3271014" y="1775616"/>
            <a:chExt cx="6542028" cy="4373184"/>
          </a:xfrm>
        </p:grpSpPr>
        <p:grpSp>
          <p:nvGrpSpPr>
            <p:cNvPr id="3" name="그룹 2">
              <a:extLst>
                <a:ext uri="{FF2B5EF4-FFF2-40B4-BE49-F238E27FC236}">
                  <a16:creationId xmlns:a16="http://schemas.microsoft.com/office/drawing/2014/main" id="{E3DBF757-AAB5-4347-82F5-3FA50BB15853}"/>
                </a:ext>
              </a:extLst>
            </p:cNvPr>
            <p:cNvGrpSpPr/>
            <p:nvPr/>
          </p:nvGrpSpPr>
          <p:grpSpPr>
            <a:xfrm>
              <a:off x="-3271014" y="1775616"/>
              <a:ext cx="6542028" cy="4373184"/>
              <a:chOff x="-3501483" y="1756543"/>
              <a:chExt cx="6542028" cy="4373184"/>
            </a:xfrm>
          </p:grpSpPr>
          <p:pic>
            <p:nvPicPr>
              <p:cNvPr id="6" name="그림 5" descr="스크린샷이(가) 표시된 사진&#10;&#10;자동 생성된 설명">
                <a:extLst>
                  <a:ext uri="{FF2B5EF4-FFF2-40B4-BE49-F238E27FC236}">
                    <a16:creationId xmlns:a16="http://schemas.microsoft.com/office/drawing/2014/main" id="{377D5EAB-E37D-2D4F-AFDD-3258E5828638}"/>
                  </a:ext>
                </a:extLst>
              </p:cNvPr>
              <p:cNvPicPr/>
              <p:nvPr/>
            </p:nvPicPr>
            <p:blipFill rotWithShape="1">
              <a:blip r:embed="rId4"/>
              <a:srcRect b="27547"/>
              <a:stretch/>
            </p:blipFill>
            <p:spPr>
              <a:xfrm>
                <a:off x="-3501483" y="1756543"/>
                <a:ext cx="6542028" cy="3302154"/>
              </a:xfrm>
              <a:prstGeom prst="rect">
                <a:avLst/>
              </a:prstGeom>
            </p:spPr>
          </p:pic>
          <p:pic>
            <p:nvPicPr>
              <p:cNvPr id="7" name="그림 6" descr="스크린샷이(가) 표시된 사진&#10;&#10;자동 생성된 설명">
                <a:extLst>
                  <a:ext uri="{FF2B5EF4-FFF2-40B4-BE49-F238E27FC236}">
                    <a16:creationId xmlns:a16="http://schemas.microsoft.com/office/drawing/2014/main" id="{E68E1411-777D-A245-9C4A-6DF502ACD87A}"/>
                  </a:ext>
                </a:extLst>
              </p:cNvPr>
              <p:cNvPicPr/>
              <p:nvPr/>
            </p:nvPicPr>
            <p:blipFill rotWithShape="1">
              <a:blip r:embed="rId4"/>
              <a:srcRect t="76562"/>
              <a:stretch/>
            </p:blipFill>
            <p:spPr>
              <a:xfrm>
                <a:off x="-3501483" y="5061640"/>
                <a:ext cx="6542028" cy="1068087"/>
              </a:xfrm>
              <a:prstGeom prst="rect">
                <a:avLst/>
              </a:prstGeom>
            </p:spPr>
          </p:pic>
        </p:grpSp>
        <p:sp>
          <p:nvSpPr>
            <p:cNvPr id="14" name="직사각형 13">
              <a:extLst>
                <a:ext uri="{FF2B5EF4-FFF2-40B4-BE49-F238E27FC236}">
                  <a16:creationId xmlns:a16="http://schemas.microsoft.com/office/drawing/2014/main" id="{0E0A3DE7-7027-0341-A6CE-46FBA86365F3}"/>
                </a:ext>
              </a:extLst>
            </p:cNvPr>
            <p:cNvSpPr/>
            <p:nvPr/>
          </p:nvSpPr>
          <p:spPr>
            <a:xfrm>
              <a:off x="-2843179" y="3419735"/>
              <a:ext cx="5284696" cy="165600"/>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dirty="0"/>
            </a:p>
          </p:txBody>
        </p:sp>
        <p:sp>
          <p:nvSpPr>
            <p:cNvPr id="15" name="직사각형 14">
              <a:extLst>
                <a:ext uri="{FF2B5EF4-FFF2-40B4-BE49-F238E27FC236}">
                  <a16:creationId xmlns:a16="http://schemas.microsoft.com/office/drawing/2014/main" id="{129EA251-582E-904B-BFC6-5D1429CEC0F5}"/>
                </a:ext>
              </a:extLst>
            </p:cNvPr>
            <p:cNvSpPr/>
            <p:nvPr/>
          </p:nvSpPr>
          <p:spPr>
            <a:xfrm>
              <a:off x="-2843179" y="3962208"/>
              <a:ext cx="5284696" cy="165600"/>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ko-KR" altLang="en-US" dirty="0"/>
            </a:p>
          </p:txBody>
        </p:sp>
      </p:grpSp>
      <p:cxnSp>
        <p:nvCxnSpPr>
          <p:cNvPr id="17" name="연결선: 꺾임 34">
            <a:extLst>
              <a:ext uri="{FF2B5EF4-FFF2-40B4-BE49-F238E27FC236}">
                <a16:creationId xmlns:a16="http://schemas.microsoft.com/office/drawing/2014/main" id="{E0A26EFE-3F2B-C440-B75A-3BC83ABF0EB6}"/>
              </a:ext>
            </a:extLst>
          </p:cNvPr>
          <p:cNvCxnSpPr>
            <a:cxnSpLocks/>
            <a:stCxn id="14" idx="3"/>
          </p:cNvCxnSpPr>
          <p:nvPr/>
        </p:nvCxnSpPr>
        <p:spPr>
          <a:xfrm>
            <a:off x="4224080" y="2967268"/>
            <a:ext cx="1230969" cy="930689"/>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0" name="연결선: 꺾임 34">
            <a:extLst>
              <a:ext uri="{FF2B5EF4-FFF2-40B4-BE49-F238E27FC236}">
                <a16:creationId xmlns:a16="http://schemas.microsoft.com/office/drawing/2014/main" id="{A532218C-4B06-054C-86BF-BF3DFE4D791E}"/>
              </a:ext>
            </a:extLst>
          </p:cNvPr>
          <p:cNvCxnSpPr>
            <a:cxnSpLocks/>
            <a:stCxn id="15" idx="3"/>
          </p:cNvCxnSpPr>
          <p:nvPr/>
        </p:nvCxnSpPr>
        <p:spPr>
          <a:xfrm>
            <a:off x="4224080" y="3341599"/>
            <a:ext cx="1241419" cy="1115448"/>
          </a:xfrm>
          <a:prstGeom prst="bentConnector3">
            <a:avLst>
              <a:gd name="adj1" fmla="val 28113"/>
            </a:avLst>
          </a:prstGeom>
          <a:ln>
            <a:tailEnd type="triangle"/>
          </a:ln>
        </p:spPr>
        <p:style>
          <a:lnRef idx="1">
            <a:schemeClr val="dk1"/>
          </a:lnRef>
          <a:fillRef idx="0">
            <a:schemeClr val="dk1"/>
          </a:fillRef>
          <a:effectRef idx="0">
            <a:schemeClr val="dk1"/>
          </a:effectRef>
          <a:fontRef idx="minor">
            <a:schemeClr val="tx1"/>
          </a:fontRef>
        </p:style>
      </p:cxnSp>
      <p:sp>
        <p:nvSpPr>
          <p:cNvPr id="29" name="직사각형 28">
            <a:extLst>
              <a:ext uri="{FF2B5EF4-FFF2-40B4-BE49-F238E27FC236}">
                <a16:creationId xmlns:a16="http://schemas.microsoft.com/office/drawing/2014/main" id="{D2474E37-02C3-8A46-A13D-AE17D8B1D23A}"/>
              </a:ext>
            </a:extLst>
          </p:cNvPr>
          <p:cNvSpPr/>
          <p:nvPr/>
        </p:nvSpPr>
        <p:spPr>
          <a:xfrm>
            <a:off x="3733751" y="3033719"/>
            <a:ext cx="1037528" cy="276999"/>
          </a:xfrm>
          <a:prstGeom prst="rect">
            <a:avLst/>
          </a:prstGeom>
        </p:spPr>
        <p:txBody>
          <a:bodyPr wrap="none">
            <a:spAutoFit/>
          </a:bodyPr>
          <a:lstStyle/>
          <a:p>
            <a:r>
              <a:rPr lang="en-US" altLang="ko-Kore-KR" sz="1200" dirty="0"/>
              <a:t>Picture-level</a:t>
            </a:r>
            <a:endParaRPr lang="ko-Kore-KR" altLang="en-US" sz="1200" dirty="0"/>
          </a:p>
        </p:txBody>
      </p:sp>
      <p:sp>
        <p:nvSpPr>
          <p:cNvPr id="32" name="직사각형 31">
            <a:extLst>
              <a:ext uri="{FF2B5EF4-FFF2-40B4-BE49-F238E27FC236}">
                <a16:creationId xmlns:a16="http://schemas.microsoft.com/office/drawing/2014/main" id="{1D7DBEEF-DB38-2A46-8CB0-2D4ED1A5096E}"/>
              </a:ext>
            </a:extLst>
          </p:cNvPr>
          <p:cNvSpPr/>
          <p:nvPr/>
        </p:nvSpPr>
        <p:spPr>
          <a:xfrm>
            <a:off x="4581870" y="4045773"/>
            <a:ext cx="883512" cy="276999"/>
          </a:xfrm>
          <a:prstGeom prst="rect">
            <a:avLst/>
          </a:prstGeom>
        </p:spPr>
        <p:txBody>
          <a:bodyPr wrap="none">
            <a:spAutoFit/>
          </a:bodyPr>
          <a:lstStyle/>
          <a:p>
            <a:r>
              <a:rPr lang="en-US" altLang="ko-Kore-KR" sz="1200" b="1" dirty="0"/>
              <a:t>CTU-level</a:t>
            </a:r>
            <a:endParaRPr lang="ko-Kore-KR" altLang="en-US" sz="1200" b="1" dirty="0"/>
          </a:p>
        </p:txBody>
      </p:sp>
    </p:spTree>
    <p:extLst>
      <p:ext uri="{BB962C8B-B14F-4D97-AF65-F5344CB8AC3E}">
        <p14:creationId xmlns:p14="http://schemas.microsoft.com/office/powerpoint/2010/main" val="1973706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presentation</a:t>
            </a:r>
          </a:p>
        </p:txBody>
      </p:sp>
      <p:sp>
        <p:nvSpPr>
          <p:cNvPr id="3" name="Text Placeholder 2"/>
          <p:cNvSpPr>
            <a:spLocks noGrp="1"/>
          </p:cNvSpPr>
          <p:nvPr>
            <p:ph type="body" idx="1"/>
          </p:nvPr>
        </p:nvSpPr>
        <p:spPr/>
        <p:txBody>
          <a:bodyPr/>
          <a:lstStyle/>
          <a:p>
            <a:endParaRPr lang="en-US" dirty="0"/>
          </a:p>
        </p:txBody>
      </p:sp>
      <p:sp>
        <p:nvSpPr>
          <p:cNvPr id="4" name="Text Placeholder 2"/>
          <p:cNvSpPr txBox="1">
            <a:spLocks/>
          </p:cNvSpPr>
          <p:nvPr/>
        </p:nvSpPr>
        <p:spPr>
          <a:xfrm>
            <a:off x="5971430" y="4589463"/>
            <a:ext cx="5376020" cy="15001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cap="small" baseline="0">
                <a:solidFill>
                  <a:schemeClr val="tx1">
                    <a:tint val="75000"/>
                  </a:schemeClr>
                </a:solidFill>
                <a:latin typeface="Trebuchet MS" charset="0"/>
                <a:ea typeface="Trebuchet MS" charset="0"/>
                <a:cs typeface="Trebuchet MS"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Trebuchet MS" charset="0"/>
                <a:ea typeface="Trebuchet MS" charset="0"/>
                <a:cs typeface="Trebuchet MS"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Trebuchet MS" charset="0"/>
                <a:ea typeface="Trebuchet MS" charset="0"/>
                <a:cs typeface="Trebuchet MS"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Trebuchet MS" charset="0"/>
                <a:ea typeface="Trebuchet MS" charset="0"/>
                <a:cs typeface="Trebuchet MS"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Trebuchet MS" charset="0"/>
                <a:ea typeface="Trebuchet MS" charset="0"/>
                <a:cs typeface="Trebuchet MS" charset="0"/>
              </a:defRPr>
            </a:lvl5pPr>
            <a:lvl6pPr marL="2286000" indent="0" algn="l" defTabSz="914400" rtl="0" eaLnBrk="1" latinLnBrk="1"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1"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1"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1"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r"/>
            <a:r>
              <a:rPr lang="en-US" dirty="0" err="1"/>
              <a:t>Jongseok</a:t>
            </a:r>
            <a:r>
              <a:rPr lang="en-US" dirty="0"/>
              <a:t> Lee</a:t>
            </a:r>
          </a:p>
          <a:p>
            <a:pPr algn="r"/>
            <a:r>
              <a:rPr lang="en-US" dirty="0">
                <a:hlinkClick r:id="rId2"/>
              </a:rPr>
              <a:t>jslee@digitalinsights.co.kr</a:t>
            </a:r>
            <a:endParaRPr lang="en-US" dirty="0"/>
          </a:p>
        </p:txBody>
      </p:sp>
    </p:spTree>
    <p:extLst>
      <p:ext uri="{BB962C8B-B14F-4D97-AF65-F5344CB8AC3E}">
        <p14:creationId xmlns:p14="http://schemas.microsoft.com/office/powerpoint/2010/main" val="2881632397"/>
      </p:ext>
    </p:extLst>
  </p:cSld>
  <p:clrMapOvr>
    <a:masterClrMapping/>
  </p:clrMapOvr>
</p:sld>
</file>

<file path=ppt/theme/theme1.xml><?xml version="1.0" encoding="utf-8"?>
<a:theme xmlns:a="http://schemas.openxmlformats.org/drawingml/2006/main" name="DI-WIDE">
  <a:themeElements>
    <a:clrScheme name="DI">
      <a:dk1>
        <a:srgbClr val="000000"/>
      </a:dk1>
      <a:lt1>
        <a:srgbClr val="FFFFFF"/>
      </a:lt1>
      <a:dk2>
        <a:srgbClr val="44546A"/>
      </a:dk2>
      <a:lt2>
        <a:srgbClr val="E7E6E6"/>
      </a:lt2>
      <a:accent1>
        <a:srgbClr val="4472C4"/>
      </a:accent1>
      <a:accent2>
        <a:srgbClr val="C0091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WIDE" id="{08173671-A95F-1348-8009-04B67941F7F7}" vid="{3E5CEF02-C2DD-594D-976C-C87DA5C389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DI-BASE</Template>
  <TotalTime>58205</TotalTime>
  <Words>246</Words>
  <Application>Microsoft Macintosh PowerPoint</Application>
  <PresentationFormat>와이드스크린</PresentationFormat>
  <Paragraphs>28</Paragraphs>
  <Slides>6</Slides>
  <Notes>3</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6</vt:i4>
      </vt:variant>
    </vt:vector>
  </HeadingPairs>
  <TitlesOfParts>
    <vt:vector size="14" baseType="lpstr">
      <vt:lpstr>맑은 고딕</vt:lpstr>
      <vt:lpstr>Arial</vt:lpstr>
      <vt:lpstr>Calibri</vt:lpstr>
      <vt:lpstr>Times New Roman</vt:lpstr>
      <vt:lpstr>Trebuchet MS</vt:lpstr>
      <vt:lpstr>Tw Cen MT</vt:lpstr>
      <vt:lpstr>Wingdings</vt:lpstr>
      <vt:lpstr>DI-WIDE</vt:lpstr>
      <vt:lpstr>[JVET-S0249] AHG3: Bugfix to LMCS with multiple slices in VTM-9.0 encoder </vt:lpstr>
      <vt:lpstr>Problem Statement</vt:lpstr>
      <vt:lpstr>Proposed Method</vt:lpstr>
      <vt:lpstr>Proposed method – Picture-level (one-line change)</vt:lpstr>
      <vt:lpstr>Proposed method – CTU-level</vt:lpstr>
      <vt:lpstr>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Yongjo Ahn</dc:creator>
  <cp:lastModifiedBy>이종석</cp:lastModifiedBy>
  <cp:revision>1959</cp:revision>
  <dcterms:created xsi:type="dcterms:W3CDTF">2018-04-23T00:11:02Z</dcterms:created>
  <dcterms:modified xsi:type="dcterms:W3CDTF">2020-06-24T15:01:47Z</dcterms:modified>
</cp:coreProperties>
</file>