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56" r:id="rId2"/>
    <p:sldId id="431" r:id="rId3"/>
    <p:sldId id="432" r:id="rId4"/>
    <p:sldId id="38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4242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364" autoAdjust="0"/>
    <p:restoredTop sz="96327"/>
  </p:normalViewPr>
  <p:slideViewPr>
    <p:cSldViewPr snapToGrid="0" snapToObjects="1">
      <p:cViewPr>
        <p:scale>
          <a:sx n="140" d="100"/>
          <a:sy n="140" d="100"/>
        </p:scale>
        <p:origin x="704" y="-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460270-2F2C-2447-8615-CE2685E98468}" type="datetimeFigureOut">
              <a:rPr lang="en-US" smtClean="0"/>
              <a:t>6/22/20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410FA-25A9-1842-B45A-35490E7C1B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4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ko-KR" dirty="0"/>
              <a:t>&lt;ONNX&gt;</a:t>
            </a:r>
            <a:endParaRPr kumimoji="1" lang="en-US" altLang="ko-Kore-KR" dirty="0"/>
          </a:p>
          <a:p>
            <a:r>
              <a:rPr kumimoji="1" lang="ko-Kore-KR" altLang="en-US" dirty="0"/>
              <a:t>일반적인</a:t>
            </a:r>
            <a:r>
              <a:rPr kumimoji="1" lang="ko-KR" altLang="en-US" dirty="0"/>
              <a:t> 네트워크를 규정하고 이후 참조</a:t>
            </a:r>
            <a:r>
              <a:rPr kumimoji="1" lang="en-US" altLang="ko-KR" dirty="0"/>
              <a:t>.</a:t>
            </a:r>
          </a:p>
          <a:p>
            <a:r>
              <a:rPr kumimoji="1" lang="en-US" altLang="ko-KR" dirty="0"/>
              <a:t>1.</a:t>
            </a:r>
            <a:r>
              <a:rPr kumimoji="1" lang="ko-KR" altLang="en-US" dirty="0"/>
              <a:t> 개념 설명 도면을 최윤서 변리사님께 전달</a:t>
            </a:r>
            <a:r>
              <a:rPr kumimoji="1" lang="en-US" altLang="ko-KR" dirty="0"/>
              <a:t>.</a:t>
            </a:r>
          </a:p>
          <a:p>
            <a:r>
              <a:rPr kumimoji="1" lang="en-US" altLang="ko-KR" dirty="0"/>
              <a:t>2. </a:t>
            </a:r>
            <a:r>
              <a:rPr kumimoji="1" lang="ko-KR" altLang="en-US" dirty="0"/>
              <a:t>기존 기술의 논문 전달하자</a:t>
            </a:r>
            <a:r>
              <a:rPr kumimoji="1" lang="en-US" altLang="ko-KR" dirty="0"/>
              <a:t>.</a:t>
            </a:r>
          </a:p>
          <a:p>
            <a:r>
              <a:rPr kumimoji="1" lang="en-US" altLang="ko-KR" dirty="0"/>
              <a:t>3.</a:t>
            </a:r>
            <a:r>
              <a:rPr kumimoji="1" lang="ko-KR" altLang="en-US" dirty="0"/>
              <a:t> 두번째 아이디어 도면 추가</a:t>
            </a:r>
            <a:r>
              <a:rPr kumimoji="1" lang="en-US" altLang="ko-KR" dirty="0"/>
              <a:t>.</a:t>
            </a:r>
          </a:p>
          <a:p>
            <a:r>
              <a:rPr kumimoji="1" lang="en-US" altLang="ko-KR" dirty="0"/>
              <a:t>4.</a:t>
            </a:r>
            <a:r>
              <a:rPr kumimoji="1" lang="ko-KR" altLang="en-US" dirty="0"/>
              <a:t> 대표적인 네트워크에 대하여 실시 예를 추가 해야함</a:t>
            </a:r>
            <a:r>
              <a:rPr kumimoji="1" lang="en-US" altLang="ko-KR" dirty="0"/>
              <a:t>.</a:t>
            </a:r>
            <a:r>
              <a:rPr kumimoji="1" lang="ko-KR" altLang="en-US" dirty="0"/>
              <a:t> </a:t>
            </a:r>
            <a:r>
              <a:rPr kumimoji="1" lang="en-US" altLang="ko-KR" dirty="0"/>
              <a:t>(</a:t>
            </a:r>
            <a:r>
              <a:rPr kumimoji="1" lang="ko-KR" altLang="en-US" dirty="0"/>
              <a:t>배심원들을 이해시켜야 하기 때문에 </a:t>
            </a:r>
            <a:r>
              <a:rPr kumimoji="1" lang="ko-KR" altLang="en-US" dirty="0" err="1"/>
              <a:t>힘듬</a:t>
            </a:r>
            <a:r>
              <a:rPr kumimoji="1" lang="en-US" altLang="ko-KR" dirty="0"/>
              <a:t>)</a:t>
            </a:r>
          </a:p>
          <a:p>
            <a:endParaRPr kumimoji="1" lang="en-US" altLang="ko-KR" dirty="0"/>
          </a:p>
          <a:p>
            <a:r>
              <a:rPr lang="en-US" altLang="ko-KR" dirty="0"/>
              <a:t>&lt;</a:t>
            </a:r>
            <a:r>
              <a:rPr lang="ko-KR" altLang="en-US" dirty="0"/>
              <a:t>추가 아이디어</a:t>
            </a:r>
            <a:r>
              <a:rPr lang="en-US" altLang="ko-KR" dirty="0"/>
              <a:t>&gt;</a:t>
            </a:r>
          </a:p>
          <a:p>
            <a:r>
              <a:rPr lang="en-US" altLang="ko-KR" dirty="0"/>
              <a:t>-</a:t>
            </a:r>
            <a:r>
              <a:rPr lang="ko-KR" altLang="en-US" dirty="0"/>
              <a:t> 남은 아이디어 </a:t>
            </a:r>
            <a:r>
              <a:rPr lang="en-US" altLang="ko-KR" dirty="0"/>
              <a:t>4</a:t>
            </a:r>
            <a:r>
              <a:rPr lang="ko-KR" altLang="en-US" dirty="0"/>
              <a:t>건 작성 예정</a:t>
            </a:r>
            <a:endParaRPr lang="en-US" altLang="ko-KR" dirty="0"/>
          </a:p>
          <a:p>
            <a:r>
              <a:rPr lang="en-US" dirty="0"/>
              <a:t>- 2</a:t>
            </a:r>
            <a:r>
              <a:rPr lang="ko-KR" altLang="en-US" dirty="0"/>
              <a:t>건 비디오 코딩 예정</a:t>
            </a:r>
            <a:endParaRPr lang="en-US" altLang="ko-KR" dirty="0"/>
          </a:p>
          <a:p>
            <a:r>
              <a:rPr lang="ko-KR" altLang="en-US" dirty="0"/>
              <a:t> </a:t>
            </a:r>
            <a:r>
              <a:rPr lang="en-US" altLang="ko-KR" dirty="0"/>
              <a:t>-&gt;</a:t>
            </a:r>
            <a:r>
              <a:rPr lang="ko-KR" altLang="en-US" dirty="0"/>
              <a:t> 차세대 비디오 코딩</a:t>
            </a:r>
            <a:r>
              <a:rPr lang="en-US" altLang="ko-KR" dirty="0"/>
              <a:t>,</a:t>
            </a:r>
            <a:r>
              <a:rPr lang="ko-KR" altLang="en-US" dirty="0"/>
              <a:t> </a:t>
            </a:r>
            <a:r>
              <a:rPr lang="en-US" altLang="ko-KR" dirty="0"/>
              <a:t>4</a:t>
            </a:r>
            <a:r>
              <a:rPr lang="ko-KR" altLang="en-US" dirty="0"/>
              <a:t>월 미팅 타겟 등등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-</a:t>
            </a:r>
            <a:r>
              <a:rPr lang="ko-KR" altLang="en-US" dirty="0"/>
              <a:t> 상용 특허 </a:t>
            </a:r>
            <a:r>
              <a:rPr lang="en-US" altLang="ko-KR" dirty="0"/>
              <a:t>2</a:t>
            </a:r>
            <a:r>
              <a:rPr lang="ko-KR" altLang="en-US" dirty="0"/>
              <a:t>건 </a:t>
            </a:r>
            <a:r>
              <a:rPr lang="en-US" altLang="ko-KR" dirty="0"/>
              <a:t>-&gt;</a:t>
            </a:r>
            <a:r>
              <a:rPr lang="ko-KR" altLang="en-US" dirty="0"/>
              <a:t> 고민 중</a:t>
            </a:r>
            <a:endParaRPr lang="en-US" altLang="ko-KR" dirty="0"/>
          </a:p>
          <a:p>
            <a:r>
              <a:rPr lang="en-US" altLang="ko-KR" dirty="0"/>
              <a:t>-</a:t>
            </a:r>
            <a:r>
              <a:rPr lang="ko-KR" altLang="en-US" dirty="0"/>
              <a:t> 비디오 코딩 내용을 어플리케이션까지 확장을 시켜서 아이디어를 만들어보자</a:t>
            </a:r>
            <a:endParaRPr lang="en-US" altLang="ko-KR" dirty="0"/>
          </a:p>
          <a:p>
            <a:r>
              <a:rPr lang="en-US" altLang="ko-KR" dirty="0"/>
              <a:t>-</a:t>
            </a:r>
            <a:r>
              <a:rPr lang="ko-KR" altLang="en-US" dirty="0"/>
              <a:t> </a:t>
            </a:r>
            <a:r>
              <a:rPr lang="en-US" altLang="ko-KR" dirty="0"/>
              <a:t>AI </a:t>
            </a:r>
            <a:r>
              <a:rPr lang="ko-KR" altLang="en-US" dirty="0"/>
              <a:t>칩셋</a:t>
            </a:r>
            <a:r>
              <a:rPr lang="en-US" altLang="ko-KR" dirty="0"/>
              <a:t>,</a:t>
            </a:r>
            <a:r>
              <a:rPr lang="ko-KR" altLang="en-US" dirty="0"/>
              <a:t> </a:t>
            </a:r>
            <a:r>
              <a:rPr lang="en-US" altLang="ko-KR" dirty="0"/>
              <a:t>AR</a:t>
            </a:r>
            <a:r>
              <a:rPr lang="ko-KR" altLang="en-US" dirty="0"/>
              <a:t> </a:t>
            </a:r>
            <a:r>
              <a:rPr lang="en-US" altLang="ko-KR" dirty="0"/>
              <a:t>SDK </a:t>
            </a:r>
            <a:r>
              <a:rPr lang="ko-KR" altLang="en-US" dirty="0"/>
              <a:t>회사 회의 참석 후 아이디어 발굴</a:t>
            </a:r>
            <a:r>
              <a:rPr lang="en-US" altLang="ko-KR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410FA-25A9-1842-B45A-35490E7C1B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862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 latinLnBrk="0">
              <a:defRPr sz="6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821068"/>
            <a:ext cx="9144000" cy="1436732"/>
          </a:xfrm>
        </p:spPr>
        <p:txBody>
          <a:bodyPr/>
          <a:lstStyle>
            <a:lvl1pPr marL="0" indent="0" algn="ctr" latinLnBrk="0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1527047" y="3509241"/>
            <a:ext cx="9140953" cy="45719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1501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B46B52BD-7ED9-DE4D-86A0-C75E1C7F5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439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B46B52BD-7ED9-DE4D-86A0-C75E1C7F5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987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B46B52BD-7ED9-DE4D-86A0-C75E1C7F5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620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cap="small" baseline="0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831850" y="4534661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2101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B46B52BD-7ED9-DE4D-86A0-C75E1C7F5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174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B46B52BD-7ED9-DE4D-86A0-C75E1C7F5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346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B46B52BD-7ED9-DE4D-86A0-C75E1C7F5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067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B46B52BD-7ED9-DE4D-86A0-C75E1C7F5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69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B46B52BD-7ED9-DE4D-86A0-C75E1C7F5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800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Click icon to add picture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B46B52BD-7ED9-DE4D-86A0-C75E1C7F5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654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pic>
        <p:nvPicPr>
          <p:cNvPr id="9" name="그림 7">
            <a:extLst>
              <a:ext uri="{FF2B5EF4-FFF2-40B4-BE49-F238E27FC236}">
                <a16:creationId xmlns:a16="http://schemas.microsoft.com/office/drawing/2014/main" id="{474FE793-12F0-4CF2-9447-06A6793B772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17993" y="0"/>
            <a:ext cx="1514453" cy="64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CE4D81B-5947-44F5-8AE2-1A001E445B78}"/>
              </a:ext>
            </a:extLst>
          </p:cNvPr>
          <p:cNvSpPr txBox="1"/>
          <p:nvPr/>
        </p:nvSpPr>
        <p:spPr>
          <a:xfrm>
            <a:off x="105296" y="6484670"/>
            <a:ext cx="39189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DIGITAL INSIGHTS INC., MULTIMEDIA SYSTEMS &amp; IPRS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11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B46B52BD-7ED9-DE4D-86A0-C75E1C7F5EA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BC1B8F-3F67-9E47-BF82-97FA0639FBDD}"/>
              </a:ext>
            </a:extLst>
          </p:cNvPr>
          <p:cNvSpPr txBox="1"/>
          <p:nvPr userDrawn="1"/>
        </p:nvSpPr>
        <p:spPr>
          <a:xfrm>
            <a:off x="0" y="0"/>
            <a:ext cx="1382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ko-Kore-KR" dirty="0"/>
              <a:t>JVET-S0249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4046011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jslee@digitalinsights.co.k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mailto:yjahn@digitalinsights.co.kr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29B29-2E06-054C-BE7B-89AC41C163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0" y="1122363"/>
            <a:ext cx="9753600" cy="2387600"/>
          </a:xfrm>
        </p:spPr>
        <p:txBody>
          <a:bodyPr>
            <a:noAutofit/>
          </a:bodyPr>
          <a:lstStyle/>
          <a:p>
            <a:r>
              <a:rPr lang="en" altLang="ko-KR" sz="4400" dirty="0"/>
              <a:t>AHG3: Bugfix to LMCS with multiple slices in VTM-9.0 encoder 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38DF0C-AE76-014D-AFAA-4D476DFE37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cap="small" dirty="0"/>
              <a:t>JVET-S0249</a:t>
            </a:r>
          </a:p>
          <a:p>
            <a:r>
              <a:rPr lang="en-US" cap="small" dirty="0" err="1"/>
              <a:t>Jongseok</a:t>
            </a:r>
            <a:r>
              <a:rPr lang="en-US" cap="small" dirty="0"/>
              <a:t> Lee</a:t>
            </a:r>
          </a:p>
          <a:p>
            <a:r>
              <a:rPr lang="en-US" cap="small" dirty="0">
                <a:hlinkClick r:id="rId3"/>
              </a:rPr>
              <a:t>jslee@digitalinsights.co.kr</a:t>
            </a:r>
            <a:endParaRPr lang="en-US" cap="small" dirty="0"/>
          </a:p>
          <a:p>
            <a:endParaRPr lang="en-US" cap="small" dirty="0"/>
          </a:p>
        </p:txBody>
      </p:sp>
    </p:spTree>
    <p:extLst>
      <p:ext uri="{BB962C8B-B14F-4D97-AF65-F5344CB8AC3E}">
        <p14:creationId xmlns:p14="http://schemas.microsoft.com/office/powerpoint/2010/main" val="3076956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77040D-F6CA-4109-AFA8-D6B8649CD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Problem Statement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73ED988-77F3-490D-B2D2-3F42F06BE6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ko-Kore-KR" dirty="0"/>
              <a:t>In the current VTM encoder</a:t>
            </a:r>
          </a:p>
          <a:p>
            <a:pPr lvl="1"/>
            <a:r>
              <a:rPr lang="en-CA" altLang="ko-Kore-KR" dirty="0"/>
              <a:t>The forward LMCS function applies to an original picture. If an original picture is divided into multiple slices, tiles, and sub-pictures, it is required to applying the forward LMCS function for each slice, respectively.</a:t>
            </a:r>
          </a:p>
          <a:p>
            <a:r>
              <a:rPr lang="en-CA" altLang="ko-Kore-KR" dirty="0"/>
              <a:t>However,</a:t>
            </a:r>
          </a:p>
          <a:p>
            <a:pPr lvl="1"/>
            <a:r>
              <a:rPr lang="en-CA" altLang="ko-Kore-KR" dirty="0"/>
              <a:t>The VTM-9.0 encoder repeatedly applies the forward LMCS function to the whole original picture for the coding loop of slices</a:t>
            </a:r>
          </a:p>
          <a:p>
            <a:endParaRPr lang="en-US" altLang="ko-KR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1158004-BC59-4844-A3CC-C07473B4232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410803" y="3690893"/>
            <a:ext cx="4646062" cy="261293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267932F-BAC0-9E41-AF8D-408086979C8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711202" y="3692279"/>
            <a:ext cx="4642598" cy="2611548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6CF25DA7-EE29-604F-99D7-63AE70499A7A}"/>
              </a:ext>
            </a:extLst>
          </p:cNvPr>
          <p:cNvSpPr/>
          <p:nvPr/>
        </p:nvSpPr>
        <p:spPr>
          <a:xfrm>
            <a:off x="1410803" y="6270830"/>
            <a:ext cx="46460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ore-KR" sz="1200" b="1" dirty="0">
                <a:latin typeface="Times New Roman" panose="02020603050405020304" pitchFamily="18" charset="0"/>
                <a:ea typeface="맑은 고딕" panose="020B0503020000020004" pitchFamily="34" charset="-127"/>
              </a:rPr>
              <a:t>Figure 1. The original picture for “</a:t>
            </a:r>
            <a:r>
              <a:rPr lang="en-US" altLang="ko-Kore-KR" sz="1200" b="1" dirty="0" err="1">
                <a:latin typeface="Times New Roman" panose="02020603050405020304" pitchFamily="18" charset="0"/>
                <a:ea typeface="맑은 고딕" panose="020B0503020000020004" pitchFamily="34" charset="-127"/>
              </a:rPr>
              <a:t>ParkScene</a:t>
            </a:r>
            <a:r>
              <a:rPr lang="en-US" altLang="ko-Kore-KR" sz="1200" b="1" dirty="0">
                <a:latin typeface="Times New Roman" panose="02020603050405020304" pitchFamily="18" charset="0"/>
                <a:ea typeface="맑은 고딕" panose="020B0503020000020004" pitchFamily="34" charset="-127"/>
              </a:rPr>
              <a:t>” sequence at POC 0.</a:t>
            </a:r>
            <a:endParaRPr lang="ko-Kore-KR" altLang="ko-Kore-KR" sz="1200" b="1" dirty="0">
              <a:latin typeface="Times New Roman" panose="02020603050405020304" pitchFamily="18" charset="0"/>
              <a:ea typeface="맑은 고딕" panose="020B0503020000020004" pitchFamily="34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9AA0819-DCB8-6841-86C6-44EFE427730F}"/>
              </a:ext>
            </a:extLst>
          </p:cNvPr>
          <p:cNvSpPr/>
          <p:nvPr/>
        </p:nvSpPr>
        <p:spPr>
          <a:xfrm>
            <a:off x="6552175" y="6303827"/>
            <a:ext cx="51016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ore-KR" sz="1200" b="1" dirty="0">
                <a:latin typeface="Times New Roman" panose="02020603050405020304" pitchFamily="18" charset="0"/>
                <a:ea typeface="맑은 고딕" panose="020B0503020000020004" pitchFamily="34" charset="-127"/>
              </a:rPr>
              <a:t>Figure 2. The reconstructed picture for the “</a:t>
            </a:r>
            <a:r>
              <a:rPr lang="en-US" altLang="ko-Kore-KR" sz="1200" b="1" dirty="0" err="1">
                <a:latin typeface="Times New Roman" panose="02020603050405020304" pitchFamily="18" charset="0"/>
                <a:ea typeface="맑은 고딕" panose="020B0503020000020004" pitchFamily="34" charset="-127"/>
              </a:rPr>
              <a:t>ParkScene</a:t>
            </a:r>
            <a:r>
              <a:rPr lang="en-US" altLang="ko-Kore-KR" sz="1200" b="1" dirty="0">
                <a:latin typeface="Times New Roman" panose="02020603050405020304" pitchFamily="18" charset="0"/>
                <a:ea typeface="맑은 고딕" panose="020B0503020000020004" pitchFamily="34" charset="-127"/>
              </a:rPr>
              <a:t>” sequence with </a:t>
            </a:r>
            <a:r>
              <a:rPr lang="en-CA" altLang="ko-Kore-KR" sz="1200" b="1" dirty="0">
                <a:latin typeface="Times New Roman" panose="02020603050405020304" pitchFamily="18" charset="0"/>
                <a:ea typeface="맑은 고딕" panose="020B0503020000020004" pitchFamily="34" charset="-127"/>
              </a:rPr>
              <a:t>the </a:t>
            </a:r>
            <a:r>
              <a:rPr lang="en-US" altLang="ko-Kore-KR" sz="1200" b="1" dirty="0">
                <a:latin typeface="Times New Roman" panose="02020603050405020304" pitchFamily="18" charset="0"/>
                <a:ea typeface="맑은 고딕" panose="020B0503020000020004" pitchFamily="34" charset="-127"/>
              </a:rPr>
              <a:t>partitioning configuration</a:t>
            </a:r>
            <a:r>
              <a:rPr lang="en-CA" altLang="ko-Kore-KR" sz="1200" b="1" dirty="0">
                <a:latin typeface="Times New Roman" panose="02020603050405020304" pitchFamily="18" charset="0"/>
                <a:ea typeface="맑은 고딕" panose="020B0503020000020004" pitchFamily="34" charset="-127"/>
              </a:rPr>
              <a:t> for </a:t>
            </a:r>
            <a:r>
              <a:rPr lang="en-US" altLang="ko-Kore-KR" sz="1200" b="1" dirty="0">
                <a:latin typeface="Times New Roman" panose="02020603050405020304" pitchFamily="18" charset="0"/>
                <a:ea typeface="맑은 고딕" panose="020B0503020000020004" pitchFamily="34" charset="-127"/>
              </a:rPr>
              <a:t>8 slices, 12 tiles, and 2 subpictures at POC 0.</a:t>
            </a:r>
            <a:endParaRPr lang="ko-Kore-KR" altLang="ko-Kore-KR" sz="1200" b="1" dirty="0">
              <a:latin typeface="Times New Roman" panose="02020603050405020304" pitchFamily="18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65300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77040D-F6CA-4109-AFA8-D6B8649CD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hangingPunct="0"/>
            <a:r>
              <a:rPr lang="en-CA" altLang="ko-Kore-KR" dirty="0"/>
              <a:t>Software change</a:t>
            </a:r>
            <a:endParaRPr lang="ko-Kore-KR" altLang="ko-Kore-KR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73ED988-77F3-490D-B2D2-3F42F06BE6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ko-Kore-KR" dirty="0"/>
              <a:t>In this contribution, it is proposed that a one-line source code change to solve the problem in VTM-9.0 software.</a:t>
            </a:r>
            <a:endParaRPr lang="ko-Kore-KR" altLang="ko-Kore-KR" dirty="0"/>
          </a:p>
          <a:p>
            <a:endParaRPr lang="en-US" altLang="ko-KR" dirty="0"/>
          </a:p>
        </p:txBody>
      </p:sp>
      <p:pic>
        <p:nvPicPr>
          <p:cNvPr id="37" name="그림 36">
            <a:extLst>
              <a:ext uri="{FF2B5EF4-FFF2-40B4-BE49-F238E27FC236}">
                <a16:creationId xmlns:a16="http://schemas.microsoft.com/office/drawing/2014/main" id="{A180A498-BA3D-CA44-B65E-874E350C234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638777" y="2047753"/>
            <a:ext cx="6905509" cy="4810247"/>
          </a:xfrm>
          <a:prstGeom prst="rect">
            <a:avLst/>
          </a:prstGeom>
        </p:spPr>
      </p:pic>
      <p:grpSp>
        <p:nvGrpSpPr>
          <p:cNvPr id="38" name="그룹 37">
            <a:extLst>
              <a:ext uri="{FF2B5EF4-FFF2-40B4-BE49-F238E27FC236}">
                <a16:creationId xmlns:a16="http://schemas.microsoft.com/office/drawing/2014/main" id="{0D9E23B1-DDE3-5947-8A33-6AB21509C057}"/>
              </a:ext>
            </a:extLst>
          </p:cNvPr>
          <p:cNvGrpSpPr/>
          <p:nvPr/>
        </p:nvGrpSpPr>
        <p:grpSpPr>
          <a:xfrm>
            <a:off x="3098376" y="3806986"/>
            <a:ext cx="4447905" cy="1905191"/>
            <a:chOff x="0" y="0"/>
            <a:chExt cx="3827780" cy="1639570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049C45A9-15FB-5548-9461-965D6EAE8F80}"/>
                </a:ext>
              </a:extLst>
            </p:cNvPr>
            <p:cNvSpPr/>
            <p:nvPr/>
          </p:nvSpPr>
          <p:spPr>
            <a:xfrm>
              <a:off x="0" y="0"/>
              <a:ext cx="3700780" cy="150495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cxnSp>
          <p:nvCxnSpPr>
            <p:cNvPr id="40" name="연결선: 꺾임 34">
              <a:extLst>
                <a:ext uri="{FF2B5EF4-FFF2-40B4-BE49-F238E27FC236}">
                  <a16:creationId xmlns:a16="http://schemas.microsoft.com/office/drawing/2014/main" id="{FE081A09-0409-C443-AB98-AC87110E5B75}"/>
                </a:ext>
              </a:extLst>
            </p:cNvPr>
            <p:cNvCxnSpPr/>
            <p:nvPr/>
          </p:nvCxnSpPr>
          <p:spPr>
            <a:xfrm flipH="1" flipV="1">
              <a:off x="0" y="79375"/>
              <a:ext cx="112751" cy="1494968"/>
            </a:xfrm>
            <a:prstGeom prst="bentConnector3">
              <a:avLst>
                <a:gd name="adj1" fmla="val 535603"/>
              </a:avLst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C975C63F-7D41-2746-85E6-3569EA40963A}"/>
                </a:ext>
              </a:extLst>
            </p:cNvPr>
            <p:cNvSpPr/>
            <p:nvPr/>
          </p:nvSpPr>
          <p:spPr>
            <a:xfrm>
              <a:off x="127000" y="1489075"/>
              <a:ext cx="3700780" cy="150495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9008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presentation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Thank you.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5971430" y="4589463"/>
            <a:ext cx="5376020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cap="small" baseline="0">
                <a:solidFill>
                  <a:schemeClr val="tx1">
                    <a:tint val="75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err="1"/>
              <a:t>Jongseok</a:t>
            </a:r>
            <a:r>
              <a:rPr lang="en-US" dirty="0"/>
              <a:t> Lee</a:t>
            </a:r>
          </a:p>
          <a:p>
            <a:pPr algn="r"/>
            <a:r>
              <a:rPr lang="en-US" dirty="0">
                <a:hlinkClick r:id="rId2"/>
              </a:rPr>
              <a:t>jslee@digitalinsights.co.kr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632397"/>
      </p:ext>
    </p:extLst>
  </p:cSld>
  <p:clrMapOvr>
    <a:masterClrMapping/>
  </p:clrMapOvr>
</p:sld>
</file>

<file path=ppt/theme/theme1.xml><?xml version="1.0" encoding="utf-8"?>
<a:theme xmlns:a="http://schemas.openxmlformats.org/drawingml/2006/main" name="DI-WIDE">
  <a:themeElements>
    <a:clrScheme name="DI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C0091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-WIDE" id="{08173671-A95F-1348-8009-04B67941F7F7}" vid="{3E5CEF02-C2DD-594D-976C-C87DA5C389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DI-BASE</Template>
  <TotalTime>58085</TotalTime>
  <Words>282</Words>
  <Application>Microsoft Macintosh PowerPoint</Application>
  <PresentationFormat>와이드스크린</PresentationFormat>
  <Paragraphs>32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맑은 고딕</vt:lpstr>
      <vt:lpstr>Arial</vt:lpstr>
      <vt:lpstr>Calibri</vt:lpstr>
      <vt:lpstr>Times New Roman</vt:lpstr>
      <vt:lpstr>Trebuchet MS</vt:lpstr>
      <vt:lpstr>Tw Cen MT</vt:lpstr>
      <vt:lpstr>Wingdings</vt:lpstr>
      <vt:lpstr>DI-WIDE</vt:lpstr>
      <vt:lpstr>AHG3: Bugfix to LMCS with multiple slices in VTM-9.0 encoder </vt:lpstr>
      <vt:lpstr>Problem Statement</vt:lpstr>
      <vt:lpstr>Software change</vt:lpstr>
      <vt:lpstr>End of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Yongjo Ahn</dc:creator>
  <cp:lastModifiedBy>이종석</cp:lastModifiedBy>
  <cp:revision>1929</cp:revision>
  <dcterms:created xsi:type="dcterms:W3CDTF">2018-04-23T00:11:02Z</dcterms:created>
  <dcterms:modified xsi:type="dcterms:W3CDTF">2020-06-22T14:55:58Z</dcterms:modified>
</cp:coreProperties>
</file>