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1"/>
  </p:sldMasterIdLst>
  <p:notesMasterIdLst>
    <p:notesMasterId r:id="rId26"/>
  </p:notesMasterIdLst>
  <p:handoutMasterIdLst>
    <p:handoutMasterId r:id="rId27"/>
  </p:handoutMasterIdLst>
  <p:sldIdLst>
    <p:sldId id="334" r:id="rId2"/>
    <p:sldId id="394" r:id="rId3"/>
    <p:sldId id="396" r:id="rId4"/>
    <p:sldId id="397" r:id="rId5"/>
    <p:sldId id="399" r:id="rId6"/>
    <p:sldId id="437" r:id="rId7"/>
    <p:sldId id="438" r:id="rId8"/>
    <p:sldId id="426" r:id="rId9"/>
    <p:sldId id="427" r:id="rId10"/>
    <p:sldId id="428" r:id="rId11"/>
    <p:sldId id="429" r:id="rId12"/>
    <p:sldId id="430" r:id="rId13"/>
    <p:sldId id="431" r:id="rId14"/>
    <p:sldId id="432" r:id="rId15"/>
    <p:sldId id="433" r:id="rId16"/>
    <p:sldId id="403" r:id="rId17"/>
    <p:sldId id="404" r:id="rId18"/>
    <p:sldId id="413" r:id="rId19"/>
    <p:sldId id="414" r:id="rId20"/>
    <p:sldId id="421" r:id="rId21"/>
    <p:sldId id="422" r:id="rId22"/>
    <p:sldId id="423" r:id="rId23"/>
    <p:sldId id="424" r:id="rId24"/>
    <p:sldId id="425"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08CF9"/>
    <a:srgbClr val="FF6E9B"/>
    <a:srgbClr val="E9EBF5"/>
    <a:srgbClr val="008EF9"/>
    <a:srgbClr val="E7E6E6"/>
    <a:srgbClr val="8EFD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5" autoAdjust="0"/>
    <p:restoredTop sz="88797" autoAdjust="0"/>
  </p:normalViewPr>
  <p:slideViewPr>
    <p:cSldViewPr snapToGrid="0" snapToObjects="1">
      <p:cViewPr varScale="1">
        <p:scale>
          <a:sx n="57" d="100"/>
          <a:sy n="57" d="100"/>
        </p:scale>
        <p:origin x="1002" y="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56" d="100"/>
          <a:sy n="56" d="100"/>
        </p:scale>
        <p:origin x="2856"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ABF1AF8-18C9-6B41-80B9-5803F2C02F13}" type="datetimeFigureOut">
              <a:rPr kumimoji="1" lang="zh-CN" altLang="en-US" smtClean="0"/>
              <a:t>2020/6/11</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218F61A-3756-8F47-A939-7025159FDBFD}" type="slidenum">
              <a:rPr kumimoji="1" lang="zh-CN" altLang="en-US" smtClean="0"/>
              <a:t>‹#›</a:t>
            </a:fld>
            <a:endParaRPr kumimoji="1" lang="zh-CN" altLang="en-US"/>
          </a:p>
        </p:txBody>
      </p:sp>
    </p:spTree>
    <p:extLst>
      <p:ext uri="{BB962C8B-B14F-4D97-AF65-F5344CB8AC3E}">
        <p14:creationId xmlns:p14="http://schemas.microsoft.com/office/powerpoint/2010/main" val="3934678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81E99E-6CDE-0945-8EA2-2F351A602D0D}" type="datetimeFigureOut">
              <a:rPr kumimoji="1" lang="zh-CN" altLang="en-US" smtClean="0"/>
              <a:t>2020/6/11</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D6290F-95E1-084E-BE33-5030BA1A83E4}" type="slidenum">
              <a:rPr kumimoji="1" lang="zh-CN" altLang="en-US" smtClean="0"/>
              <a:t>‹#›</a:t>
            </a:fld>
            <a:endParaRPr kumimoji="1" lang="zh-CN" altLang="en-US"/>
          </a:p>
        </p:txBody>
      </p:sp>
    </p:spTree>
    <p:extLst>
      <p:ext uri="{BB962C8B-B14F-4D97-AF65-F5344CB8AC3E}">
        <p14:creationId xmlns:p14="http://schemas.microsoft.com/office/powerpoint/2010/main" val="187091883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2</a:t>
            </a:fld>
            <a:endParaRPr kumimoji="1" lang="zh-CN" altLang="en-US"/>
          </a:p>
        </p:txBody>
      </p:sp>
    </p:spTree>
    <p:extLst>
      <p:ext uri="{BB962C8B-B14F-4D97-AF65-F5344CB8AC3E}">
        <p14:creationId xmlns:p14="http://schemas.microsoft.com/office/powerpoint/2010/main" val="3401437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12</a:t>
            </a:fld>
            <a:endParaRPr kumimoji="1" lang="zh-CN" altLang="en-US"/>
          </a:p>
        </p:txBody>
      </p:sp>
    </p:spTree>
    <p:extLst>
      <p:ext uri="{BB962C8B-B14F-4D97-AF65-F5344CB8AC3E}">
        <p14:creationId xmlns:p14="http://schemas.microsoft.com/office/powerpoint/2010/main" val="3557889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13</a:t>
            </a:fld>
            <a:endParaRPr kumimoji="1" lang="zh-CN" altLang="en-US"/>
          </a:p>
        </p:txBody>
      </p:sp>
    </p:spTree>
    <p:extLst>
      <p:ext uri="{BB962C8B-B14F-4D97-AF65-F5344CB8AC3E}">
        <p14:creationId xmlns:p14="http://schemas.microsoft.com/office/powerpoint/2010/main" val="9300825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14</a:t>
            </a:fld>
            <a:endParaRPr kumimoji="1" lang="zh-CN" altLang="en-US"/>
          </a:p>
        </p:txBody>
      </p:sp>
    </p:spTree>
    <p:extLst>
      <p:ext uri="{BB962C8B-B14F-4D97-AF65-F5344CB8AC3E}">
        <p14:creationId xmlns:p14="http://schemas.microsoft.com/office/powerpoint/2010/main" val="2708202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15</a:t>
            </a:fld>
            <a:endParaRPr kumimoji="1" lang="zh-CN" altLang="en-US"/>
          </a:p>
        </p:txBody>
      </p:sp>
    </p:spTree>
    <p:extLst>
      <p:ext uri="{BB962C8B-B14F-4D97-AF65-F5344CB8AC3E}">
        <p14:creationId xmlns:p14="http://schemas.microsoft.com/office/powerpoint/2010/main" val="16409266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16</a:t>
            </a:fld>
            <a:endParaRPr kumimoji="1" lang="zh-CN" altLang="en-US"/>
          </a:p>
        </p:txBody>
      </p:sp>
    </p:spTree>
    <p:extLst>
      <p:ext uri="{BB962C8B-B14F-4D97-AF65-F5344CB8AC3E}">
        <p14:creationId xmlns:p14="http://schemas.microsoft.com/office/powerpoint/2010/main" val="40303084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17</a:t>
            </a:fld>
            <a:endParaRPr kumimoji="1" lang="zh-CN" altLang="en-US"/>
          </a:p>
        </p:txBody>
      </p:sp>
    </p:spTree>
    <p:extLst>
      <p:ext uri="{BB962C8B-B14F-4D97-AF65-F5344CB8AC3E}">
        <p14:creationId xmlns:p14="http://schemas.microsoft.com/office/powerpoint/2010/main" val="35333678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18</a:t>
            </a:fld>
            <a:endParaRPr kumimoji="1" lang="zh-CN" altLang="en-US"/>
          </a:p>
        </p:txBody>
      </p:sp>
    </p:spTree>
    <p:extLst>
      <p:ext uri="{BB962C8B-B14F-4D97-AF65-F5344CB8AC3E}">
        <p14:creationId xmlns:p14="http://schemas.microsoft.com/office/powerpoint/2010/main" val="3832009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19</a:t>
            </a:fld>
            <a:endParaRPr kumimoji="1" lang="zh-CN" altLang="en-US"/>
          </a:p>
        </p:txBody>
      </p:sp>
    </p:spTree>
    <p:extLst>
      <p:ext uri="{BB962C8B-B14F-4D97-AF65-F5344CB8AC3E}">
        <p14:creationId xmlns:p14="http://schemas.microsoft.com/office/powerpoint/2010/main" val="8755200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20</a:t>
            </a:fld>
            <a:endParaRPr kumimoji="1" lang="zh-CN" altLang="en-US"/>
          </a:p>
        </p:txBody>
      </p:sp>
    </p:spTree>
    <p:extLst>
      <p:ext uri="{BB962C8B-B14F-4D97-AF65-F5344CB8AC3E}">
        <p14:creationId xmlns:p14="http://schemas.microsoft.com/office/powerpoint/2010/main" val="343276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21</a:t>
            </a:fld>
            <a:endParaRPr kumimoji="1" lang="zh-CN" altLang="en-US"/>
          </a:p>
        </p:txBody>
      </p:sp>
    </p:spTree>
    <p:extLst>
      <p:ext uri="{BB962C8B-B14F-4D97-AF65-F5344CB8AC3E}">
        <p14:creationId xmlns:p14="http://schemas.microsoft.com/office/powerpoint/2010/main" val="27016146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3</a:t>
            </a:fld>
            <a:endParaRPr kumimoji="1" lang="zh-CN" altLang="en-US"/>
          </a:p>
        </p:txBody>
      </p:sp>
    </p:spTree>
    <p:extLst>
      <p:ext uri="{BB962C8B-B14F-4D97-AF65-F5344CB8AC3E}">
        <p14:creationId xmlns:p14="http://schemas.microsoft.com/office/powerpoint/2010/main" val="29218082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22</a:t>
            </a:fld>
            <a:endParaRPr kumimoji="1" lang="zh-CN" altLang="en-US"/>
          </a:p>
        </p:txBody>
      </p:sp>
    </p:spTree>
    <p:extLst>
      <p:ext uri="{BB962C8B-B14F-4D97-AF65-F5344CB8AC3E}">
        <p14:creationId xmlns:p14="http://schemas.microsoft.com/office/powerpoint/2010/main" val="30286253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23</a:t>
            </a:fld>
            <a:endParaRPr kumimoji="1" lang="zh-CN" altLang="en-US"/>
          </a:p>
        </p:txBody>
      </p:sp>
    </p:spTree>
    <p:extLst>
      <p:ext uri="{BB962C8B-B14F-4D97-AF65-F5344CB8AC3E}">
        <p14:creationId xmlns:p14="http://schemas.microsoft.com/office/powerpoint/2010/main" val="41774680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24</a:t>
            </a:fld>
            <a:endParaRPr kumimoji="1" lang="zh-CN" altLang="en-US"/>
          </a:p>
        </p:txBody>
      </p:sp>
    </p:spTree>
    <p:extLst>
      <p:ext uri="{BB962C8B-B14F-4D97-AF65-F5344CB8AC3E}">
        <p14:creationId xmlns:p14="http://schemas.microsoft.com/office/powerpoint/2010/main" val="2311352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4</a:t>
            </a:fld>
            <a:endParaRPr kumimoji="1" lang="zh-CN" altLang="en-US"/>
          </a:p>
        </p:txBody>
      </p:sp>
    </p:spTree>
    <p:extLst>
      <p:ext uri="{BB962C8B-B14F-4D97-AF65-F5344CB8AC3E}">
        <p14:creationId xmlns:p14="http://schemas.microsoft.com/office/powerpoint/2010/main" val="32029774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5</a:t>
            </a:fld>
            <a:endParaRPr kumimoji="1" lang="zh-CN" altLang="en-US"/>
          </a:p>
        </p:txBody>
      </p:sp>
    </p:spTree>
    <p:extLst>
      <p:ext uri="{BB962C8B-B14F-4D97-AF65-F5344CB8AC3E}">
        <p14:creationId xmlns:p14="http://schemas.microsoft.com/office/powerpoint/2010/main" val="24098577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6</a:t>
            </a:fld>
            <a:endParaRPr kumimoji="1" lang="zh-CN" altLang="en-US"/>
          </a:p>
        </p:txBody>
      </p:sp>
    </p:spTree>
    <p:extLst>
      <p:ext uri="{BB962C8B-B14F-4D97-AF65-F5344CB8AC3E}">
        <p14:creationId xmlns:p14="http://schemas.microsoft.com/office/powerpoint/2010/main" val="34238370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8</a:t>
            </a:fld>
            <a:endParaRPr kumimoji="1" lang="zh-CN" altLang="en-US"/>
          </a:p>
        </p:txBody>
      </p:sp>
    </p:spTree>
    <p:extLst>
      <p:ext uri="{BB962C8B-B14F-4D97-AF65-F5344CB8AC3E}">
        <p14:creationId xmlns:p14="http://schemas.microsoft.com/office/powerpoint/2010/main" val="10437273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9</a:t>
            </a:fld>
            <a:endParaRPr kumimoji="1" lang="zh-CN" altLang="en-US"/>
          </a:p>
        </p:txBody>
      </p:sp>
    </p:spTree>
    <p:extLst>
      <p:ext uri="{BB962C8B-B14F-4D97-AF65-F5344CB8AC3E}">
        <p14:creationId xmlns:p14="http://schemas.microsoft.com/office/powerpoint/2010/main" val="1681606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10</a:t>
            </a:fld>
            <a:endParaRPr kumimoji="1" lang="zh-CN" altLang="en-US"/>
          </a:p>
        </p:txBody>
      </p:sp>
    </p:spTree>
    <p:extLst>
      <p:ext uri="{BB962C8B-B14F-4D97-AF65-F5344CB8AC3E}">
        <p14:creationId xmlns:p14="http://schemas.microsoft.com/office/powerpoint/2010/main" val="29197684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11</a:t>
            </a:fld>
            <a:endParaRPr kumimoji="1" lang="zh-CN" altLang="en-US"/>
          </a:p>
        </p:txBody>
      </p:sp>
    </p:spTree>
    <p:extLst>
      <p:ext uri="{BB962C8B-B14F-4D97-AF65-F5344CB8AC3E}">
        <p14:creationId xmlns:p14="http://schemas.microsoft.com/office/powerpoint/2010/main" val="34839186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0"/>
            <a:ext cx="12192000" cy="6858000"/>
          </a:xfrm>
          <a:prstGeom prst="rect">
            <a:avLst/>
          </a:prstGeom>
        </p:spPr>
      </p:pic>
      <p:sp>
        <p:nvSpPr>
          <p:cNvPr id="9" name="标题 1"/>
          <p:cNvSpPr>
            <a:spLocks noGrp="1"/>
          </p:cNvSpPr>
          <p:nvPr>
            <p:ph type="ctrTitle"/>
          </p:nvPr>
        </p:nvSpPr>
        <p:spPr>
          <a:xfrm>
            <a:off x="838199" y="1122363"/>
            <a:ext cx="9720715" cy="2387600"/>
          </a:xfrm>
        </p:spPr>
        <p:txBody>
          <a:bodyPr anchor="b">
            <a:normAutofit/>
          </a:bodyPr>
          <a:lstStyle>
            <a:lvl1pPr algn="l">
              <a:lnSpc>
                <a:spcPct val="110000"/>
              </a:lnSpc>
              <a:defRPr sz="5400" spc="300">
                <a:solidFill>
                  <a:schemeClr val="tx1"/>
                </a:solidFill>
                <a:latin typeface="Microsoft YaHei" charset="-122"/>
                <a:ea typeface="Microsoft YaHei" charset="-122"/>
                <a:cs typeface="Microsoft YaHei" charset="-122"/>
              </a:defRPr>
            </a:lvl1pPr>
          </a:lstStyle>
          <a:p>
            <a:r>
              <a:rPr kumimoji="1" lang="zh-CN" altLang="en-US" dirty="0"/>
              <a:t>单击此处编辑母版标题样式</a:t>
            </a:r>
          </a:p>
        </p:txBody>
      </p:sp>
      <p:sp>
        <p:nvSpPr>
          <p:cNvPr id="10" name="副标题 2"/>
          <p:cNvSpPr>
            <a:spLocks noGrp="1"/>
          </p:cNvSpPr>
          <p:nvPr>
            <p:ph type="subTitle" idx="1"/>
          </p:nvPr>
        </p:nvSpPr>
        <p:spPr>
          <a:xfrm>
            <a:off x="838200" y="3602038"/>
            <a:ext cx="9369056" cy="1655762"/>
          </a:xfrm>
        </p:spPr>
        <p:txBody>
          <a:bodyPr/>
          <a:lstStyle>
            <a:lvl1pPr marL="0" indent="0" algn="l">
              <a:buNone/>
              <a:defRPr sz="2400">
                <a:solidFill>
                  <a:schemeClr val="tx1"/>
                </a:solidFill>
                <a:latin typeface="Microsoft YaHei" charset="-122"/>
                <a:ea typeface="Microsoft YaHei" charset="-122"/>
                <a:cs typeface="Microsoft YaHei"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dirty="0"/>
              <a:t>单击此处编辑母版副标题样式</a:t>
            </a:r>
          </a:p>
        </p:txBody>
      </p:sp>
      <p:pic>
        <p:nvPicPr>
          <p:cNvPr id="5" name="图片 4"/>
          <p:cNvPicPr>
            <a:picLocks noChangeAspect="1"/>
          </p:cNvPicPr>
          <p:nvPr userDrawn="1"/>
        </p:nvPicPr>
        <p:blipFill>
          <a:blip r:embed="rId3"/>
          <a:stretch>
            <a:fillRect/>
          </a:stretch>
        </p:blipFill>
        <p:spPr>
          <a:xfrm>
            <a:off x="4619387" y="6441610"/>
            <a:ext cx="2953228" cy="122766"/>
          </a:xfrm>
          <a:prstGeom prst="rect">
            <a:avLst/>
          </a:prstGeom>
        </p:spPr>
      </p:pic>
    </p:spTree>
    <p:extLst>
      <p:ext uri="{BB962C8B-B14F-4D97-AF65-F5344CB8AC3E}">
        <p14:creationId xmlns:p14="http://schemas.microsoft.com/office/powerpoint/2010/main" val="794311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horz"/>
          <a:lstStyle>
            <a:lvl1pPr marL="0" indent="0">
              <a:lnSpc>
                <a:spcPct val="150000"/>
              </a:lnSpc>
              <a:buFontTx/>
              <a:buNone/>
              <a:defRPr/>
            </a:lvl1pPr>
            <a:lvl2pPr marL="457200" indent="0">
              <a:lnSpc>
                <a:spcPct val="150000"/>
              </a:lnSpc>
              <a:buFontTx/>
              <a:buNone/>
              <a:defRPr/>
            </a:lvl2pPr>
            <a:lvl3pPr marL="914400" indent="0">
              <a:lnSpc>
                <a:spcPct val="150000"/>
              </a:lnSpc>
              <a:buFontTx/>
              <a:buNone/>
              <a:defRPr/>
            </a:lvl3pPr>
            <a:lvl4pPr marL="1371600" indent="0">
              <a:lnSpc>
                <a:spcPct val="150000"/>
              </a:lnSpc>
              <a:buFontTx/>
              <a:buNone/>
              <a:defRPr/>
            </a:lvl4pPr>
            <a:lvl5pPr marL="1828800" indent="0">
              <a:lnSpc>
                <a:spcPct val="150000"/>
              </a:lnSpc>
              <a:buFontTx/>
              <a:buNone/>
              <a:defRPr/>
            </a:lvl5pPr>
          </a:lstStyle>
          <a:p>
            <a:pPr lvl="0"/>
            <a:r>
              <a:rPr kumimoji="1" lang="zh-CN" altLang="en-US"/>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5" name="灯片编号占位符 5"/>
          <p:cNvSpPr>
            <a:spLocks noGrp="1"/>
          </p:cNvSpPr>
          <p:nvPr>
            <p:ph type="sldNum" sz="quarter" idx="4"/>
          </p:nvPr>
        </p:nvSpPr>
        <p:spPr>
          <a:xfrm>
            <a:off x="9147313"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7113442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灯片编号占位符 5"/>
          <p:cNvSpPr>
            <a:spLocks noGrp="1"/>
          </p:cNvSpPr>
          <p:nvPr>
            <p:ph type="sldNum" sz="quarter" idx="4"/>
          </p:nvPr>
        </p:nvSpPr>
        <p:spPr>
          <a:xfrm>
            <a:off x="9147313"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5218174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a:stretch>
            <a:fillRect/>
          </a:stretch>
        </p:blipFill>
        <p:spPr>
          <a:xfrm>
            <a:off x="0" y="0"/>
            <a:ext cx="12192000" cy="6858000"/>
          </a:xfrm>
          <a:prstGeom prst="rect">
            <a:avLst/>
          </a:prstGeom>
        </p:spPr>
      </p:pic>
      <p:sp>
        <p:nvSpPr>
          <p:cNvPr id="5" name="标题 1"/>
          <p:cNvSpPr>
            <a:spLocks noGrp="1"/>
          </p:cNvSpPr>
          <p:nvPr>
            <p:ph type="title"/>
          </p:nvPr>
        </p:nvSpPr>
        <p:spPr>
          <a:xfrm>
            <a:off x="839788" y="2766218"/>
            <a:ext cx="4628949" cy="1325563"/>
          </a:xfrm>
        </p:spPr>
        <p:txBody>
          <a:bodyPr>
            <a:normAutofit/>
          </a:bodyPr>
          <a:lstStyle>
            <a:lvl1pPr>
              <a:defRPr sz="4000" spc="0"/>
            </a:lvl1pPr>
          </a:lstStyle>
          <a:p>
            <a:r>
              <a:rPr kumimoji="1" lang="zh-CN" altLang="en-US"/>
              <a:t>单击此处编辑母版标题样式</a:t>
            </a:r>
          </a:p>
        </p:txBody>
      </p:sp>
    </p:spTree>
    <p:extLst>
      <p:ext uri="{BB962C8B-B14F-4D97-AF65-F5344CB8AC3E}">
        <p14:creationId xmlns:p14="http://schemas.microsoft.com/office/powerpoint/2010/main" val="162811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a:xfrm>
            <a:off x="838200" y="1825625"/>
            <a:ext cx="10515600" cy="3998705"/>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灯片编号占位符 5"/>
          <p:cNvSpPr>
            <a:spLocks noGrp="1"/>
          </p:cNvSpPr>
          <p:nvPr>
            <p:ph type="sldNum" sz="quarter" idx="4"/>
          </p:nvPr>
        </p:nvSpPr>
        <p:spPr>
          <a:xfrm>
            <a:off x="9147313"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229618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5" name="灯片编号占位符 5"/>
          <p:cNvSpPr>
            <a:spLocks noGrp="1"/>
          </p:cNvSpPr>
          <p:nvPr>
            <p:ph type="sldNum" sz="quarter" idx="4"/>
          </p:nvPr>
        </p:nvSpPr>
        <p:spPr>
          <a:xfrm>
            <a:off x="9147313"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969616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灯片编号占位符 5"/>
          <p:cNvSpPr>
            <a:spLocks noGrp="1"/>
          </p:cNvSpPr>
          <p:nvPr>
            <p:ph type="sldNum" sz="quarter" idx="4"/>
          </p:nvPr>
        </p:nvSpPr>
        <p:spPr>
          <a:xfrm>
            <a:off x="9147313"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2365348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8" name="灯片编号占位符 5"/>
          <p:cNvSpPr>
            <a:spLocks noGrp="1"/>
          </p:cNvSpPr>
          <p:nvPr>
            <p:ph type="sldNum" sz="quarter" idx="10"/>
          </p:nvPr>
        </p:nvSpPr>
        <p:spPr>
          <a:xfrm>
            <a:off x="9147313"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2411820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4" name="灯片编号占位符 5"/>
          <p:cNvSpPr>
            <a:spLocks noGrp="1"/>
          </p:cNvSpPr>
          <p:nvPr>
            <p:ph type="sldNum" sz="quarter" idx="4"/>
          </p:nvPr>
        </p:nvSpPr>
        <p:spPr>
          <a:xfrm>
            <a:off x="9147313"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2037244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灯片编号占位符 5"/>
          <p:cNvSpPr>
            <a:spLocks noGrp="1"/>
          </p:cNvSpPr>
          <p:nvPr>
            <p:ph type="sldNum" sz="quarter" idx="4"/>
          </p:nvPr>
        </p:nvSpPr>
        <p:spPr>
          <a:xfrm>
            <a:off x="9147313"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4857327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6" name="灯片编号占位符 5"/>
          <p:cNvSpPr>
            <a:spLocks noGrp="1"/>
          </p:cNvSpPr>
          <p:nvPr>
            <p:ph type="sldNum" sz="quarter" idx="4"/>
          </p:nvPr>
        </p:nvSpPr>
        <p:spPr>
          <a:xfrm>
            <a:off x="9147313"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125037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9147313"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
        <p:nvSpPr>
          <p:cNvPr id="7" name="标题 1"/>
          <p:cNvSpPr>
            <a:spLocks noGrp="1"/>
          </p:cNvSpPr>
          <p:nvPr>
            <p:ph type="title"/>
          </p:nvPr>
        </p:nvSpPr>
        <p:spPr>
          <a:xfrm>
            <a:off x="839788" y="1646859"/>
            <a:ext cx="6256751" cy="1600200"/>
          </a:xfrm>
        </p:spPr>
        <p:txBody>
          <a:bodyPr anchor="b">
            <a:normAutofit/>
          </a:bodyPr>
          <a:lstStyle>
            <a:lvl1pPr>
              <a:defRPr sz="3600">
                <a:solidFill>
                  <a:schemeClr val="tx1"/>
                </a:solidFill>
              </a:defRPr>
            </a:lvl1pPr>
          </a:lstStyle>
          <a:p>
            <a:r>
              <a:rPr kumimoji="1" lang="zh-CN" altLang="en-US"/>
              <a:t>单击此处编辑母版标题样式</a:t>
            </a:r>
          </a:p>
        </p:txBody>
      </p:sp>
      <p:sp>
        <p:nvSpPr>
          <p:cNvPr id="9" name="图片占位符 2"/>
          <p:cNvSpPr>
            <a:spLocks noGrp="1"/>
          </p:cNvSpPr>
          <p:nvPr>
            <p:ph type="pic" idx="1"/>
          </p:nvPr>
        </p:nvSpPr>
        <p:spPr>
          <a:xfrm>
            <a:off x="7732642" y="735497"/>
            <a:ext cx="3622745" cy="5125554"/>
          </a:xfrm>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10" name="文本占位符 3"/>
          <p:cNvSpPr>
            <a:spLocks noGrp="1"/>
          </p:cNvSpPr>
          <p:nvPr>
            <p:ph type="body" sz="half" idx="2"/>
          </p:nvPr>
        </p:nvSpPr>
        <p:spPr>
          <a:xfrm>
            <a:off x="839788" y="3424237"/>
            <a:ext cx="6256751" cy="1941167"/>
          </a:xfrm>
        </p:spPr>
        <p:txBody>
          <a:bodyPr>
            <a:normAutofit/>
          </a:bodyPr>
          <a:lstStyle>
            <a:lvl1pPr marL="0" indent="0">
              <a:buNone/>
              <a:defRPr sz="20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Tree>
    <p:extLst>
      <p:ext uri="{BB962C8B-B14F-4D97-AF65-F5344CB8AC3E}">
        <p14:creationId xmlns:p14="http://schemas.microsoft.com/office/powerpoint/2010/main" val="20579569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tif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14"/>
          <a:stretch>
            <a:fillRect/>
          </a:stretch>
        </p:blipFill>
        <p:spPr>
          <a:xfrm>
            <a:off x="0" y="0"/>
            <a:ext cx="12192000" cy="6858000"/>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3998705"/>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9" name="灯片编号占位符 5"/>
          <p:cNvSpPr>
            <a:spLocks noGrp="1"/>
          </p:cNvSpPr>
          <p:nvPr>
            <p:ph type="sldNum" sz="quarter" idx="4"/>
          </p:nvPr>
        </p:nvSpPr>
        <p:spPr>
          <a:xfrm>
            <a:off x="9147313"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45487256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icrosoft YaHei" charset="-122"/>
          <a:ea typeface="Microsoft YaHei" charset="-122"/>
          <a:cs typeface="Microsoft YaHei" charset="-122"/>
        </a:defRPr>
      </a:lvl1pPr>
    </p:titleStyle>
    <p:bodyStyle>
      <a:lvl1pPr marL="228600" indent="-228600" algn="l" defTabSz="914400" rtl="0" eaLnBrk="1" latinLnBrk="0" hangingPunct="1">
        <a:lnSpc>
          <a:spcPct val="200000"/>
        </a:lnSpc>
        <a:spcBef>
          <a:spcPts val="1000"/>
        </a:spcBef>
        <a:buFont typeface="Arial"/>
        <a:buChar char="•"/>
        <a:defRPr sz="2800" kern="1200">
          <a:solidFill>
            <a:schemeClr val="tx1"/>
          </a:solidFill>
          <a:latin typeface="Microsoft YaHei" charset="-122"/>
          <a:ea typeface="Microsoft YaHei" charset="-122"/>
          <a:cs typeface="Microsoft YaHei" charset="-122"/>
        </a:defRPr>
      </a:lvl1pPr>
      <a:lvl2pPr marL="685800" indent="-228600" algn="l" defTabSz="914400" rtl="0" eaLnBrk="1" latinLnBrk="0" hangingPunct="1">
        <a:lnSpc>
          <a:spcPct val="200000"/>
        </a:lnSpc>
        <a:spcBef>
          <a:spcPts val="500"/>
        </a:spcBef>
        <a:buFont typeface="Arial"/>
        <a:buChar char="•"/>
        <a:defRPr sz="2400" kern="1200">
          <a:solidFill>
            <a:schemeClr val="tx1"/>
          </a:solidFill>
          <a:latin typeface="Microsoft YaHei" charset="-122"/>
          <a:ea typeface="Microsoft YaHei" charset="-122"/>
          <a:cs typeface="Microsoft YaHei" charset="-122"/>
        </a:defRPr>
      </a:lvl2pPr>
      <a:lvl3pPr marL="1143000" indent="-228600" algn="l" defTabSz="914400" rtl="0" eaLnBrk="1" latinLnBrk="0" hangingPunct="1">
        <a:lnSpc>
          <a:spcPct val="200000"/>
        </a:lnSpc>
        <a:spcBef>
          <a:spcPts val="500"/>
        </a:spcBef>
        <a:buFont typeface="Arial"/>
        <a:buChar char="•"/>
        <a:defRPr sz="2000" kern="1200">
          <a:solidFill>
            <a:schemeClr val="tx1"/>
          </a:solidFill>
          <a:latin typeface="Microsoft YaHei" charset="-122"/>
          <a:ea typeface="Microsoft YaHei" charset="-122"/>
          <a:cs typeface="Microsoft YaHei" charset="-122"/>
        </a:defRPr>
      </a:lvl3pPr>
      <a:lvl4pPr marL="1600200" indent="-228600" algn="l" defTabSz="914400" rtl="0" eaLnBrk="1" latinLnBrk="0" hangingPunct="1">
        <a:lnSpc>
          <a:spcPct val="200000"/>
        </a:lnSpc>
        <a:spcBef>
          <a:spcPts val="500"/>
        </a:spcBef>
        <a:buFont typeface="Arial"/>
        <a:buChar char="•"/>
        <a:defRPr sz="1800" kern="1200">
          <a:solidFill>
            <a:schemeClr val="tx1"/>
          </a:solidFill>
          <a:latin typeface="Microsoft YaHei" charset="-122"/>
          <a:ea typeface="Microsoft YaHei" charset="-122"/>
          <a:cs typeface="Microsoft YaHei" charset="-122"/>
        </a:defRPr>
      </a:lvl4pPr>
      <a:lvl5pPr marL="2057400" indent="-228600" algn="l" defTabSz="914400" rtl="0" eaLnBrk="1" latinLnBrk="0" hangingPunct="1">
        <a:lnSpc>
          <a:spcPct val="200000"/>
        </a:lnSpc>
        <a:spcBef>
          <a:spcPts val="500"/>
        </a:spcBef>
        <a:buFont typeface="Arial"/>
        <a:buChar char="•"/>
        <a:defRPr sz="1800" kern="1200">
          <a:solidFill>
            <a:schemeClr val="tx1"/>
          </a:solidFill>
          <a:latin typeface="Microsoft YaHei" charset="-122"/>
          <a:ea typeface="Microsoft YaHei" charset="-122"/>
          <a:cs typeface="Microsoft YaHei" charset="-122"/>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1</a:t>
            </a:fld>
            <a:endParaRPr lang="zh-CN" altLang="en-US"/>
          </a:p>
        </p:txBody>
      </p:sp>
      <p:sp>
        <p:nvSpPr>
          <p:cNvPr id="9" name="内容占位符 8"/>
          <p:cNvSpPr>
            <a:spLocks noGrp="1"/>
          </p:cNvSpPr>
          <p:nvPr>
            <p:ph idx="1"/>
          </p:nvPr>
        </p:nvSpPr>
        <p:spPr>
          <a:xfrm>
            <a:off x="735368" y="1781236"/>
            <a:ext cx="10515600" cy="3998705"/>
          </a:xfrm>
        </p:spPr>
        <p:txBody>
          <a:bodyPr>
            <a:normAutofit/>
          </a:bodyPr>
          <a:lstStyle/>
          <a:p>
            <a:pPr marL="0" indent="0" algn="ctr">
              <a:lnSpc>
                <a:spcPct val="150000"/>
              </a:lnSpc>
              <a:buNone/>
            </a:pPr>
            <a:endParaRPr lang="en-US" altLang="zh-CN" sz="1800" dirty="0">
              <a:latin typeface="Times New Roman" panose="02020603050405020304" pitchFamily="18" charset="0"/>
              <a:cs typeface="Times New Roman" panose="02020603050405020304" pitchFamily="18" charset="0"/>
            </a:endParaRPr>
          </a:p>
          <a:p>
            <a:pPr marL="0" indent="0" algn="ctr">
              <a:lnSpc>
                <a:spcPct val="150000"/>
              </a:lnSpc>
              <a:buNone/>
            </a:pPr>
            <a:r>
              <a:rPr lang="en-US" altLang="zh-CN" sz="3200" b="1" dirty="0" smtClean="0">
                <a:latin typeface="宋体" panose="02010600030101010101" pitchFamily="2" charset="-122"/>
                <a:ea typeface="宋体" panose="02010600030101010101" pitchFamily="2" charset="-122"/>
                <a:cs typeface="Times New Roman" panose="02020603050405020304" pitchFamily="18" charset="0"/>
              </a:rPr>
              <a:t>JVET-S0072 </a:t>
            </a:r>
            <a:r>
              <a:rPr lang="en-US" altLang="zh-CN" sz="4000" b="1" dirty="0" smtClean="0">
                <a:latin typeface="宋体" panose="02010600030101010101" pitchFamily="2" charset="-122"/>
                <a:ea typeface="宋体" panose="02010600030101010101" pitchFamily="2" charset="-122"/>
                <a:cs typeface="Times New Roman" panose="02020603050405020304" pitchFamily="18" charset="0"/>
              </a:rPr>
              <a:t> </a:t>
            </a:r>
            <a:endParaRPr lang="en-US" altLang="zh-CN" sz="4000" b="1" dirty="0">
              <a:latin typeface="宋体" panose="02010600030101010101" pitchFamily="2" charset="-122"/>
              <a:ea typeface="宋体" panose="02010600030101010101" pitchFamily="2" charset="-122"/>
              <a:cs typeface="Times New Roman" panose="02020603050405020304" pitchFamily="18" charset="0"/>
            </a:endParaRPr>
          </a:p>
          <a:p>
            <a:pPr marL="0" indent="0" algn="ctr">
              <a:lnSpc>
                <a:spcPct val="100000"/>
              </a:lnSpc>
              <a:buNone/>
            </a:pPr>
            <a:r>
              <a:rPr lang="en-CA" b="1" dirty="0" smtClean="0"/>
              <a:t>AHG9</a:t>
            </a:r>
            <a:r>
              <a:rPr lang="en-CA" b="1" dirty="0"/>
              <a:t>: On PDPC and reference sample filtering of non-420 sequences </a:t>
            </a:r>
            <a:endParaRPr lang="en-US" altLang="zh-CN" sz="1800" dirty="0">
              <a:latin typeface="Times New Roman" panose="02020603050405020304" pitchFamily="18" charset="0"/>
              <a:cs typeface="Times New Roman" panose="02020603050405020304" pitchFamily="18" charset="0"/>
            </a:endParaRPr>
          </a:p>
        </p:txBody>
      </p:sp>
      <p:sp>
        <p:nvSpPr>
          <p:cNvPr id="5" name="日期占位符 3"/>
          <p:cNvSpPr txBox="1">
            <a:spLocks/>
          </p:cNvSpPr>
          <p:nvPr/>
        </p:nvSpPr>
        <p:spPr>
          <a:xfrm>
            <a:off x="9534161" y="6173787"/>
            <a:ext cx="1969503" cy="365125"/>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429CA18-0809-40B7-A7CE-37A82373AA09}" type="datetime1">
              <a:rPr lang="zh-CN" altLang="en-US" sz="2800" smtClean="0"/>
              <a:pPr/>
              <a:t>2020/6/11</a:t>
            </a:fld>
            <a:endParaRPr lang="zh-CN" altLang="en-US" dirty="0"/>
          </a:p>
        </p:txBody>
      </p:sp>
    </p:spTree>
    <p:extLst>
      <p:ext uri="{BB962C8B-B14F-4D97-AF65-F5344CB8AC3E}">
        <p14:creationId xmlns:p14="http://schemas.microsoft.com/office/powerpoint/2010/main" val="5929071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10</a:t>
            </a:fld>
            <a:endParaRPr lang="zh-CN" altLang="en-US"/>
          </a:p>
        </p:txBody>
      </p:sp>
      <p:sp>
        <p:nvSpPr>
          <p:cNvPr id="10" name="文本框 9"/>
          <p:cNvSpPr txBox="1"/>
          <p:nvPr/>
        </p:nvSpPr>
        <p:spPr>
          <a:xfrm>
            <a:off x="637977" y="411013"/>
            <a:ext cx="7253845"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Visual – VTM-8.0 + PDPC OFF + Filter OFF  </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pic>
        <p:nvPicPr>
          <p:cNvPr id="8" name="Picture 7"/>
          <p:cNvPicPr/>
          <p:nvPr/>
        </p:nvPicPr>
        <p:blipFill>
          <a:blip r:embed="rId3">
            <a:extLst>
              <a:ext uri="{28A0092B-C50C-407E-A947-70E740481C1C}">
                <a14:useLocalDpi xmlns:a14="http://schemas.microsoft.com/office/drawing/2010/main" val="0"/>
              </a:ext>
            </a:extLst>
          </a:blip>
          <a:srcRect/>
          <a:stretch>
            <a:fillRect/>
          </a:stretch>
        </p:blipFill>
        <p:spPr bwMode="auto">
          <a:xfrm>
            <a:off x="1280160" y="1097280"/>
            <a:ext cx="3810635" cy="2286000"/>
          </a:xfrm>
          <a:prstGeom prst="rect">
            <a:avLst/>
          </a:prstGeom>
          <a:noFill/>
        </p:spPr>
      </p:pic>
      <p:pic>
        <p:nvPicPr>
          <p:cNvPr id="13" name="Picture 12"/>
          <p:cNvPicPr/>
          <p:nvPr/>
        </p:nvPicPr>
        <p:blipFill>
          <a:blip r:embed="rId4">
            <a:extLst>
              <a:ext uri="{28A0092B-C50C-407E-A947-70E740481C1C}">
                <a14:useLocalDpi xmlns:a14="http://schemas.microsoft.com/office/drawing/2010/main" val="0"/>
              </a:ext>
            </a:extLst>
          </a:blip>
          <a:srcRect/>
          <a:stretch>
            <a:fillRect/>
          </a:stretch>
        </p:blipFill>
        <p:spPr bwMode="auto">
          <a:xfrm>
            <a:off x="6172200" y="1097280"/>
            <a:ext cx="4822190" cy="1487805"/>
          </a:xfrm>
          <a:prstGeom prst="rect">
            <a:avLst/>
          </a:prstGeom>
          <a:noFill/>
        </p:spPr>
      </p:pic>
      <p:pic>
        <p:nvPicPr>
          <p:cNvPr id="14" name="Picture 13"/>
          <p:cNvPicPr/>
          <p:nvPr/>
        </p:nvPicPr>
        <p:blipFill>
          <a:blip r:embed="rId5">
            <a:extLst>
              <a:ext uri="{28A0092B-C50C-407E-A947-70E740481C1C}">
                <a14:useLocalDpi xmlns:a14="http://schemas.microsoft.com/office/drawing/2010/main" val="0"/>
              </a:ext>
            </a:extLst>
          </a:blip>
          <a:srcRect/>
          <a:stretch>
            <a:fillRect/>
          </a:stretch>
        </p:blipFill>
        <p:spPr bwMode="auto">
          <a:xfrm>
            <a:off x="4800600" y="3749040"/>
            <a:ext cx="2212975" cy="2133600"/>
          </a:xfrm>
          <a:prstGeom prst="rect">
            <a:avLst/>
          </a:prstGeom>
          <a:noFill/>
        </p:spPr>
      </p:pic>
    </p:spTree>
    <p:extLst>
      <p:ext uri="{BB962C8B-B14F-4D97-AF65-F5344CB8AC3E}">
        <p14:creationId xmlns:p14="http://schemas.microsoft.com/office/powerpoint/2010/main" val="19234599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11</a:t>
            </a:fld>
            <a:endParaRPr lang="zh-CN" altLang="en-US"/>
          </a:p>
        </p:txBody>
      </p:sp>
      <p:sp>
        <p:nvSpPr>
          <p:cNvPr id="10" name="文本框 9"/>
          <p:cNvSpPr txBox="1"/>
          <p:nvPr/>
        </p:nvSpPr>
        <p:spPr>
          <a:xfrm>
            <a:off x="637977" y="411013"/>
            <a:ext cx="2907591"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Visual – VTM-9.0</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pic>
        <p:nvPicPr>
          <p:cNvPr id="9" name="Content Placeholder 3"/>
          <p:cNvPicPr>
            <a:picLocks noGrp="1" noChangeAspect="1"/>
          </p:cNvPicPr>
          <p:nvPr>
            <p:ph idx="1"/>
          </p:nvPr>
        </p:nvPicPr>
        <p:blipFill>
          <a:blip r:embed="rId3"/>
          <a:stretch>
            <a:fillRect/>
          </a:stretch>
        </p:blipFill>
        <p:spPr>
          <a:xfrm>
            <a:off x="548640" y="1051560"/>
            <a:ext cx="5219700" cy="2362200"/>
          </a:xfrm>
          <a:prstGeom prst="rect">
            <a:avLst/>
          </a:prstGeom>
        </p:spPr>
      </p:pic>
      <p:sp>
        <p:nvSpPr>
          <p:cNvPr id="11" name="Oval 10"/>
          <p:cNvSpPr/>
          <p:nvPr/>
        </p:nvSpPr>
        <p:spPr>
          <a:xfrm>
            <a:off x="3109240" y="1996096"/>
            <a:ext cx="868680" cy="110188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5280940" y="1638314"/>
            <a:ext cx="493394" cy="7155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Content Placeholder 3"/>
          <p:cNvPicPr>
            <a:picLocks noChangeAspect="1"/>
          </p:cNvPicPr>
          <p:nvPr/>
        </p:nvPicPr>
        <p:blipFill>
          <a:blip r:embed="rId4"/>
          <a:stretch>
            <a:fillRect/>
          </a:stretch>
        </p:blipFill>
        <p:spPr>
          <a:xfrm>
            <a:off x="7315200" y="1051560"/>
            <a:ext cx="2352675" cy="1914525"/>
          </a:xfrm>
          <a:prstGeom prst="rect">
            <a:avLst/>
          </a:prstGeom>
        </p:spPr>
      </p:pic>
      <p:sp>
        <p:nvSpPr>
          <p:cNvPr id="16" name="Oval 15"/>
          <p:cNvSpPr/>
          <p:nvPr/>
        </p:nvSpPr>
        <p:spPr>
          <a:xfrm rot="17862886">
            <a:off x="7746724" y="1126290"/>
            <a:ext cx="504318" cy="84806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33945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12</a:t>
            </a:fld>
            <a:endParaRPr lang="zh-CN" altLang="en-US"/>
          </a:p>
        </p:txBody>
      </p:sp>
      <p:sp>
        <p:nvSpPr>
          <p:cNvPr id="10" name="文本框 9"/>
          <p:cNvSpPr txBox="1"/>
          <p:nvPr/>
        </p:nvSpPr>
        <p:spPr>
          <a:xfrm>
            <a:off x="637977" y="411013"/>
            <a:ext cx="5058821"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Visual – VTM-9.0 + PDPC OFF</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pic>
        <p:nvPicPr>
          <p:cNvPr id="5" name="Content Placeholder 3"/>
          <p:cNvPicPr>
            <a:picLocks noChangeAspect="1"/>
          </p:cNvPicPr>
          <p:nvPr/>
        </p:nvPicPr>
        <p:blipFill>
          <a:blip r:embed="rId3"/>
          <a:stretch>
            <a:fillRect/>
          </a:stretch>
        </p:blipFill>
        <p:spPr>
          <a:xfrm>
            <a:off x="548640" y="1051560"/>
            <a:ext cx="5219700" cy="2362200"/>
          </a:xfrm>
          <a:prstGeom prst="rect">
            <a:avLst/>
          </a:prstGeom>
        </p:spPr>
      </p:pic>
      <p:sp>
        <p:nvSpPr>
          <p:cNvPr id="9" name="Oval 8"/>
          <p:cNvSpPr/>
          <p:nvPr/>
        </p:nvSpPr>
        <p:spPr>
          <a:xfrm>
            <a:off x="3109240" y="1996096"/>
            <a:ext cx="868680" cy="110188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280940" y="1638314"/>
            <a:ext cx="493394" cy="7155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Content Placeholder 3"/>
          <p:cNvPicPr>
            <a:picLocks noGrp="1" noChangeAspect="1"/>
          </p:cNvPicPr>
          <p:nvPr>
            <p:ph idx="1"/>
          </p:nvPr>
        </p:nvPicPr>
        <p:blipFill>
          <a:blip r:embed="rId4"/>
          <a:stretch>
            <a:fillRect/>
          </a:stretch>
        </p:blipFill>
        <p:spPr>
          <a:xfrm>
            <a:off x="7315200" y="1051560"/>
            <a:ext cx="2352675" cy="1914525"/>
          </a:xfrm>
          <a:prstGeom prst="rect">
            <a:avLst/>
          </a:prstGeom>
        </p:spPr>
      </p:pic>
      <p:sp>
        <p:nvSpPr>
          <p:cNvPr id="15" name="Oval 14"/>
          <p:cNvSpPr/>
          <p:nvPr/>
        </p:nvSpPr>
        <p:spPr>
          <a:xfrm rot="17862886">
            <a:off x="7746724" y="1126290"/>
            <a:ext cx="504318" cy="84806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91468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13</a:t>
            </a:fld>
            <a:endParaRPr lang="zh-CN" altLang="en-US"/>
          </a:p>
        </p:txBody>
      </p:sp>
      <p:sp>
        <p:nvSpPr>
          <p:cNvPr id="10" name="文本框 9"/>
          <p:cNvSpPr txBox="1"/>
          <p:nvPr/>
        </p:nvSpPr>
        <p:spPr>
          <a:xfrm>
            <a:off x="637977" y="411013"/>
            <a:ext cx="7253845"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Visual – VTM-9.0 + PDPC OFF + Filter OFF  </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pic>
        <p:nvPicPr>
          <p:cNvPr id="6" name="Content Placeholder 3"/>
          <p:cNvPicPr>
            <a:picLocks noChangeAspect="1"/>
          </p:cNvPicPr>
          <p:nvPr/>
        </p:nvPicPr>
        <p:blipFill>
          <a:blip r:embed="rId3"/>
          <a:stretch>
            <a:fillRect/>
          </a:stretch>
        </p:blipFill>
        <p:spPr>
          <a:xfrm>
            <a:off x="548640" y="1051560"/>
            <a:ext cx="5219700" cy="2362200"/>
          </a:xfrm>
          <a:prstGeom prst="rect">
            <a:avLst/>
          </a:prstGeom>
        </p:spPr>
      </p:pic>
      <p:sp>
        <p:nvSpPr>
          <p:cNvPr id="9" name="Oval 8"/>
          <p:cNvSpPr/>
          <p:nvPr/>
        </p:nvSpPr>
        <p:spPr>
          <a:xfrm>
            <a:off x="3109240" y="1996096"/>
            <a:ext cx="868680" cy="110188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280940" y="1638314"/>
            <a:ext cx="493394" cy="7155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Content Placeholder 3"/>
          <p:cNvPicPr>
            <a:picLocks noChangeAspect="1"/>
          </p:cNvPicPr>
          <p:nvPr/>
        </p:nvPicPr>
        <p:blipFill>
          <a:blip r:embed="rId4"/>
          <a:stretch>
            <a:fillRect/>
          </a:stretch>
        </p:blipFill>
        <p:spPr>
          <a:xfrm>
            <a:off x="7315200" y="1051560"/>
            <a:ext cx="2352675" cy="1914525"/>
          </a:xfrm>
          <a:prstGeom prst="rect">
            <a:avLst/>
          </a:prstGeom>
        </p:spPr>
      </p:pic>
      <p:sp>
        <p:nvSpPr>
          <p:cNvPr id="15" name="Oval 14"/>
          <p:cNvSpPr/>
          <p:nvPr/>
        </p:nvSpPr>
        <p:spPr>
          <a:xfrm rot="17862886">
            <a:off x="7746724" y="1126290"/>
            <a:ext cx="504318" cy="84806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494744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14</a:t>
            </a:fld>
            <a:endParaRPr lang="zh-CN" altLang="en-US"/>
          </a:p>
        </p:txBody>
      </p:sp>
      <p:sp>
        <p:nvSpPr>
          <p:cNvPr id="10" name="文本框 9"/>
          <p:cNvSpPr txBox="1"/>
          <p:nvPr/>
        </p:nvSpPr>
        <p:spPr>
          <a:xfrm>
            <a:off x="637977" y="411013"/>
            <a:ext cx="7423635"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Objective results: </a:t>
            </a:r>
            <a:r>
              <a:rPr lang="en-US" altLang="zh-CN" sz="2800" b="1" dirty="0" smtClean="0">
                <a:solidFill>
                  <a:srgbClr val="FF0000"/>
                </a:solidFill>
                <a:latin typeface="Times New Roman" panose="02020603050405020304" pitchFamily="18" charset="0"/>
                <a:cs typeface="Times New Roman" panose="02020603050405020304" pitchFamily="18" charset="0"/>
              </a:rPr>
              <a:t>RGB</a:t>
            </a:r>
            <a:r>
              <a:rPr lang="en-US" altLang="zh-CN" sz="2800" b="1" dirty="0" smtClean="0">
                <a:latin typeface="Times New Roman" panose="02020603050405020304" pitchFamily="18" charset="0"/>
                <a:cs typeface="Times New Roman" panose="02020603050405020304" pitchFamily="18" charset="0"/>
              </a:rPr>
              <a:t>, anchor </a:t>
            </a:r>
            <a:r>
              <a:rPr lang="en-US" altLang="zh-CN" sz="2800" b="1" dirty="0" smtClean="0">
                <a:latin typeface="Times New Roman" panose="02020603050405020304" pitchFamily="18" charset="0"/>
                <a:cs typeface="Times New Roman" panose="02020603050405020304" pitchFamily="18" charset="0"/>
              </a:rPr>
              <a:t>VTM-9.0</a:t>
            </a:r>
            <a:r>
              <a:rPr lang="en-US" altLang="zh-CN" sz="2800" b="1" dirty="0" smtClean="0">
                <a:latin typeface="Times New Roman" panose="02020603050405020304" pitchFamily="18" charset="0"/>
                <a:cs typeface="Times New Roman" panose="02020603050405020304" pitchFamily="18" charset="0"/>
              </a:rPr>
              <a:t>, CTC</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extLst>
              <p:ext uri="{D42A27DB-BD31-4B8C-83A1-F6EECF244321}">
                <p14:modId xmlns:p14="http://schemas.microsoft.com/office/powerpoint/2010/main" val="2997349220"/>
              </p:ext>
            </p:extLst>
          </p:nvPr>
        </p:nvGraphicFramePr>
        <p:xfrm>
          <a:off x="494950" y="1819000"/>
          <a:ext cx="5475972" cy="3413760"/>
        </p:xfrm>
        <a:graphic>
          <a:graphicData uri="http://schemas.openxmlformats.org/drawingml/2006/table">
            <a:tbl>
              <a:tblPr firstRow="1" firstCol="1" bandRow="1">
                <a:tableStyleId>{5C22544A-7EE6-4342-B048-85BDC9FD1C3A}</a:tableStyleId>
              </a:tblPr>
              <a:tblGrid>
                <a:gridCol w="1446177">
                  <a:extLst>
                    <a:ext uri="{9D8B030D-6E8A-4147-A177-3AD203B41FA5}">
                      <a16:colId xmlns:a16="http://schemas.microsoft.com/office/drawing/2014/main" val="2731492928"/>
                    </a:ext>
                  </a:extLst>
                </a:gridCol>
                <a:gridCol w="1446177">
                  <a:extLst>
                    <a:ext uri="{9D8B030D-6E8A-4147-A177-3AD203B41FA5}">
                      <a16:colId xmlns:a16="http://schemas.microsoft.com/office/drawing/2014/main" val="3394367610"/>
                    </a:ext>
                  </a:extLst>
                </a:gridCol>
                <a:gridCol w="861206">
                  <a:extLst>
                    <a:ext uri="{9D8B030D-6E8A-4147-A177-3AD203B41FA5}">
                      <a16:colId xmlns:a16="http://schemas.microsoft.com/office/drawing/2014/main" val="3416905990"/>
                    </a:ext>
                  </a:extLst>
                </a:gridCol>
                <a:gridCol w="861206">
                  <a:extLst>
                    <a:ext uri="{9D8B030D-6E8A-4147-A177-3AD203B41FA5}">
                      <a16:colId xmlns:a16="http://schemas.microsoft.com/office/drawing/2014/main" val="3982245008"/>
                    </a:ext>
                  </a:extLst>
                </a:gridCol>
                <a:gridCol w="861206">
                  <a:extLst>
                    <a:ext uri="{9D8B030D-6E8A-4147-A177-3AD203B41FA5}">
                      <a16:colId xmlns:a16="http://schemas.microsoft.com/office/drawing/2014/main" val="3066361947"/>
                    </a:ext>
                  </a:extLst>
                </a:gridCol>
              </a:tblGrid>
              <a:tr h="1619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smtClean="0">
                          <a:solidFill>
                            <a:schemeClr val="tx1"/>
                          </a:solidFill>
                          <a:effectLst/>
                        </a:rPr>
                        <a:t>YUV-444</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U</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V</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3680173780"/>
                  </a:ext>
                </a:extLst>
              </a:tr>
              <a:tr h="161925">
                <a:tc rowSpan="5">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AI</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-0.3%</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49332892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51742358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406313212"/>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-0.3%</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976852617"/>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Overall </a:t>
                      </a:r>
                      <a:endParaRPr lang="en-US" sz="1400" b="1"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-0.25%</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-0.08%</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-0.14%</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1197341666"/>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RA</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endParaRPr lang="en-US" sz="140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400801351"/>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89275923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62418585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19862243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Overall </a:t>
                      </a:r>
                      <a:endParaRPr lang="en-US" sz="1400" b="1"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-0.13%</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-0.05%</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-0.04%</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755016108"/>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LB</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496678389"/>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1640841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48569067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1768431597"/>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Overall </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-0.04%</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0.08%</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latin typeface="Arial" panose="020B0604020202020204" pitchFamily="34" charset="0"/>
                          <a:ea typeface="Times New Roman" panose="02020603050405020304" pitchFamily="18" charset="0"/>
                        </a:rPr>
                        <a:t>0.02%</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1667764600"/>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1213578032"/>
              </p:ext>
            </p:extLst>
          </p:nvPr>
        </p:nvGraphicFramePr>
        <p:xfrm>
          <a:off x="6263022" y="1819000"/>
          <a:ext cx="5724847" cy="3413760"/>
        </p:xfrm>
        <a:graphic>
          <a:graphicData uri="http://schemas.openxmlformats.org/drawingml/2006/table">
            <a:tbl>
              <a:tblPr firstRow="1" firstCol="1" bandRow="1">
                <a:tableStyleId>{5C22544A-7EE6-4342-B048-85BDC9FD1C3A}</a:tableStyleId>
              </a:tblPr>
              <a:tblGrid>
                <a:gridCol w="1511903">
                  <a:extLst>
                    <a:ext uri="{9D8B030D-6E8A-4147-A177-3AD203B41FA5}">
                      <a16:colId xmlns:a16="http://schemas.microsoft.com/office/drawing/2014/main" val="217617570"/>
                    </a:ext>
                  </a:extLst>
                </a:gridCol>
                <a:gridCol w="1511903">
                  <a:extLst>
                    <a:ext uri="{9D8B030D-6E8A-4147-A177-3AD203B41FA5}">
                      <a16:colId xmlns:a16="http://schemas.microsoft.com/office/drawing/2014/main" val="3603533019"/>
                    </a:ext>
                  </a:extLst>
                </a:gridCol>
                <a:gridCol w="900347">
                  <a:extLst>
                    <a:ext uri="{9D8B030D-6E8A-4147-A177-3AD203B41FA5}">
                      <a16:colId xmlns:a16="http://schemas.microsoft.com/office/drawing/2014/main" val="1934424186"/>
                    </a:ext>
                  </a:extLst>
                </a:gridCol>
                <a:gridCol w="900347">
                  <a:extLst>
                    <a:ext uri="{9D8B030D-6E8A-4147-A177-3AD203B41FA5}">
                      <a16:colId xmlns:a16="http://schemas.microsoft.com/office/drawing/2014/main" val="1570645205"/>
                    </a:ext>
                  </a:extLst>
                </a:gridCol>
                <a:gridCol w="900347">
                  <a:extLst>
                    <a:ext uri="{9D8B030D-6E8A-4147-A177-3AD203B41FA5}">
                      <a16:colId xmlns:a16="http://schemas.microsoft.com/office/drawing/2014/main" val="1687163906"/>
                    </a:ext>
                  </a:extLst>
                </a:gridCol>
              </a:tblGrid>
              <a:tr h="1619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smtClean="0">
                          <a:solidFill>
                            <a:schemeClr val="tx1"/>
                          </a:solidFill>
                          <a:effectLst/>
                        </a:rPr>
                        <a:t>YUV-444</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U</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V</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104181201"/>
                  </a:ext>
                </a:extLst>
              </a:tr>
              <a:tr h="161925">
                <a:tc rowSpan="5">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AI</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Arial" panose="020B0604020202020204" pitchFamily="34" charset="0"/>
                          <a:ea typeface="Times New Roman" panose="02020603050405020304" pitchFamily="18" charset="0"/>
                        </a:rPr>
                        <a:t>-0.4%</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36074093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Arial" panose="020B0604020202020204" pitchFamily="34" charset="0"/>
                          <a:ea typeface="Times New Roman" panose="02020603050405020304" pitchFamily="18" charset="0"/>
                        </a:rPr>
                        <a:t>-0.1%</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538312650"/>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Arial" panose="020B0604020202020204" pitchFamily="34" charset="0"/>
                          <a:ea typeface="Times New Roman" panose="02020603050405020304" pitchFamily="18" charset="0"/>
                        </a:rPr>
                        <a:t>-0.1%</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462304166"/>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-0.3%</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Arial" panose="020B0604020202020204" pitchFamily="34" charset="0"/>
                          <a:ea typeface="Times New Roman" panose="02020603050405020304" pitchFamily="18" charset="0"/>
                        </a:rPr>
                        <a:t>-0.1%</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42755139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-0.27%</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latin typeface="Arial" panose="020B0604020202020204" pitchFamily="34" charset="0"/>
                          <a:ea typeface="Times New Roman" panose="02020603050405020304" pitchFamily="18" charset="0"/>
                        </a:rPr>
                        <a:t>-0.09%</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-0.13%</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81738885"/>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RA</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endParaRPr lang="en-US" sz="140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Arial" panose="020B0604020202020204" pitchFamily="34" charset="0"/>
                          <a:ea typeface="Times New Roman" panose="02020603050405020304" pitchFamily="18" charset="0"/>
                        </a:rPr>
                        <a:t>-0.1%</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190880452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Arial" panose="020B0604020202020204" pitchFamily="34" charset="0"/>
                          <a:ea typeface="Times New Roman" panose="02020603050405020304" pitchFamily="18" charset="0"/>
                        </a:rPr>
                        <a:t>0.0%</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504743360"/>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Arial" panose="020B0604020202020204" pitchFamily="34" charset="0"/>
                          <a:ea typeface="Times New Roman" panose="02020603050405020304" pitchFamily="18" charset="0"/>
                        </a:rPr>
                        <a:t>0.0%</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40142198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Arial" panose="020B0604020202020204" pitchFamily="34" charset="0"/>
                          <a:ea typeface="Times New Roman" panose="02020603050405020304" pitchFamily="18" charset="0"/>
                        </a:rPr>
                        <a:t>-0.1%</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65679054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-0.12%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latin typeface="Arial" panose="020B0604020202020204" pitchFamily="34" charset="0"/>
                          <a:ea typeface="Times New Roman" panose="02020603050405020304" pitchFamily="18" charset="0"/>
                        </a:rPr>
                        <a:t>-0.04%</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-0.03%</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740993035"/>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LB</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Arial" panose="020B0604020202020204" pitchFamily="34" charset="0"/>
                          <a:ea typeface="Times New Roman" panose="02020603050405020304" pitchFamily="18" charset="0"/>
                        </a:rPr>
                        <a:t>0.1%</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132815677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765830346"/>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Arial" panose="020B0604020202020204" pitchFamily="34" charset="0"/>
                          <a:ea typeface="Times New Roman" panose="02020603050405020304" pitchFamily="18" charset="0"/>
                        </a:rPr>
                        <a:t>-0.1%</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39434138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Arial" panose="020B0604020202020204" pitchFamily="34" charset="0"/>
                          <a:ea typeface="Times New Roman" panose="02020603050405020304" pitchFamily="18" charset="0"/>
                        </a:rPr>
                        <a:t>0.0%</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11863564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-0.10%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0.04%</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latin typeface="Arial" panose="020B0604020202020204" pitchFamily="34" charset="0"/>
                          <a:ea typeface="Times New Roman" panose="02020603050405020304" pitchFamily="18" charset="0"/>
                        </a:rPr>
                        <a:t>0.00%</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459316347"/>
                  </a:ext>
                </a:extLst>
              </a:tr>
            </a:tbl>
          </a:graphicData>
        </a:graphic>
      </p:graphicFrame>
      <p:sp>
        <p:nvSpPr>
          <p:cNvPr id="15" name="TextBox 14"/>
          <p:cNvSpPr txBox="1"/>
          <p:nvPr/>
        </p:nvSpPr>
        <p:spPr>
          <a:xfrm>
            <a:off x="2147582" y="1392572"/>
            <a:ext cx="2499402" cy="369332"/>
          </a:xfrm>
          <a:prstGeom prst="rect">
            <a:avLst/>
          </a:prstGeom>
          <a:noFill/>
        </p:spPr>
        <p:txBody>
          <a:bodyPr wrap="none" rtlCol="0">
            <a:spAutoFit/>
          </a:bodyPr>
          <a:lstStyle/>
          <a:p>
            <a:r>
              <a:rPr lang="en-US" dirty="0" smtClean="0"/>
              <a:t>VTM-9.0 </a:t>
            </a:r>
            <a:r>
              <a:rPr lang="en-US" dirty="0" smtClean="0"/>
              <a:t>+ PDPC OFF</a:t>
            </a:r>
            <a:endParaRPr lang="en-US" dirty="0"/>
          </a:p>
        </p:txBody>
      </p:sp>
      <p:sp>
        <p:nvSpPr>
          <p:cNvPr id="21" name="TextBox 20"/>
          <p:cNvSpPr txBox="1"/>
          <p:nvPr/>
        </p:nvSpPr>
        <p:spPr>
          <a:xfrm>
            <a:off x="7491369" y="1392572"/>
            <a:ext cx="4147289" cy="369332"/>
          </a:xfrm>
          <a:prstGeom prst="rect">
            <a:avLst/>
          </a:prstGeom>
          <a:noFill/>
        </p:spPr>
        <p:txBody>
          <a:bodyPr wrap="none" rtlCol="0">
            <a:spAutoFit/>
          </a:bodyPr>
          <a:lstStyle/>
          <a:p>
            <a:r>
              <a:rPr lang="en-US" dirty="0" smtClean="0"/>
              <a:t>VTM-9.0 </a:t>
            </a:r>
            <a:r>
              <a:rPr lang="en-US" dirty="0" smtClean="0"/>
              <a:t>+ PDPC OFF + Ref filter OFF</a:t>
            </a:r>
            <a:endParaRPr lang="en-US" dirty="0"/>
          </a:p>
        </p:txBody>
      </p:sp>
    </p:spTree>
    <p:extLst>
      <p:ext uri="{BB962C8B-B14F-4D97-AF65-F5344CB8AC3E}">
        <p14:creationId xmlns:p14="http://schemas.microsoft.com/office/powerpoint/2010/main" val="25329238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15</a:t>
            </a:fld>
            <a:endParaRPr lang="zh-CN" altLang="en-US"/>
          </a:p>
        </p:txBody>
      </p:sp>
      <p:sp>
        <p:nvSpPr>
          <p:cNvPr id="10" name="文本框 9"/>
          <p:cNvSpPr txBox="1"/>
          <p:nvPr/>
        </p:nvSpPr>
        <p:spPr>
          <a:xfrm>
            <a:off x="637977" y="411013"/>
            <a:ext cx="7950510"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Objective results: </a:t>
            </a:r>
            <a:r>
              <a:rPr lang="en-US" altLang="zh-CN" sz="2800" b="1" dirty="0" smtClean="0">
                <a:solidFill>
                  <a:srgbClr val="FF0000"/>
                </a:solidFill>
                <a:latin typeface="Times New Roman" panose="02020603050405020304" pitchFamily="18" charset="0"/>
                <a:cs typeface="Times New Roman" panose="02020603050405020304" pitchFamily="18" charset="0"/>
              </a:rPr>
              <a:t>YUV444</a:t>
            </a:r>
            <a:r>
              <a:rPr lang="en-US" altLang="zh-CN" sz="2800" b="1" dirty="0" smtClean="0">
                <a:latin typeface="Times New Roman" panose="02020603050405020304" pitchFamily="18" charset="0"/>
                <a:cs typeface="Times New Roman" panose="02020603050405020304" pitchFamily="18" charset="0"/>
              </a:rPr>
              <a:t>, </a:t>
            </a:r>
            <a:r>
              <a:rPr lang="en-US" altLang="zh-CN" sz="2800" b="1" dirty="0" smtClean="0">
                <a:latin typeface="Times New Roman" panose="02020603050405020304" pitchFamily="18" charset="0"/>
                <a:cs typeface="Times New Roman" panose="02020603050405020304" pitchFamily="18" charset="0"/>
              </a:rPr>
              <a:t>anchor </a:t>
            </a:r>
            <a:r>
              <a:rPr lang="en-US" altLang="zh-CN" sz="2800" b="1" dirty="0" smtClean="0">
                <a:latin typeface="Times New Roman" panose="02020603050405020304" pitchFamily="18" charset="0"/>
                <a:cs typeface="Times New Roman" panose="02020603050405020304" pitchFamily="18" charset="0"/>
              </a:rPr>
              <a:t>VTM-9.0</a:t>
            </a:r>
            <a:r>
              <a:rPr lang="en-US" altLang="zh-CN" sz="2800" b="1" dirty="0" smtClean="0">
                <a:latin typeface="Times New Roman" panose="02020603050405020304" pitchFamily="18" charset="0"/>
                <a:cs typeface="Times New Roman" panose="02020603050405020304" pitchFamily="18" charset="0"/>
              </a:rPr>
              <a:t>, CTC</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extLst>
              <p:ext uri="{D42A27DB-BD31-4B8C-83A1-F6EECF244321}">
                <p14:modId xmlns:p14="http://schemas.microsoft.com/office/powerpoint/2010/main" val="2202341286"/>
              </p:ext>
            </p:extLst>
          </p:nvPr>
        </p:nvGraphicFramePr>
        <p:xfrm>
          <a:off x="494950" y="1819000"/>
          <a:ext cx="5475972" cy="3413760"/>
        </p:xfrm>
        <a:graphic>
          <a:graphicData uri="http://schemas.openxmlformats.org/drawingml/2006/table">
            <a:tbl>
              <a:tblPr firstRow="1" firstCol="1" bandRow="1">
                <a:tableStyleId>{5C22544A-7EE6-4342-B048-85BDC9FD1C3A}</a:tableStyleId>
              </a:tblPr>
              <a:tblGrid>
                <a:gridCol w="1446177">
                  <a:extLst>
                    <a:ext uri="{9D8B030D-6E8A-4147-A177-3AD203B41FA5}">
                      <a16:colId xmlns:a16="http://schemas.microsoft.com/office/drawing/2014/main" val="2731492928"/>
                    </a:ext>
                  </a:extLst>
                </a:gridCol>
                <a:gridCol w="1446177">
                  <a:extLst>
                    <a:ext uri="{9D8B030D-6E8A-4147-A177-3AD203B41FA5}">
                      <a16:colId xmlns:a16="http://schemas.microsoft.com/office/drawing/2014/main" val="3394367610"/>
                    </a:ext>
                  </a:extLst>
                </a:gridCol>
                <a:gridCol w="861206">
                  <a:extLst>
                    <a:ext uri="{9D8B030D-6E8A-4147-A177-3AD203B41FA5}">
                      <a16:colId xmlns:a16="http://schemas.microsoft.com/office/drawing/2014/main" val="3416905990"/>
                    </a:ext>
                  </a:extLst>
                </a:gridCol>
                <a:gridCol w="861206">
                  <a:extLst>
                    <a:ext uri="{9D8B030D-6E8A-4147-A177-3AD203B41FA5}">
                      <a16:colId xmlns:a16="http://schemas.microsoft.com/office/drawing/2014/main" val="3982245008"/>
                    </a:ext>
                  </a:extLst>
                </a:gridCol>
                <a:gridCol w="861206">
                  <a:extLst>
                    <a:ext uri="{9D8B030D-6E8A-4147-A177-3AD203B41FA5}">
                      <a16:colId xmlns:a16="http://schemas.microsoft.com/office/drawing/2014/main" val="3066361947"/>
                    </a:ext>
                  </a:extLst>
                </a:gridCol>
              </a:tblGrid>
              <a:tr h="1619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smtClean="0">
                          <a:solidFill>
                            <a:schemeClr val="tx1"/>
                          </a:solidFill>
                          <a:effectLst/>
                        </a:rPr>
                        <a:t>YUV-444</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U</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V</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3680173780"/>
                  </a:ext>
                </a:extLst>
              </a:tr>
              <a:tr h="161925">
                <a:tc rowSpan="5">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AI</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49332892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51742358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406313212"/>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976852617"/>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Overall </a:t>
                      </a:r>
                      <a:endParaRPr lang="en-US" sz="1400" b="1"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-0.08%</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-0.04%</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-0.08%</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1197341666"/>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RA</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endParaRPr lang="en-US" sz="140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400801351"/>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89275923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62418585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19862243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Overall </a:t>
                      </a:r>
                      <a:endParaRPr lang="en-US" sz="1400" b="1"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0.04%</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0.07%</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0.02%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755016108"/>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LB</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0.3%</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496678389"/>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1640841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48569067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0.3%</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0.3%</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0.3%</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1768431597"/>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Overall </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0.06%</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0.09%</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latin typeface="Arial" panose="020B0604020202020204" pitchFamily="34" charset="0"/>
                          <a:ea typeface="Times New Roman" panose="02020603050405020304" pitchFamily="18" charset="0"/>
                        </a:rPr>
                        <a:t>0.16%</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1667764600"/>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2083910307"/>
              </p:ext>
            </p:extLst>
          </p:nvPr>
        </p:nvGraphicFramePr>
        <p:xfrm>
          <a:off x="6263022" y="1819000"/>
          <a:ext cx="5724847" cy="3413760"/>
        </p:xfrm>
        <a:graphic>
          <a:graphicData uri="http://schemas.openxmlformats.org/drawingml/2006/table">
            <a:tbl>
              <a:tblPr firstRow="1" firstCol="1" bandRow="1">
                <a:tableStyleId>{5C22544A-7EE6-4342-B048-85BDC9FD1C3A}</a:tableStyleId>
              </a:tblPr>
              <a:tblGrid>
                <a:gridCol w="1511903">
                  <a:extLst>
                    <a:ext uri="{9D8B030D-6E8A-4147-A177-3AD203B41FA5}">
                      <a16:colId xmlns:a16="http://schemas.microsoft.com/office/drawing/2014/main" val="217617570"/>
                    </a:ext>
                  </a:extLst>
                </a:gridCol>
                <a:gridCol w="1511903">
                  <a:extLst>
                    <a:ext uri="{9D8B030D-6E8A-4147-A177-3AD203B41FA5}">
                      <a16:colId xmlns:a16="http://schemas.microsoft.com/office/drawing/2014/main" val="3603533019"/>
                    </a:ext>
                  </a:extLst>
                </a:gridCol>
                <a:gridCol w="900347">
                  <a:extLst>
                    <a:ext uri="{9D8B030D-6E8A-4147-A177-3AD203B41FA5}">
                      <a16:colId xmlns:a16="http://schemas.microsoft.com/office/drawing/2014/main" val="1934424186"/>
                    </a:ext>
                  </a:extLst>
                </a:gridCol>
                <a:gridCol w="900347">
                  <a:extLst>
                    <a:ext uri="{9D8B030D-6E8A-4147-A177-3AD203B41FA5}">
                      <a16:colId xmlns:a16="http://schemas.microsoft.com/office/drawing/2014/main" val="1570645205"/>
                    </a:ext>
                  </a:extLst>
                </a:gridCol>
                <a:gridCol w="900347">
                  <a:extLst>
                    <a:ext uri="{9D8B030D-6E8A-4147-A177-3AD203B41FA5}">
                      <a16:colId xmlns:a16="http://schemas.microsoft.com/office/drawing/2014/main" val="1687163906"/>
                    </a:ext>
                  </a:extLst>
                </a:gridCol>
              </a:tblGrid>
              <a:tr h="1619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smtClean="0">
                          <a:solidFill>
                            <a:schemeClr val="tx1"/>
                          </a:solidFill>
                          <a:effectLst/>
                        </a:rPr>
                        <a:t>YUV-444</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U</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V</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104181201"/>
                  </a:ext>
                </a:extLst>
              </a:tr>
              <a:tr h="161925">
                <a:tc rowSpan="5">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AI</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36074093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538312650"/>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-0.3%</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462304166"/>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42755139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-0.11%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-0.05%</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-0.07%</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81738885"/>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RA</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endParaRPr lang="en-US" sz="140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190880452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504743360"/>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40142198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65679054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0.03%</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0.04%</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0.05%</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740993035"/>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LB</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0.3%</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0.4%</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132815677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765830346"/>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39434138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0.1%</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0.0%</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Arial" panose="020B0604020202020204" pitchFamily="34" charset="0"/>
                          <a:ea typeface="Times New Roman" panose="02020603050405020304" pitchFamily="18" charset="0"/>
                        </a:rPr>
                        <a:t>0.2%</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11863564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0.04%</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a:effectLst/>
                          <a:latin typeface="Arial" panose="020B0604020202020204" pitchFamily="34" charset="0"/>
                          <a:ea typeface="Times New Roman" panose="02020603050405020304" pitchFamily="18" charset="0"/>
                        </a:rPr>
                        <a:t>0.06%</a:t>
                      </a:r>
                      <a:endParaRPr lang="en-US" sz="20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latin typeface="Arial" panose="020B0604020202020204" pitchFamily="34" charset="0"/>
                          <a:ea typeface="Times New Roman" panose="02020603050405020304" pitchFamily="18" charset="0"/>
                        </a:rPr>
                        <a:t>0.13%</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459316347"/>
                  </a:ext>
                </a:extLst>
              </a:tr>
            </a:tbl>
          </a:graphicData>
        </a:graphic>
      </p:graphicFrame>
      <p:sp>
        <p:nvSpPr>
          <p:cNvPr id="15" name="TextBox 14"/>
          <p:cNvSpPr txBox="1"/>
          <p:nvPr/>
        </p:nvSpPr>
        <p:spPr>
          <a:xfrm>
            <a:off x="2147582" y="1392572"/>
            <a:ext cx="2499402" cy="369332"/>
          </a:xfrm>
          <a:prstGeom prst="rect">
            <a:avLst/>
          </a:prstGeom>
          <a:noFill/>
        </p:spPr>
        <p:txBody>
          <a:bodyPr wrap="none" rtlCol="0">
            <a:spAutoFit/>
          </a:bodyPr>
          <a:lstStyle/>
          <a:p>
            <a:r>
              <a:rPr lang="en-US" dirty="0" smtClean="0"/>
              <a:t>VTM-9.0 </a:t>
            </a:r>
            <a:r>
              <a:rPr lang="en-US" dirty="0" smtClean="0"/>
              <a:t>+ PDPC OFF</a:t>
            </a:r>
            <a:endParaRPr lang="en-US" dirty="0"/>
          </a:p>
        </p:txBody>
      </p:sp>
      <p:sp>
        <p:nvSpPr>
          <p:cNvPr id="21" name="TextBox 20"/>
          <p:cNvSpPr txBox="1"/>
          <p:nvPr/>
        </p:nvSpPr>
        <p:spPr>
          <a:xfrm>
            <a:off x="7491369" y="1392572"/>
            <a:ext cx="4147289" cy="369332"/>
          </a:xfrm>
          <a:prstGeom prst="rect">
            <a:avLst/>
          </a:prstGeom>
          <a:noFill/>
        </p:spPr>
        <p:txBody>
          <a:bodyPr wrap="none" rtlCol="0">
            <a:spAutoFit/>
          </a:bodyPr>
          <a:lstStyle/>
          <a:p>
            <a:r>
              <a:rPr lang="en-US" dirty="0" smtClean="0"/>
              <a:t>VTM-9.0 </a:t>
            </a:r>
            <a:r>
              <a:rPr lang="en-US" dirty="0" smtClean="0"/>
              <a:t>+ PDPC OFF + Ref filter OFF</a:t>
            </a:r>
            <a:endParaRPr lang="en-US" dirty="0"/>
          </a:p>
        </p:txBody>
      </p:sp>
    </p:spTree>
    <p:extLst>
      <p:ext uri="{BB962C8B-B14F-4D97-AF65-F5344CB8AC3E}">
        <p14:creationId xmlns:p14="http://schemas.microsoft.com/office/powerpoint/2010/main" val="42225592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16</a:t>
            </a:fld>
            <a:endParaRPr lang="zh-CN" altLang="en-US"/>
          </a:p>
        </p:txBody>
      </p:sp>
      <p:sp>
        <p:nvSpPr>
          <p:cNvPr id="10" name="文本框 9"/>
          <p:cNvSpPr txBox="1"/>
          <p:nvPr/>
        </p:nvSpPr>
        <p:spPr>
          <a:xfrm>
            <a:off x="637977" y="411013"/>
            <a:ext cx="8044062"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Objective results: </a:t>
            </a:r>
            <a:r>
              <a:rPr lang="en-US" altLang="zh-CN" sz="2800" b="1" dirty="0" smtClean="0">
                <a:solidFill>
                  <a:srgbClr val="FF0000"/>
                </a:solidFill>
                <a:latin typeface="Times New Roman" panose="02020603050405020304" pitchFamily="18" charset="0"/>
                <a:cs typeface="Times New Roman" panose="02020603050405020304" pitchFamily="18" charset="0"/>
              </a:rPr>
              <a:t>YUV-420</a:t>
            </a:r>
            <a:r>
              <a:rPr lang="en-US" altLang="zh-CN" sz="2800" b="1" dirty="0" smtClean="0">
                <a:latin typeface="Times New Roman" panose="02020603050405020304" pitchFamily="18" charset="0"/>
                <a:cs typeface="Times New Roman" panose="02020603050405020304" pitchFamily="18" charset="0"/>
              </a:rPr>
              <a:t>, anchor VTM-8.0, CTC</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extLst>
              <p:ext uri="{D42A27DB-BD31-4B8C-83A1-F6EECF244321}">
                <p14:modId xmlns:p14="http://schemas.microsoft.com/office/powerpoint/2010/main" val="1698081893"/>
              </p:ext>
            </p:extLst>
          </p:nvPr>
        </p:nvGraphicFramePr>
        <p:xfrm>
          <a:off x="494950" y="1819000"/>
          <a:ext cx="5475972" cy="3413760"/>
        </p:xfrm>
        <a:graphic>
          <a:graphicData uri="http://schemas.openxmlformats.org/drawingml/2006/table">
            <a:tbl>
              <a:tblPr firstRow="1" firstCol="1" bandRow="1">
                <a:tableStyleId>{5C22544A-7EE6-4342-B048-85BDC9FD1C3A}</a:tableStyleId>
              </a:tblPr>
              <a:tblGrid>
                <a:gridCol w="1446177">
                  <a:extLst>
                    <a:ext uri="{9D8B030D-6E8A-4147-A177-3AD203B41FA5}">
                      <a16:colId xmlns:a16="http://schemas.microsoft.com/office/drawing/2014/main" val="2731492928"/>
                    </a:ext>
                  </a:extLst>
                </a:gridCol>
                <a:gridCol w="1446177">
                  <a:extLst>
                    <a:ext uri="{9D8B030D-6E8A-4147-A177-3AD203B41FA5}">
                      <a16:colId xmlns:a16="http://schemas.microsoft.com/office/drawing/2014/main" val="3394367610"/>
                    </a:ext>
                  </a:extLst>
                </a:gridCol>
                <a:gridCol w="861206">
                  <a:extLst>
                    <a:ext uri="{9D8B030D-6E8A-4147-A177-3AD203B41FA5}">
                      <a16:colId xmlns:a16="http://schemas.microsoft.com/office/drawing/2014/main" val="3416905990"/>
                    </a:ext>
                  </a:extLst>
                </a:gridCol>
                <a:gridCol w="861206">
                  <a:extLst>
                    <a:ext uri="{9D8B030D-6E8A-4147-A177-3AD203B41FA5}">
                      <a16:colId xmlns:a16="http://schemas.microsoft.com/office/drawing/2014/main" val="3982245008"/>
                    </a:ext>
                  </a:extLst>
                </a:gridCol>
                <a:gridCol w="861206">
                  <a:extLst>
                    <a:ext uri="{9D8B030D-6E8A-4147-A177-3AD203B41FA5}">
                      <a16:colId xmlns:a16="http://schemas.microsoft.com/office/drawing/2014/main" val="3066361947"/>
                    </a:ext>
                  </a:extLst>
                </a:gridCol>
              </a:tblGrid>
              <a:tr h="1619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YUV-420</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U</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V</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3680173780"/>
                  </a:ext>
                </a:extLst>
              </a:tr>
              <a:tr h="161925">
                <a:tc rowSpan="5">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AI</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0.21%</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-0.07%</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-0.11%</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349332892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-0.15%</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-0.30%</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-0.26%</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351742358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-0.02%</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0.16%</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0.05%</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2406313212"/>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a:t>
                      </a:r>
                      <a:r>
                        <a:rPr lang="en-US" sz="1400" kern="1200" dirty="0">
                          <a:solidFill>
                            <a:schemeClr val="dk1"/>
                          </a:solidFill>
                          <a:effectLst/>
                          <a:latin typeface="+mn-lt"/>
                          <a:ea typeface="+mn-ea"/>
                          <a:cs typeface="+mn-cs"/>
                        </a:rPr>
                        <a:t>0.08</a:t>
                      </a:r>
                      <a:r>
                        <a:rPr lang="en-US" sz="1400" dirty="0">
                          <a:effectLst/>
                        </a:rPr>
                        <a:t>%</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-0.18%</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-0.13%</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976852617"/>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Overall </a:t>
                      </a:r>
                      <a:endParaRPr lang="en-US" sz="1400" b="1"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-0.01%</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-0.09%</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-0.11%</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extLst>
                  <a:ext uri="{0D108BD9-81ED-4DB2-BD59-A6C34878D82A}">
                    <a16:rowId xmlns:a16="http://schemas.microsoft.com/office/drawing/2014/main" val="1197341666"/>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RA</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endParaRPr lang="en-US" sz="140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0.12%</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-0.12%</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-0.04%</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400801351"/>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0.01%</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-0.20%</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-0.18%</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89275923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-0.06%</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0.05%</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0.00%</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62418585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-0.04%</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-0.14%</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-0.18%</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19862243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Overall </a:t>
                      </a:r>
                      <a:endParaRPr lang="en-US" sz="1400" b="1"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0.01%</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-0.10%</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-0.10%</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extLst>
                  <a:ext uri="{0D108BD9-81ED-4DB2-BD59-A6C34878D82A}">
                    <a16:rowId xmlns:a16="http://schemas.microsoft.com/office/drawing/2014/main" val="3755016108"/>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LB</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0.11%</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-0.12%</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-0.03%</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496678389"/>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-0.10%</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-0.27%</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-0.12%</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1640841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-0.16%</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0.02%</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-0.24%</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48569067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-0.18%</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-0.04%</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-0.13%</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1768431597"/>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Overall </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-0.08%</a:t>
                      </a:r>
                      <a:endParaRPr lang="en-US" sz="140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-0.10%</a:t>
                      </a:r>
                      <a:endParaRPr lang="en-US" sz="140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-0.13%</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extLst>
                  <a:ext uri="{0D108BD9-81ED-4DB2-BD59-A6C34878D82A}">
                    <a16:rowId xmlns:a16="http://schemas.microsoft.com/office/drawing/2014/main" val="1667764600"/>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80012652"/>
              </p:ext>
            </p:extLst>
          </p:nvPr>
        </p:nvGraphicFramePr>
        <p:xfrm>
          <a:off x="6263022" y="1819000"/>
          <a:ext cx="5724847" cy="3413760"/>
        </p:xfrm>
        <a:graphic>
          <a:graphicData uri="http://schemas.openxmlformats.org/drawingml/2006/table">
            <a:tbl>
              <a:tblPr firstRow="1" firstCol="1" bandRow="1">
                <a:tableStyleId>{5C22544A-7EE6-4342-B048-85BDC9FD1C3A}</a:tableStyleId>
              </a:tblPr>
              <a:tblGrid>
                <a:gridCol w="1511903">
                  <a:extLst>
                    <a:ext uri="{9D8B030D-6E8A-4147-A177-3AD203B41FA5}">
                      <a16:colId xmlns:a16="http://schemas.microsoft.com/office/drawing/2014/main" val="217617570"/>
                    </a:ext>
                  </a:extLst>
                </a:gridCol>
                <a:gridCol w="1511903">
                  <a:extLst>
                    <a:ext uri="{9D8B030D-6E8A-4147-A177-3AD203B41FA5}">
                      <a16:colId xmlns:a16="http://schemas.microsoft.com/office/drawing/2014/main" val="3603533019"/>
                    </a:ext>
                  </a:extLst>
                </a:gridCol>
                <a:gridCol w="900347">
                  <a:extLst>
                    <a:ext uri="{9D8B030D-6E8A-4147-A177-3AD203B41FA5}">
                      <a16:colId xmlns:a16="http://schemas.microsoft.com/office/drawing/2014/main" val="1934424186"/>
                    </a:ext>
                  </a:extLst>
                </a:gridCol>
                <a:gridCol w="900347">
                  <a:extLst>
                    <a:ext uri="{9D8B030D-6E8A-4147-A177-3AD203B41FA5}">
                      <a16:colId xmlns:a16="http://schemas.microsoft.com/office/drawing/2014/main" val="1570645205"/>
                    </a:ext>
                  </a:extLst>
                </a:gridCol>
                <a:gridCol w="900347">
                  <a:extLst>
                    <a:ext uri="{9D8B030D-6E8A-4147-A177-3AD203B41FA5}">
                      <a16:colId xmlns:a16="http://schemas.microsoft.com/office/drawing/2014/main" val="1687163906"/>
                    </a:ext>
                  </a:extLst>
                </a:gridCol>
              </a:tblGrid>
              <a:tr h="1619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YUV-420</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U</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V</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104181201"/>
                  </a:ext>
                </a:extLst>
              </a:tr>
              <a:tr h="161925">
                <a:tc rowSpan="5">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AI</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0.21%</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-0.19%</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-0.16%</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36074093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-0.16%</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-0.27%</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-0.28%</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538312650"/>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-0.08%</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0.15%</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-0.03%</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462304166"/>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-0.09%</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-0.20%</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-0.17%</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42755139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-0.03%</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-0.13%</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-0.16%</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extLst>
                  <a:ext uri="{0D108BD9-81ED-4DB2-BD59-A6C34878D82A}">
                    <a16:rowId xmlns:a16="http://schemas.microsoft.com/office/drawing/2014/main" val="381738885"/>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RA</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endParaRPr lang="en-US" sz="140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0.02%</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-0.02%</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-0.08%</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190880452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-0.14%</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-0.30%</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-0.20%</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504743360"/>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-0.02%</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0.01%</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-0.04%</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40142198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0.00%</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-0.03%</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-0.21%</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265679054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-0.03%</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-0.09%</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-0.13%</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extLst>
                  <a:ext uri="{0D108BD9-81ED-4DB2-BD59-A6C34878D82A}">
                    <a16:rowId xmlns:a16="http://schemas.microsoft.com/office/drawing/2014/main" val="2740993035"/>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LB</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0.09%</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0.04%</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0.09%</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132815677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0.18%</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-0.14%</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-0.01%</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765830346"/>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-0.12%</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0.13%</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-0.17%</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39434138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0.09%</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-0.26%</a:t>
                      </a:r>
                      <a:endParaRPr lang="en-US" sz="140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-0.04%</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solidFill>
                      <a:schemeClr val="bg1">
                        <a:lumMod val="85000"/>
                      </a:schemeClr>
                    </a:solidFill>
                  </a:tcPr>
                </a:tc>
                <a:extLst>
                  <a:ext uri="{0D108BD9-81ED-4DB2-BD59-A6C34878D82A}">
                    <a16:rowId xmlns:a16="http://schemas.microsoft.com/office/drawing/2014/main" val="311863564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0.06%</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-0.06%</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-0.03%</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85000"/>
                      </a:schemeClr>
                    </a:solidFill>
                  </a:tcPr>
                </a:tc>
                <a:extLst>
                  <a:ext uri="{0D108BD9-81ED-4DB2-BD59-A6C34878D82A}">
                    <a16:rowId xmlns:a16="http://schemas.microsoft.com/office/drawing/2014/main" val="3459316347"/>
                  </a:ext>
                </a:extLst>
              </a:tr>
            </a:tbl>
          </a:graphicData>
        </a:graphic>
      </p:graphicFrame>
      <p:sp>
        <p:nvSpPr>
          <p:cNvPr id="15" name="TextBox 14"/>
          <p:cNvSpPr txBox="1"/>
          <p:nvPr/>
        </p:nvSpPr>
        <p:spPr>
          <a:xfrm>
            <a:off x="2147582" y="1392572"/>
            <a:ext cx="2499402" cy="369332"/>
          </a:xfrm>
          <a:prstGeom prst="rect">
            <a:avLst/>
          </a:prstGeom>
          <a:noFill/>
        </p:spPr>
        <p:txBody>
          <a:bodyPr wrap="none" rtlCol="0">
            <a:spAutoFit/>
          </a:bodyPr>
          <a:lstStyle/>
          <a:p>
            <a:r>
              <a:rPr lang="en-US" dirty="0" smtClean="0"/>
              <a:t>VTM-8.0 + PDPC OFF</a:t>
            </a:r>
            <a:endParaRPr lang="en-US" dirty="0"/>
          </a:p>
        </p:txBody>
      </p:sp>
      <p:sp>
        <p:nvSpPr>
          <p:cNvPr id="21" name="TextBox 20"/>
          <p:cNvSpPr txBox="1"/>
          <p:nvPr/>
        </p:nvSpPr>
        <p:spPr>
          <a:xfrm>
            <a:off x="7491369" y="1392572"/>
            <a:ext cx="4147289" cy="369332"/>
          </a:xfrm>
          <a:prstGeom prst="rect">
            <a:avLst/>
          </a:prstGeom>
          <a:noFill/>
        </p:spPr>
        <p:txBody>
          <a:bodyPr wrap="none" rtlCol="0">
            <a:spAutoFit/>
          </a:bodyPr>
          <a:lstStyle/>
          <a:p>
            <a:r>
              <a:rPr lang="en-US" dirty="0" smtClean="0"/>
              <a:t>VTM-8.0 + PDPC OFF + Ref filter OFF</a:t>
            </a:r>
            <a:endParaRPr lang="en-US" dirty="0"/>
          </a:p>
        </p:txBody>
      </p:sp>
    </p:spTree>
    <p:extLst>
      <p:ext uri="{BB962C8B-B14F-4D97-AF65-F5344CB8AC3E}">
        <p14:creationId xmlns:p14="http://schemas.microsoft.com/office/powerpoint/2010/main" val="39734603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17</a:t>
            </a:fld>
            <a:endParaRPr lang="zh-CN" altLang="en-US"/>
          </a:p>
        </p:txBody>
      </p:sp>
      <p:sp>
        <p:nvSpPr>
          <p:cNvPr id="10" name="文本框 9"/>
          <p:cNvSpPr txBox="1"/>
          <p:nvPr/>
        </p:nvSpPr>
        <p:spPr>
          <a:xfrm>
            <a:off x="637977" y="411013"/>
            <a:ext cx="8044062"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Objective results: </a:t>
            </a:r>
            <a:r>
              <a:rPr lang="en-US" altLang="zh-CN" sz="2800" b="1" dirty="0" smtClean="0">
                <a:solidFill>
                  <a:srgbClr val="FF0000"/>
                </a:solidFill>
                <a:latin typeface="Times New Roman" panose="02020603050405020304" pitchFamily="18" charset="0"/>
                <a:cs typeface="Times New Roman" panose="02020603050405020304" pitchFamily="18" charset="0"/>
              </a:rPr>
              <a:t>YUV-444</a:t>
            </a:r>
            <a:r>
              <a:rPr lang="en-US" altLang="zh-CN" sz="2800" b="1" dirty="0" smtClean="0">
                <a:latin typeface="Times New Roman" panose="02020603050405020304" pitchFamily="18" charset="0"/>
                <a:cs typeface="Times New Roman" panose="02020603050405020304" pitchFamily="18" charset="0"/>
              </a:rPr>
              <a:t>, anchor VTM-8.0, CTC</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extLst>
              <p:ext uri="{D42A27DB-BD31-4B8C-83A1-F6EECF244321}">
                <p14:modId xmlns:p14="http://schemas.microsoft.com/office/powerpoint/2010/main" val="713551462"/>
              </p:ext>
            </p:extLst>
          </p:nvPr>
        </p:nvGraphicFramePr>
        <p:xfrm>
          <a:off x="494950" y="1819000"/>
          <a:ext cx="5475972" cy="3413760"/>
        </p:xfrm>
        <a:graphic>
          <a:graphicData uri="http://schemas.openxmlformats.org/drawingml/2006/table">
            <a:tbl>
              <a:tblPr firstRow="1" firstCol="1" bandRow="1">
                <a:tableStyleId>{5C22544A-7EE6-4342-B048-85BDC9FD1C3A}</a:tableStyleId>
              </a:tblPr>
              <a:tblGrid>
                <a:gridCol w="1446177">
                  <a:extLst>
                    <a:ext uri="{9D8B030D-6E8A-4147-A177-3AD203B41FA5}">
                      <a16:colId xmlns:a16="http://schemas.microsoft.com/office/drawing/2014/main" val="2731492928"/>
                    </a:ext>
                  </a:extLst>
                </a:gridCol>
                <a:gridCol w="1446177">
                  <a:extLst>
                    <a:ext uri="{9D8B030D-6E8A-4147-A177-3AD203B41FA5}">
                      <a16:colId xmlns:a16="http://schemas.microsoft.com/office/drawing/2014/main" val="3394367610"/>
                    </a:ext>
                  </a:extLst>
                </a:gridCol>
                <a:gridCol w="861206">
                  <a:extLst>
                    <a:ext uri="{9D8B030D-6E8A-4147-A177-3AD203B41FA5}">
                      <a16:colId xmlns:a16="http://schemas.microsoft.com/office/drawing/2014/main" val="3416905990"/>
                    </a:ext>
                  </a:extLst>
                </a:gridCol>
                <a:gridCol w="861206">
                  <a:extLst>
                    <a:ext uri="{9D8B030D-6E8A-4147-A177-3AD203B41FA5}">
                      <a16:colId xmlns:a16="http://schemas.microsoft.com/office/drawing/2014/main" val="3982245008"/>
                    </a:ext>
                  </a:extLst>
                </a:gridCol>
                <a:gridCol w="861206">
                  <a:extLst>
                    <a:ext uri="{9D8B030D-6E8A-4147-A177-3AD203B41FA5}">
                      <a16:colId xmlns:a16="http://schemas.microsoft.com/office/drawing/2014/main" val="3066361947"/>
                    </a:ext>
                  </a:extLst>
                </a:gridCol>
              </a:tblGrid>
              <a:tr h="1619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smtClean="0">
                          <a:solidFill>
                            <a:schemeClr val="tx1"/>
                          </a:solidFill>
                          <a:effectLst/>
                        </a:rPr>
                        <a:t>YUV-444</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U</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V</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3680173780"/>
                  </a:ext>
                </a:extLst>
              </a:tr>
              <a:tr h="161925">
                <a:tc rowSpan="5">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AI</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349332892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351742358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2406313212"/>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976852617"/>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Overall </a:t>
                      </a:r>
                      <a:endParaRPr lang="en-US" sz="1400" b="1"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-0.08%</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-0.04%</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-0.02%</a:t>
                      </a:r>
                    </a:p>
                  </a:txBody>
                  <a:tcPr marL="68580" marR="68580" marT="0" marB="0" anchor="b">
                    <a:solidFill>
                      <a:schemeClr val="bg1">
                        <a:lumMod val="85000"/>
                      </a:schemeClr>
                    </a:solidFill>
                  </a:tcPr>
                </a:tc>
                <a:extLst>
                  <a:ext uri="{0D108BD9-81ED-4DB2-BD59-A6C34878D82A}">
                    <a16:rowId xmlns:a16="http://schemas.microsoft.com/office/drawing/2014/main" val="1197341666"/>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RA</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endParaRPr lang="en-US" sz="140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2400801351"/>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68580" marR="68580" marT="0" marB="0" anchor="b">
                    <a:solidFill>
                      <a:schemeClr val="bg1">
                        <a:lumMod val="85000"/>
                      </a:schemeClr>
                    </a:solidFill>
                  </a:tcPr>
                </a:tc>
                <a:extLst>
                  <a:ext uri="{0D108BD9-81ED-4DB2-BD59-A6C34878D82A}">
                    <a16:rowId xmlns:a16="http://schemas.microsoft.com/office/drawing/2014/main" val="389275923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262418585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219862243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Overall </a:t>
                      </a:r>
                      <a:endParaRPr lang="en-US" sz="1400" b="1"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0.02%</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0.03%</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0.02%</a:t>
                      </a:r>
                    </a:p>
                  </a:txBody>
                  <a:tcPr marL="68580" marR="68580" marT="0" marB="0" anchor="b">
                    <a:solidFill>
                      <a:schemeClr val="bg1">
                        <a:lumMod val="85000"/>
                      </a:schemeClr>
                    </a:solidFill>
                  </a:tcPr>
                </a:tc>
                <a:extLst>
                  <a:ext uri="{0D108BD9-81ED-4DB2-BD59-A6C34878D82A}">
                    <a16:rowId xmlns:a16="http://schemas.microsoft.com/office/drawing/2014/main" val="3755016108"/>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LB</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 </a:t>
                      </a:r>
                    </a:p>
                  </a:txBody>
                  <a:tcPr marL="68580" marR="68580" marT="0" marB="0" anchor="b">
                    <a:solidFill>
                      <a:schemeClr val="bg1">
                        <a:lumMod val="85000"/>
                      </a:schemeClr>
                    </a:solidFill>
                  </a:tcPr>
                </a:tc>
                <a:extLst>
                  <a:ext uri="{0D108BD9-81ED-4DB2-BD59-A6C34878D82A}">
                    <a16:rowId xmlns:a16="http://schemas.microsoft.com/office/drawing/2014/main" val="3496678389"/>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0.0%</a:t>
                      </a:r>
                    </a:p>
                  </a:txBody>
                  <a:tcPr marL="68580" marR="68580" marT="0" marB="0" anchor="b">
                    <a:solidFill>
                      <a:schemeClr val="bg1">
                        <a:lumMod val="85000"/>
                      </a:schemeClr>
                    </a:solidFill>
                  </a:tcPr>
                </a:tc>
                <a:extLst>
                  <a:ext uri="{0D108BD9-81ED-4DB2-BD59-A6C34878D82A}">
                    <a16:rowId xmlns:a16="http://schemas.microsoft.com/office/drawing/2014/main" val="21640841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 </a:t>
                      </a:r>
                    </a:p>
                  </a:txBody>
                  <a:tcPr marL="68580" marR="68580" marT="0" marB="0" anchor="b">
                    <a:solidFill>
                      <a:schemeClr val="bg1">
                        <a:lumMod val="85000"/>
                      </a:schemeClr>
                    </a:solidFill>
                  </a:tcPr>
                </a:tc>
                <a:extLst>
                  <a:ext uri="{0D108BD9-81ED-4DB2-BD59-A6C34878D82A}">
                    <a16:rowId xmlns:a16="http://schemas.microsoft.com/office/drawing/2014/main" val="248569067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1768431597"/>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Overall </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ctr">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ctr">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 </a:t>
                      </a:r>
                    </a:p>
                  </a:txBody>
                  <a:tcPr marL="68580" marR="68580" marT="0" marB="0" anchor="ctr">
                    <a:solidFill>
                      <a:schemeClr val="bg1">
                        <a:lumMod val="85000"/>
                      </a:schemeClr>
                    </a:solidFill>
                  </a:tcPr>
                </a:tc>
                <a:extLst>
                  <a:ext uri="{0D108BD9-81ED-4DB2-BD59-A6C34878D82A}">
                    <a16:rowId xmlns:a16="http://schemas.microsoft.com/office/drawing/2014/main" val="1667764600"/>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3218671171"/>
              </p:ext>
            </p:extLst>
          </p:nvPr>
        </p:nvGraphicFramePr>
        <p:xfrm>
          <a:off x="6263022" y="1819000"/>
          <a:ext cx="5724847" cy="3413760"/>
        </p:xfrm>
        <a:graphic>
          <a:graphicData uri="http://schemas.openxmlformats.org/drawingml/2006/table">
            <a:tbl>
              <a:tblPr firstRow="1" firstCol="1" bandRow="1">
                <a:tableStyleId>{5C22544A-7EE6-4342-B048-85BDC9FD1C3A}</a:tableStyleId>
              </a:tblPr>
              <a:tblGrid>
                <a:gridCol w="1511903">
                  <a:extLst>
                    <a:ext uri="{9D8B030D-6E8A-4147-A177-3AD203B41FA5}">
                      <a16:colId xmlns:a16="http://schemas.microsoft.com/office/drawing/2014/main" val="217617570"/>
                    </a:ext>
                  </a:extLst>
                </a:gridCol>
                <a:gridCol w="1511903">
                  <a:extLst>
                    <a:ext uri="{9D8B030D-6E8A-4147-A177-3AD203B41FA5}">
                      <a16:colId xmlns:a16="http://schemas.microsoft.com/office/drawing/2014/main" val="3603533019"/>
                    </a:ext>
                  </a:extLst>
                </a:gridCol>
                <a:gridCol w="900347">
                  <a:extLst>
                    <a:ext uri="{9D8B030D-6E8A-4147-A177-3AD203B41FA5}">
                      <a16:colId xmlns:a16="http://schemas.microsoft.com/office/drawing/2014/main" val="1934424186"/>
                    </a:ext>
                  </a:extLst>
                </a:gridCol>
                <a:gridCol w="900347">
                  <a:extLst>
                    <a:ext uri="{9D8B030D-6E8A-4147-A177-3AD203B41FA5}">
                      <a16:colId xmlns:a16="http://schemas.microsoft.com/office/drawing/2014/main" val="1570645205"/>
                    </a:ext>
                  </a:extLst>
                </a:gridCol>
                <a:gridCol w="900347">
                  <a:extLst>
                    <a:ext uri="{9D8B030D-6E8A-4147-A177-3AD203B41FA5}">
                      <a16:colId xmlns:a16="http://schemas.microsoft.com/office/drawing/2014/main" val="1687163906"/>
                    </a:ext>
                  </a:extLst>
                </a:gridCol>
              </a:tblGrid>
              <a:tr h="1619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smtClean="0">
                          <a:solidFill>
                            <a:schemeClr val="tx1"/>
                          </a:solidFill>
                          <a:effectLst/>
                        </a:rPr>
                        <a:t>YUV-444</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U</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V</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104181201"/>
                  </a:ext>
                </a:extLst>
              </a:tr>
              <a:tr h="161925">
                <a:tc rowSpan="5">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AI</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68580" marR="68580" marT="0" marB="0" anchor="b">
                    <a:solidFill>
                      <a:schemeClr val="bg1">
                        <a:lumMod val="85000"/>
                      </a:schemeClr>
                    </a:solidFill>
                  </a:tcPr>
                </a:tc>
                <a:extLst>
                  <a:ext uri="{0D108BD9-81ED-4DB2-BD59-A6C34878D82A}">
                    <a16:rowId xmlns:a16="http://schemas.microsoft.com/office/drawing/2014/main" val="336074093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3538312650"/>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2462304166"/>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342755139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-0.09%</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a:solidFill>
                            <a:schemeClr val="dk1"/>
                          </a:solidFill>
                          <a:effectLst/>
                          <a:latin typeface="+mn-lt"/>
                          <a:ea typeface="+mn-ea"/>
                          <a:cs typeface="+mn-cs"/>
                        </a:rPr>
                        <a:t>-0.07%</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-0.04%</a:t>
                      </a:r>
                    </a:p>
                  </a:txBody>
                  <a:tcPr marL="68580" marR="68580" marT="0" marB="0" anchor="b">
                    <a:solidFill>
                      <a:schemeClr val="bg1">
                        <a:lumMod val="85000"/>
                      </a:schemeClr>
                    </a:solidFill>
                  </a:tcPr>
                </a:tc>
                <a:extLst>
                  <a:ext uri="{0D108BD9-81ED-4DB2-BD59-A6C34878D82A}">
                    <a16:rowId xmlns:a16="http://schemas.microsoft.com/office/drawing/2014/main" val="381738885"/>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RA</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endParaRPr lang="en-US" sz="140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extLst>
                  <a:ext uri="{0D108BD9-81ED-4DB2-BD59-A6C34878D82A}">
                    <a16:rowId xmlns:a16="http://schemas.microsoft.com/office/drawing/2014/main" val="190880452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2504743360"/>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extLst>
                  <a:ext uri="{0D108BD9-81ED-4DB2-BD59-A6C34878D82A}">
                    <a16:rowId xmlns:a16="http://schemas.microsoft.com/office/drawing/2014/main" val="240142198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extLst>
                  <a:ext uri="{0D108BD9-81ED-4DB2-BD59-A6C34878D82A}">
                    <a16:rowId xmlns:a16="http://schemas.microsoft.com/office/drawing/2014/main" val="265679054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0.04%</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0.02%</a:t>
                      </a:r>
                    </a:p>
                  </a:txBody>
                  <a:tcPr marL="68580" marR="68580" marT="0" marB="0" anchor="b">
                    <a:solidFill>
                      <a:schemeClr val="bg1">
                        <a:lumMod val="85000"/>
                      </a:schemeClr>
                    </a:solidFill>
                  </a:tcPr>
                </a:tc>
                <a:extLst>
                  <a:ext uri="{0D108BD9-81ED-4DB2-BD59-A6C34878D82A}">
                    <a16:rowId xmlns:a16="http://schemas.microsoft.com/office/drawing/2014/main" val="2740993035"/>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LB</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 </a:t>
                      </a:r>
                    </a:p>
                  </a:txBody>
                  <a:tcPr marL="68580" marR="68580" marT="0" marB="0" anchor="b">
                    <a:solidFill>
                      <a:schemeClr val="bg1">
                        <a:lumMod val="85000"/>
                      </a:schemeClr>
                    </a:solidFill>
                  </a:tcPr>
                </a:tc>
                <a:extLst>
                  <a:ext uri="{0D108BD9-81ED-4DB2-BD59-A6C34878D82A}">
                    <a16:rowId xmlns:a16="http://schemas.microsoft.com/office/drawing/2014/main" val="132815677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765830346"/>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 </a:t>
                      </a:r>
                    </a:p>
                  </a:txBody>
                  <a:tcPr marL="68580" marR="68580" marT="0" marB="0" anchor="b">
                    <a:solidFill>
                      <a:schemeClr val="bg1">
                        <a:lumMod val="85000"/>
                      </a:schemeClr>
                    </a:solidFill>
                  </a:tcPr>
                </a:tc>
                <a:extLst>
                  <a:ext uri="{0D108BD9-81ED-4DB2-BD59-A6C34878D82A}">
                    <a16:rowId xmlns:a16="http://schemas.microsoft.com/office/drawing/2014/main" val="339434138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311863564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 </a:t>
                      </a:r>
                    </a:p>
                  </a:txBody>
                  <a:tcPr marL="68580" marR="68580" marT="0" marB="0" anchor="b">
                    <a:solidFill>
                      <a:schemeClr val="bg1">
                        <a:lumMod val="85000"/>
                      </a:schemeClr>
                    </a:solidFill>
                  </a:tcPr>
                </a:tc>
                <a:extLst>
                  <a:ext uri="{0D108BD9-81ED-4DB2-BD59-A6C34878D82A}">
                    <a16:rowId xmlns:a16="http://schemas.microsoft.com/office/drawing/2014/main" val="3459316347"/>
                  </a:ext>
                </a:extLst>
              </a:tr>
            </a:tbl>
          </a:graphicData>
        </a:graphic>
      </p:graphicFrame>
      <p:sp>
        <p:nvSpPr>
          <p:cNvPr id="15" name="TextBox 14"/>
          <p:cNvSpPr txBox="1"/>
          <p:nvPr/>
        </p:nvSpPr>
        <p:spPr>
          <a:xfrm>
            <a:off x="2147582" y="1392572"/>
            <a:ext cx="2499402" cy="369332"/>
          </a:xfrm>
          <a:prstGeom prst="rect">
            <a:avLst/>
          </a:prstGeom>
          <a:noFill/>
        </p:spPr>
        <p:txBody>
          <a:bodyPr wrap="none" rtlCol="0">
            <a:spAutoFit/>
          </a:bodyPr>
          <a:lstStyle/>
          <a:p>
            <a:r>
              <a:rPr lang="en-US" dirty="0" smtClean="0"/>
              <a:t>VTM-8.0 + PDPC OFF</a:t>
            </a:r>
            <a:endParaRPr lang="en-US" dirty="0"/>
          </a:p>
        </p:txBody>
      </p:sp>
      <p:sp>
        <p:nvSpPr>
          <p:cNvPr id="21" name="TextBox 20"/>
          <p:cNvSpPr txBox="1"/>
          <p:nvPr/>
        </p:nvSpPr>
        <p:spPr>
          <a:xfrm>
            <a:off x="7491369" y="1392572"/>
            <a:ext cx="4147289" cy="369332"/>
          </a:xfrm>
          <a:prstGeom prst="rect">
            <a:avLst/>
          </a:prstGeom>
          <a:noFill/>
        </p:spPr>
        <p:txBody>
          <a:bodyPr wrap="none" rtlCol="0">
            <a:spAutoFit/>
          </a:bodyPr>
          <a:lstStyle/>
          <a:p>
            <a:r>
              <a:rPr lang="en-US" dirty="0" smtClean="0"/>
              <a:t>VTM-8.0 + PDPC OFF + Ref filter OFF</a:t>
            </a:r>
            <a:endParaRPr lang="en-US" dirty="0"/>
          </a:p>
        </p:txBody>
      </p:sp>
    </p:spTree>
    <p:extLst>
      <p:ext uri="{BB962C8B-B14F-4D97-AF65-F5344CB8AC3E}">
        <p14:creationId xmlns:p14="http://schemas.microsoft.com/office/powerpoint/2010/main" val="8330066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18</a:t>
            </a:fld>
            <a:endParaRPr lang="zh-CN" altLang="en-US"/>
          </a:p>
        </p:txBody>
      </p:sp>
      <p:sp>
        <p:nvSpPr>
          <p:cNvPr id="10" name="文本框 9"/>
          <p:cNvSpPr txBox="1"/>
          <p:nvPr/>
        </p:nvSpPr>
        <p:spPr>
          <a:xfrm>
            <a:off x="637977" y="411013"/>
            <a:ext cx="7423635"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Objective results: </a:t>
            </a:r>
            <a:r>
              <a:rPr lang="en-US" altLang="zh-CN" sz="2800" b="1" dirty="0" smtClean="0">
                <a:solidFill>
                  <a:srgbClr val="FF0000"/>
                </a:solidFill>
                <a:latin typeface="Times New Roman" panose="02020603050405020304" pitchFamily="18" charset="0"/>
                <a:cs typeface="Times New Roman" panose="02020603050405020304" pitchFamily="18" charset="0"/>
              </a:rPr>
              <a:t>RGB</a:t>
            </a:r>
            <a:r>
              <a:rPr lang="en-US" altLang="zh-CN" sz="2800" b="1" dirty="0" smtClean="0">
                <a:latin typeface="Times New Roman" panose="02020603050405020304" pitchFamily="18" charset="0"/>
                <a:cs typeface="Times New Roman" panose="02020603050405020304" pitchFamily="18" charset="0"/>
              </a:rPr>
              <a:t>, anchor VTM-8.0, CTC</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extLst>
              <p:ext uri="{D42A27DB-BD31-4B8C-83A1-F6EECF244321}">
                <p14:modId xmlns:p14="http://schemas.microsoft.com/office/powerpoint/2010/main" val="4162714277"/>
              </p:ext>
            </p:extLst>
          </p:nvPr>
        </p:nvGraphicFramePr>
        <p:xfrm>
          <a:off x="494950" y="1819000"/>
          <a:ext cx="5475972" cy="3437575"/>
        </p:xfrm>
        <a:graphic>
          <a:graphicData uri="http://schemas.openxmlformats.org/drawingml/2006/table">
            <a:tbl>
              <a:tblPr firstRow="1" firstCol="1" bandRow="1">
                <a:tableStyleId>{5C22544A-7EE6-4342-B048-85BDC9FD1C3A}</a:tableStyleId>
              </a:tblPr>
              <a:tblGrid>
                <a:gridCol w="1446177">
                  <a:extLst>
                    <a:ext uri="{9D8B030D-6E8A-4147-A177-3AD203B41FA5}">
                      <a16:colId xmlns:a16="http://schemas.microsoft.com/office/drawing/2014/main" val="2731492928"/>
                    </a:ext>
                  </a:extLst>
                </a:gridCol>
                <a:gridCol w="1446177">
                  <a:extLst>
                    <a:ext uri="{9D8B030D-6E8A-4147-A177-3AD203B41FA5}">
                      <a16:colId xmlns:a16="http://schemas.microsoft.com/office/drawing/2014/main" val="3394367610"/>
                    </a:ext>
                  </a:extLst>
                </a:gridCol>
                <a:gridCol w="861206">
                  <a:extLst>
                    <a:ext uri="{9D8B030D-6E8A-4147-A177-3AD203B41FA5}">
                      <a16:colId xmlns:a16="http://schemas.microsoft.com/office/drawing/2014/main" val="3416905990"/>
                    </a:ext>
                  </a:extLst>
                </a:gridCol>
                <a:gridCol w="861206">
                  <a:extLst>
                    <a:ext uri="{9D8B030D-6E8A-4147-A177-3AD203B41FA5}">
                      <a16:colId xmlns:a16="http://schemas.microsoft.com/office/drawing/2014/main" val="3982245008"/>
                    </a:ext>
                  </a:extLst>
                </a:gridCol>
                <a:gridCol w="861206">
                  <a:extLst>
                    <a:ext uri="{9D8B030D-6E8A-4147-A177-3AD203B41FA5}">
                      <a16:colId xmlns:a16="http://schemas.microsoft.com/office/drawing/2014/main" val="3066361947"/>
                    </a:ext>
                  </a:extLst>
                </a:gridCol>
              </a:tblGrid>
              <a:tr h="1619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smtClean="0">
                          <a:solidFill>
                            <a:schemeClr val="tx1"/>
                          </a:solidFill>
                          <a:effectLst/>
                        </a:rPr>
                        <a:t>YUV-444</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U</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V</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3680173780"/>
                  </a:ext>
                </a:extLst>
              </a:tr>
              <a:tr h="161925">
                <a:tc rowSpan="5">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AI</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-0.3%</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4763" marR="4763" marT="4763" marB="0" anchor="b">
                    <a:solidFill>
                      <a:schemeClr val="bg1">
                        <a:lumMod val="85000"/>
                      </a:schemeClr>
                    </a:solidFill>
                  </a:tcPr>
                </a:tc>
                <a:extLst>
                  <a:ext uri="{0D108BD9-81ED-4DB2-BD59-A6C34878D82A}">
                    <a16:rowId xmlns:a16="http://schemas.microsoft.com/office/drawing/2014/main" val="349332892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351742358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4763" marR="4763" marT="4763" marB="0" anchor="b">
                    <a:solidFill>
                      <a:schemeClr val="bg1">
                        <a:lumMod val="85000"/>
                      </a:schemeClr>
                    </a:solidFill>
                  </a:tcPr>
                </a:tc>
                <a:extLst>
                  <a:ext uri="{0D108BD9-81ED-4DB2-BD59-A6C34878D82A}">
                    <a16:rowId xmlns:a16="http://schemas.microsoft.com/office/drawing/2014/main" val="2406313212"/>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976852617"/>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Overall </a:t>
                      </a:r>
                      <a:endParaRPr lang="en-US" sz="1400" b="1"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1197341666"/>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RA</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endParaRPr lang="en-US" sz="140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2400801351"/>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0.0%</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0.0%</a:t>
                      </a:r>
                    </a:p>
                  </a:txBody>
                  <a:tcPr marL="4763" marR="4763" marT="4763" marB="0" anchor="b">
                    <a:solidFill>
                      <a:schemeClr val="bg1">
                        <a:lumMod val="85000"/>
                      </a:schemeClr>
                    </a:solidFill>
                  </a:tcPr>
                </a:tc>
                <a:extLst>
                  <a:ext uri="{0D108BD9-81ED-4DB2-BD59-A6C34878D82A}">
                    <a16:rowId xmlns:a16="http://schemas.microsoft.com/office/drawing/2014/main" val="389275923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0.0%</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4763" marR="4763" marT="4763" marB="0" anchor="b">
                    <a:solidFill>
                      <a:schemeClr val="bg1">
                        <a:lumMod val="85000"/>
                      </a:schemeClr>
                    </a:solidFill>
                  </a:tcPr>
                </a:tc>
                <a:extLst>
                  <a:ext uri="{0D108BD9-81ED-4DB2-BD59-A6C34878D82A}">
                    <a16:rowId xmlns:a16="http://schemas.microsoft.com/office/drawing/2014/main" val="262418585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219862243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Overall </a:t>
                      </a:r>
                      <a:endParaRPr lang="en-US" sz="1400" b="1"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3755016108"/>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LB</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3496678389"/>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4763" marR="4763" marT="4763" marB="0" anchor="b">
                    <a:solidFill>
                      <a:schemeClr val="bg1">
                        <a:lumMod val="85000"/>
                      </a:schemeClr>
                    </a:solidFill>
                  </a:tcPr>
                </a:tc>
                <a:extLst>
                  <a:ext uri="{0D108BD9-81ED-4DB2-BD59-A6C34878D82A}">
                    <a16:rowId xmlns:a16="http://schemas.microsoft.com/office/drawing/2014/main" val="21640841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248569067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1768431597"/>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Overall </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ctr">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ctr">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 </a:t>
                      </a:r>
                    </a:p>
                  </a:txBody>
                  <a:tcPr marL="68580" marR="68580" marT="0" marB="0" anchor="ctr">
                    <a:solidFill>
                      <a:schemeClr val="bg1">
                        <a:lumMod val="85000"/>
                      </a:schemeClr>
                    </a:solidFill>
                  </a:tcPr>
                </a:tc>
                <a:extLst>
                  <a:ext uri="{0D108BD9-81ED-4DB2-BD59-A6C34878D82A}">
                    <a16:rowId xmlns:a16="http://schemas.microsoft.com/office/drawing/2014/main" val="1667764600"/>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261615387"/>
              </p:ext>
            </p:extLst>
          </p:nvPr>
        </p:nvGraphicFramePr>
        <p:xfrm>
          <a:off x="6263022" y="1819000"/>
          <a:ext cx="5724847" cy="3437575"/>
        </p:xfrm>
        <a:graphic>
          <a:graphicData uri="http://schemas.openxmlformats.org/drawingml/2006/table">
            <a:tbl>
              <a:tblPr firstRow="1" firstCol="1" bandRow="1">
                <a:tableStyleId>{5C22544A-7EE6-4342-B048-85BDC9FD1C3A}</a:tableStyleId>
              </a:tblPr>
              <a:tblGrid>
                <a:gridCol w="1511903">
                  <a:extLst>
                    <a:ext uri="{9D8B030D-6E8A-4147-A177-3AD203B41FA5}">
                      <a16:colId xmlns:a16="http://schemas.microsoft.com/office/drawing/2014/main" val="217617570"/>
                    </a:ext>
                  </a:extLst>
                </a:gridCol>
                <a:gridCol w="1511903">
                  <a:extLst>
                    <a:ext uri="{9D8B030D-6E8A-4147-A177-3AD203B41FA5}">
                      <a16:colId xmlns:a16="http://schemas.microsoft.com/office/drawing/2014/main" val="3603533019"/>
                    </a:ext>
                  </a:extLst>
                </a:gridCol>
                <a:gridCol w="900347">
                  <a:extLst>
                    <a:ext uri="{9D8B030D-6E8A-4147-A177-3AD203B41FA5}">
                      <a16:colId xmlns:a16="http://schemas.microsoft.com/office/drawing/2014/main" val="1934424186"/>
                    </a:ext>
                  </a:extLst>
                </a:gridCol>
                <a:gridCol w="900347">
                  <a:extLst>
                    <a:ext uri="{9D8B030D-6E8A-4147-A177-3AD203B41FA5}">
                      <a16:colId xmlns:a16="http://schemas.microsoft.com/office/drawing/2014/main" val="1570645205"/>
                    </a:ext>
                  </a:extLst>
                </a:gridCol>
                <a:gridCol w="900347">
                  <a:extLst>
                    <a:ext uri="{9D8B030D-6E8A-4147-A177-3AD203B41FA5}">
                      <a16:colId xmlns:a16="http://schemas.microsoft.com/office/drawing/2014/main" val="1687163906"/>
                    </a:ext>
                  </a:extLst>
                </a:gridCol>
              </a:tblGrid>
              <a:tr h="1619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smtClean="0">
                          <a:solidFill>
                            <a:schemeClr val="tx1"/>
                          </a:solidFill>
                          <a:effectLst/>
                        </a:rPr>
                        <a:t>YUV-444</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U</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V</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104181201"/>
                  </a:ext>
                </a:extLst>
              </a:tr>
              <a:tr h="161925">
                <a:tc rowSpan="5">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AI</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-0.4%</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4763" marR="4763" marT="4763" marB="0" anchor="b">
                    <a:solidFill>
                      <a:schemeClr val="bg1">
                        <a:lumMod val="85000"/>
                      </a:schemeClr>
                    </a:solidFill>
                  </a:tcPr>
                </a:tc>
                <a:extLst>
                  <a:ext uri="{0D108BD9-81ED-4DB2-BD59-A6C34878D82A}">
                    <a16:rowId xmlns:a16="http://schemas.microsoft.com/office/drawing/2014/main" val="336074093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3538312650"/>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4763" marR="4763" marT="4763" marB="0" anchor="b">
                    <a:solidFill>
                      <a:schemeClr val="bg1">
                        <a:lumMod val="85000"/>
                      </a:schemeClr>
                    </a:solidFill>
                  </a:tcPr>
                </a:tc>
                <a:extLst>
                  <a:ext uri="{0D108BD9-81ED-4DB2-BD59-A6C34878D82A}">
                    <a16:rowId xmlns:a16="http://schemas.microsoft.com/office/drawing/2014/main" val="2462304166"/>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342755139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381738885"/>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RA</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endParaRPr lang="en-US" sz="140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190880452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-0.3%</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0.0%</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0.0%</a:t>
                      </a:r>
                    </a:p>
                  </a:txBody>
                  <a:tcPr marL="4763" marR="4763" marT="4763" marB="0" anchor="b">
                    <a:solidFill>
                      <a:schemeClr val="bg1">
                        <a:lumMod val="85000"/>
                      </a:schemeClr>
                    </a:solidFill>
                  </a:tcPr>
                </a:tc>
                <a:extLst>
                  <a:ext uri="{0D108BD9-81ED-4DB2-BD59-A6C34878D82A}">
                    <a16:rowId xmlns:a16="http://schemas.microsoft.com/office/drawing/2014/main" val="2504743360"/>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4763" marR="4763" marT="4763" marB="0" anchor="b">
                    <a:solidFill>
                      <a:schemeClr val="bg1">
                        <a:lumMod val="85000"/>
                      </a:schemeClr>
                    </a:solidFill>
                  </a:tcPr>
                </a:tc>
                <a:extLst>
                  <a:ext uri="{0D108BD9-81ED-4DB2-BD59-A6C34878D82A}">
                    <a16:rowId xmlns:a16="http://schemas.microsoft.com/office/drawing/2014/main" val="240142198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265679054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2740993035"/>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LB</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132815677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4763" marR="4763" marT="4763"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0.0%</a:t>
                      </a:r>
                    </a:p>
                  </a:txBody>
                  <a:tcPr marL="4763" marR="4763" marT="4763" marB="0" anchor="b">
                    <a:solidFill>
                      <a:schemeClr val="bg1">
                        <a:lumMod val="85000"/>
                      </a:schemeClr>
                    </a:solidFill>
                  </a:tcPr>
                </a:tc>
                <a:extLst>
                  <a:ext uri="{0D108BD9-81ED-4DB2-BD59-A6C34878D82A}">
                    <a16:rowId xmlns:a16="http://schemas.microsoft.com/office/drawing/2014/main" val="765830346"/>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339434138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a:solidFill>
                          <a:schemeClr val="dk1"/>
                        </a:solidFill>
                        <a:effectLst/>
                        <a:latin typeface="+mn-lt"/>
                        <a:ea typeface="+mn-ea"/>
                        <a:cs typeface="+mn-cs"/>
                      </a:endParaRPr>
                    </a:p>
                  </a:txBody>
                  <a:tcPr marL="68580" marR="68580" marT="0" marB="0" anchor="b">
                    <a:solidFill>
                      <a:schemeClr val="bg1">
                        <a:lumMod val="85000"/>
                      </a:schemeClr>
                    </a:solidFill>
                  </a:tcPr>
                </a:tc>
                <a:tc>
                  <a:txBody>
                    <a:bodyPr/>
                    <a:lstStyle/>
                    <a:p>
                      <a:pPr marL="0" marR="0" algn="ctr" defTabSz="914400" rtl="0" eaLnBrk="1" fontAlgn="b"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kern="1200" dirty="0">
                        <a:solidFill>
                          <a:schemeClr val="dk1"/>
                        </a:solidFill>
                        <a:effectLst/>
                        <a:latin typeface="+mn-lt"/>
                        <a:ea typeface="+mn-ea"/>
                        <a:cs typeface="+mn-cs"/>
                      </a:endParaRPr>
                    </a:p>
                  </a:txBody>
                  <a:tcPr marL="68580" marR="68580" marT="0" marB="0" anchor="b">
                    <a:solidFill>
                      <a:schemeClr val="bg1">
                        <a:lumMod val="85000"/>
                      </a:schemeClr>
                    </a:solidFill>
                  </a:tcPr>
                </a:tc>
                <a:extLst>
                  <a:ext uri="{0D108BD9-81ED-4DB2-BD59-A6C34878D82A}">
                    <a16:rowId xmlns:a16="http://schemas.microsoft.com/office/drawing/2014/main" val="311863564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 </a:t>
                      </a:r>
                    </a:p>
                  </a:txBody>
                  <a:tcPr marL="68580" marR="68580" marT="0" marB="0" anchor="b">
                    <a:solidFill>
                      <a:schemeClr val="bg1">
                        <a:lumMod val="85000"/>
                      </a:schemeClr>
                    </a:solidFill>
                  </a:tcPr>
                </a:tc>
                <a:extLst>
                  <a:ext uri="{0D108BD9-81ED-4DB2-BD59-A6C34878D82A}">
                    <a16:rowId xmlns:a16="http://schemas.microsoft.com/office/drawing/2014/main" val="3459316347"/>
                  </a:ext>
                </a:extLst>
              </a:tr>
            </a:tbl>
          </a:graphicData>
        </a:graphic>
      </p:graphicFrame>
      <p:sp>
        <p:nvSpPr>
          <p:cNvPr id="15" name="TextBox 14"/>
          <p:cNvSpPr txBox="1"/>
          <p:nvPr/>
        </p:nvSpPr>
        <p:spPr>
          <a:xfrm>
            <a:off x="2147582" y="1392572"/>
            <a:ext cx="2499402" cy="369332"/>
          </a:xfrm>
          <a:prstGeom prst="rect">
            <a:avLst/>
          </a:prstGeom>
          <a:noFill/>
        </p:spPr>
        <p:txBody>
          <a:bodyPr wrap="none" rtlCol="0">
            <a:spAutoFit/>
          </a:bodyPr>
          <a:lstStyle/>
          <a:p>
            <a:r>
              <a:rPr lang="en-US" dirty="0" smtClean="0"/>
              <a:t>VTM-8.0 + PDPC OFF</a:t>
            </a:r>
            <a:endParaRPr lang="en-US" dirty="0"/>
          </a:p>
        </p:txBody>
      </p:sp>
      <p:sp>
        <p:nvSpPr>
          <p:cNvPr id="21" name="TextBox 20"/>
          <p:cNvSpPr txBox="1"/>
          <p:nvPr/>
        </p:nvSpPr>
        <p:spPr>
          <a:xfrm>
            <a:off x="7491369" y="1392572"/>
            <a:ext cx="4147289" cy="369332"/>
          </a:xfrm>
          <a:prstGeom prst="rect">
            <a:avLst/>
          </a:prstGeom>
          <a:noFill/>
        </p:spPr>
        <p:txBody>
          <a:bodyPr wrap="none" rtlCol="0">
            <a:spAutoFit/>
          </a:bodyPr>
          <a:lstStyle/>
          <a:p>
            <a:r>
              <a:rPr lang="en-US" dirty="0" smtClean="0"/>
              <a:t>VTM-8.0 + PDPC OFF + Ref filter OFF</a:t>
            </a:r>
            <a:endParaRPr lang="en-US" dirty="0"/>
          </a:p>
        </p:txBody>
      </p:sp>
    </p:spTree>
    <p:extLst>
      <p:ext uri="{BB962C8B-B14F-4D97-AF65-F5344CB8AC3E}">
        <p14:creationId xmlns:p14="http://schemas.microsoft.com/office/powerpoint/2010/main" val="36704591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19</a:t>
            </a:fld>
            <a:endParaRPr lang="zh-CN" altLang="en-US"/>
          </a:p>
        </p:txBody>
      </p:sp>
      <p:sp>
        <p:nvSpPr>
          <p:cNvPr id="10" name="文本框 9"/>
          <p:cNvSpPr txBox="1"/>
          <p:nvPr/>
        </p:nvSpPr>
        <p:spPr>
          <a:xfrm>
            <a:off x="637977" y="411013"/>
            <a:ext cx="10888045"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Objective results: YUV-444, anchor VTM-8.0, PLT OFF, </a:t>
            </a:r>
            <a:r>
              <a:rPr lang="en-US" altLang="zh-CN" sz="2800" b="1" dirty="0" err="1" smtClean="0">
                <a:latin typeface="Times New Roman" panose="02020603050405020304" pitchFamily="18" charset="0"/>
                <a:cs typeface="Times New Roman" panose="02020603050405020304" pitchFamily="18" charset="0"/>
              </a:rPr>
              <a:t>dualTree</a:t>
            </a:r>
            <a:r>
              <a:rPr lang="en-US" altLang="zh-CN" sz="2800" b="1" dirty="0" smtClean="0">
                <a:latin typeface="Times New Roman" panose="02020603050405020304" pitchFamily="18" charset="0"/>
                <a:cs typeface="Times New Roman" panose="02020603050405020304" pitchFamily="18" charset="0"/>
              </a:rPr>
              <a:t> ON</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graphicFrame>
        <p:nvGraphicFramePr>
          <p:cNvPr id="9" name="Table 8"/>
          <p:cNvGraphicFramePr>
            <a:graphicFrameLocks noGrp="1"/>
          </p:cNvGraphicFramePr>
          <p:nvPr>
            <p:extLst/>
          </p:nvPr>
        </p:nvGraphicFramePr>
        <p:xfrm>
          <a:off x="494950" y="1819000"/>
          <a:ext cx="5475972" cy="3413760"/>
        </p:xfrm>
        <a:graphic>
          <a:graphicData uri="http://schemas.openxmlformats.org/drawingml/2006/table">
            <a:tbl>
              <a:tblPr firstRow="1" firstCol="1" bandRow="1">
                <a:tableStyleId>{5C22544A-7EE6-4342-B048-85BDC9FD1C3A}</a:tableStyleId>
              </a:tblPr>
              <a:tblGrid>
                <a:gridCol w="1446177">
                  <a:extLst>
                    <a:ext uri="{9D8B030D-6E8A-4147-A177-3AD203B41FA5}">
                      <a16:colId xmlns:a16="http://schemas.microsoft.com/office/drawing/2014/main" val="2731492928"/>
                    </a:ext>
                  </a:extLst>
                </a:gridCol>
                <a:gridCol w="1446177">
                  <a:extLst>
                    <a:ext uri="{9D8B030D-6E8A-4147-A177-3AD203B41FA5}">
                      <a16:colId xmlns:a16="http://schemas.microsoft.com/office/drawing/2014/main" val="3394367610"/>
                    </a:ext>
                  </a:extLst>
                </a:gridCol>
                <a:gridCol w="861206">
                  <a:extLst>
                    <a:ext uri="{9D8B030D-6E8A-4147-A177-3AD203B41FA5}">
                      <a16:colId xmlns:a16="http://schemas.microsoft.com/office/drawing/2014/main" val="3416905990"/>
                    </a:ext>
                  </a:extLst>
                </a:gridCol>
                <a:gridCol w="861206">
                  <a:extLst>
                    <a:ext uri="{9D8B030D-6E8A-4147-A177-3AD203B41FA5}">
                      <a16:colId xmlns:a16="http://schemas.microsoft.com/office/drawing/2014/main" val="3982245008"/>
                    </a:ext>
                  </a:extLst>
                </a:gridCol>
                <a:gridCol w="861206">
                  <a:extLst>
                    <a:ext uri="{9D8B030D-6E8A-4147-A177-3AD203B41FA5}">
                      <a16:colId xmlns:a16="http://schemas.microsoft.com/office/drawing/2014/main" val="3066361947"/>
                    </a:ext>
                  </a:extLst>
                </a:gridCol>
              </a:tblGrid>
              <a:tr h="1619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smtClean="0">
                          <a:solidFill>
                            <a:schemeClr val="tx1"/>
                          </a:solidFill>
                          <a:effectLst/>
                        </a:rPr>
                        <a:t>YUV-444</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U</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V</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3680173780"/>
                  </a:ext>
                </a:extLst>
              </a:tr>
              <a:tr h="161925">
                <a:tc rowSpan="5">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AI</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349332892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-0.4%</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-0.4%</a:t>
                      </a:r>
                    </a:p>
                  </a:txBody>
                  <a:tcPr marL="68580" marR="68580" marT="0" marB="0" anchor="b">
                    <a:solidFill>
                      <a:schemeClr val="bg1">
                        <a:lumMod val="85000"/>
                      </a:schemeClr>
                    </a:solidFill>
                  </a:tcPr>
                </a:tc>
                <a:extLst>
                  <a:ext uri="{0D108BD9-81ED-4DB2-BD59-A6C34878D82A}">
                    <a16:rowId xmlns:a16="http://schemas.microsoft.com/office/drawing/2014/main" val="351742358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68580" marR="68580" marT="0" marB="0" anchor="b">
                    <a:solidFill>
                      <a:schemeClr val="bg1">
                        <a:lumMod val="85000"/>
                      </a:schemeClr>
                    </a:solidFill>
                  </a:tcPr>
                </a:tc>
                <a:extLst>
                  <a:ext uri="{0D108BD9-81ED-4DB2-BD59-A6C34878D82A}">
                    <a16:rowId xmlns:a16="http://schemas.microsoft.com/office/drawing/2014/main" val="2406313212"/>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-0.6%</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-0.6%</a:t>
                      </a:r>
                    </a:p>
                  </a:txBody>
                  <a:tcPr marL="68580" marR="68580" marT="0" marB="0" anchor="b">
                    <a:solidFill>
                      <a:schemeClr val="bg1">
                        <a:lumMod val="85000"/>
                      </a:schemeClr>
                    </a:solidFill>
                  </a:tcPr>
                </a:tc>
                <a:extLst>
                  <a:ext uri="{0D108BD9-81ED-4DB2-BD59-A6C34878D82A}">
                    <a16:rowId xmlns:a16="http://schemas.microsoft.com/office/drawing/2014/main" val="976852617"/>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Overall </a:t>
                      </a:r>
                      <a:endParaRPr lang="en-US" sz="1400" b="1"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-0.17%</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-0.33%</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-0.35%</a:t>
                      </a:r>
                    </a:p>
                  </a:txBody>
                  <a:tcPr marL="68580" marR="68580" marT="0" marB="0" anchor="b">
                    <a:solidFill>
                      <a:schemeClr val="bg1">
                        <a:lumMod val="85000"/>
                      </a:schemeClr>
                    </a:solidFill>
                  </a:tcPr>
                </a:tc>
                <a:extLst>
                  <a:ext uri="{0D108BD9-81ED-4DB2-BD59-A6C34878D82A}">
                    <a16:rowId xmlns:a16="http://schemas.microsoft.com/office/drawing/2014/main" val="1197341666"/>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RA</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endParaRPr lang="en-US" sz="140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extLst>
                  <a:ext uri="{0D108BD9-81ED-4DB2-BD59-A6C34878D82A}">
                    <a16:rowId xmlns:a16="http://schemas.microsoft.com/office/drawing/2014/main" val="2400801351"/>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extLst>
                  <a:ext uri="{0D108BD9-81ED-4DB2-BD59-A6C34878D82A}">
                    <a16:rowId xmlns:a16="http://schemas.microsoft.com/office/drawing/2014/main" val="389275923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68580" marR="68580" marT="0" marB="0" anchor="b">
                    <a:solidFill>
                      <a:schemeClr val="bg1">
                        <a:lumMod val="85000"/>
                      </a:schemeClr>
                    </a:solidFill>
                  </a:tcPr>
                </a:tc>
                <a:extLst>
                  <a:ext uri="{0D108BD9-81ED-4DB2-BD59-A6C34878D82A}">
                    <a16:rowId xmlns:a16="http://schemas.microsoft.com/office/drawing/2014/main" val="262418585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-0.4%</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-0.6%</a:t>
                      </a:r>
                    </a:p>
                  </a:txBody>
                  <a:tcPr marL="68580" marR="68580" marT="0" marB="0" anchor="b">
                    <a:solidFill>
                      <a:schemeClr val="bg1">
                        <a:lumMod val="85000"/>
                      </a:schemeClr>
                    </a:solidFill>
                  </a:tcPr>
                </a:tc>
                <a:extLst>
                  <a:ext uri="{0D108BD9-81ED-4DB2-BD59-A6C34878D82A}">
                    <a16:rowId xmlns:a16="http://schemas.microsoft.com/office/drawing/2014/main" val="219862243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effectLst/>
                        </a:rPr>
                        <a:t>Overall </a:t>
                      </a:r>
                      <a:endParaRPr lang="en-US" sz="1400" b="1"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ctr">
                    <a:solidFill>
                      <a:schemeClr val="bg1">
                        <a:lumMod val="85000"/>
                      </a:schemeClr>
                    </a:solidFill>
                  </a:tcPr>
                </a:tc>
                <a:extLst>
                  <a:ext uri="{0D108BD9-81ED-4DB2-BD59-A6C34878D82A}">
                    <a16:rowId xmlns:a16="http://schemas.microsoft.com/office/drawing/2014/main" val="3755016108"/>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LB</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extLst>
                  <a:ext uri="{0D108BD9-81ED-4DB2-BD59-A6C34878D82A}">
                    <a16:rowId xmlns:a16="http://schemas.microsoft.com/office/drawing/2014/main" val="3496678389"/>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68580" marR="68580" marT="0" marB="0" anchor="b">
                    <a:solidFill>
                      <a:schemeClr val="bg1">
                        <a:lumMod val="85000"/>
                      </a:schemeClr>
                    </a:solidFill>
                  </a:tcPr>
                </a:tc>
                <a:extLst>
                  <a:ext uri="{0D108BD9-81ED-4DB2-BD59-A6C34878D82A}">
                    <a16:rowId xmlns:a16="http://schemas.microsoft.com/office/drawing/2014/main" val="21640841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 </a:t>
                      </a:r>
                    </a:p>
                  </a:txBody>
                  <a:tcPr marL="68580" marR="68580" marT="0" marB="0" anchor="b">
                    <a:solidFill>
                      <a:schemeClr val="bg1">
                        <a:lumMod val="85000"/>
                      </a:schemeClr>
                    </a:solidFill>
                  </a:tcPr>
                </a:tc>
                <a:extLst>
                  <a:ext uri="{0D108BD9-81ED-4DB2-BD59-A6C34878D82A}">
                    <a16:rowId xmlns:a16="http://schemas.microsoft.com/office/drawing/2014/main" val="248569067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68580" marR="68580" marT="0" marB="0" anchor="b">
                    <a:solidFill>
                      <a:schemeClr val="bg1">
                        <a:lumMod val="85000"/>
                      </a:schemeClr>
                    </a:solidFill>
                  </a:tcPr>
                </a:tc>
                <a:extLst>
                  <a:ext uri="{0D108BD9-81ED-4DB2-BD59-A6C34878D82A}">
                    <a16:rowId xmlns:a16="http://schemas.microsoft.com/office/drawing/2014/main" val="1768431597"/>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Overall </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 </a:t>
                      </a:r>
                    </a:p>
                  </a:txBody>
                  <a:tcPr marL="68580" marR="68580" marT="0" marB="0" anchor="ctr">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 </a:t>
                      </a:r>
                    </a:p>
                  </a:txBody>
                  <a:tcPr marL="68580" marR="68580" marT="0" marB="0" anchor="ctr">
                    <a:solidFill>
                      <a:schemeClr val="bg1">
                        <a:lumMod val="85000"/>
                      </a:schemeClr>
                    </a:solidFill>
                  </a:tcPr>
                </a:tc>
                <a:extLst>
                  <a:ext uri="{0D108BD9-81ED-4DB2-BD59-A6C34878D82A}">
                    <a16:rowId xmlns:a16="http://schemas.microsoft.com/office/drawing/2014/main" val="1667764600"/>
                  </a:ext>
                </a:extLst>
              </a:tr>
            </a:tbl>
          </a:graphicData>
        </a:graphic>
      </p:graphicFrame>
      <p:graphicFrame>
        <p:nvGraphicFramePr>
          <p:cNvPr id="11" name="Table 10"/>
          <p:cNvGraphicFramePr>
            <a:graphicFrameLocks noGrp="1"/>
          </p:cNvGraphicFramePr>
          <p:nvPr>
            <p:extLst/>
          </p:nvPr>
        </p:nvGraphicFramePr>
        <p:xfrm>
          <a:off x="6263022" y="1819000"/>
          <a:ext cx="5724847" cy="3413760"/>
        </p:xfrm>
        <a:graphic>
          <a:graphicData uri="http://schemas.openxmlformats.org/drawingml/2006/table">
            <a:tbl>
              <a:tblPr firstRow="1" firstCol="1" bandRow="1">
                <a:tableStyleId>{5C22544A-7EE6-4342-B048-85BDC9FD1C3A}</a:tableStyleId>
              </a:tblPr>
              <a:tblGrid>
                <a:gridCol w="1511903">
                  <a:extLst>
                    <a:ext uri="{9D8B030D-6E8A-4147-A177-3AD203B41FA5}">
                      <a16:colId xmlns:a16="http://schemas.microsoft.com/office/drawing/2014/main" val="217617570"/>
                    </a:ext>
                  </a:extLst>
                </a:gridCol>
                <a:gridCol w="1511903">
                  <a:extLst>
                    <a:ext uri="{9D8B030D-6E8A-4147-A177-3AD203B41FA5}">
                      <a16:colId xmlns:a16="http://schemas.microsoft.com/office/drawing/2014/main" val="3603533019"/>
                    </a:ext>
                  </a:extLst>
                </a:gridCol>
                <a:gridCol w="900347">
                  <a:extLst>
                    <a:ext uri="{9D8B030D-6E8A-4147-A177-3AD203B41FA5}">
                      <a16:colId xmlns:a16="http://schemas.microsoft.com/office/drawing/2014/main" val="1934424186"/>
                    </a:ext>
                  </a:extLst>
                </a:gridCol>
                <a:gridCol w="900347">
                  <a:extLst>
                    <a:ext uri="{9D8B030D-6E8A-4147-A177-3AD203B41FA5}">
                      <a16:colId xmlns:a16="http://schemas.microsoft.com/office/drawing/2014/main" val="1570645205"/>
                    </a:ext>
                  </a:extLst>
                </a:gridCol>
                <a:gridCol w="900347">
                  <a:extLst>
                    <a:ext uri="{9D8B030D-6E8A-4147-A177-3AD203B41FA5}">
                      <a16:colId xmlns:a16="http://schemas.microsoft.com/office/drawing/2014/main" val="1687163906"/>
                    </a:ext>
                  </a:extLst>
                </a:gridCol>
              </a:tblGrid>
              <a:tr h="1619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smtClean="0">
                          <a:solidFill>
                            <a:schemeClr val="tx1"/>
                          </a:solidFill>
                          <a:effectLst/>
                        </a:rPr>
                        <a:t>YUV-444</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Y</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U</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V</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104181201"/>
                  </a:ext>
                </a:extLst>
              </a:tr>
              <a:tr h="161925">
                <a:tc rowSpan="5">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AI</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336074093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-0.5%</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-0.4%</a:t>
                      </a:r>
                    </a:p>
                  </a:txBody>
                  <a:tcPr marL="68580" marR="68580" marT="0" marB="0" anchor="b">
                    <a:solidFill>
                      <a:schemeClr val="bg1">
                        <a:lumMod val="85000"/>
                      </a:schemeClr>
                    </a:solidFill>
                  </a:tcPr>
                </a:tc>
                <a:extLst>
                  <a:ext uri="{0D108BD9-81ED-4DB2-BD59-A6C34878D82A}">
                    <a16:rowId xmlns:a16="http://schemas.microsoft.com/office/drawing/2014/main" val="3538312650"/>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-0.4%</a:t>
                      </a:r>
                    </a:p>
                  </a:txBody>
                  <a:tcPr marL="68580" marR="68580" marT="0" marB="0" anchor="b">
                    <a:solidFill>
                      <a:schemeClr val="bg1">
                        <a:lumMod val="85000"/>
                      </a:schemeClr>
                    </a:solidFill>
                  </a:tcPr>
                </a:tc>
                <a:extLst>
                  <a:ext uri="{0D108BD9-81ED-4DB2-BD59-A6C34878D82A}">
                    <a16:rowId xmlns:a16="http://schemas.microsoft.com/office/drawing/2014/main" val="2462304166"/>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-0.4%</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-0.6%</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-0.6%</a:t>
                      </a:r>
                    </a:p>
                  </a:txBody>
                  <a:tcPr marL="68580" marR="68580" marT="0" marB="0" anchor="b">
                    <a:solidFill>
                      <a:schemeClr val="bg1">
                        <a:lumMod val="85000"/>
                      </a:schemeClr>
                    </a:solidFill>
                  </a:tcPr>
                </a:tc>
                <a:extLst>
                  <a:ext uri="{0D108BD9-81ED-4DB2-BD59-A6C34878D82A}">
                    <a16:rowId xmlns:a16="http://schemas.microsoft.com/office/drawing/2014/main" val="342755139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-0.20%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-0.35%</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a:solidFill>
                            <a:schemeClr val="dk1"/>
                          </a:solidFill>
                          <a:effectLst/>
                          <a:latin typeface="+mn-lt"/>
                          <a:ea typeface="+mn-ea"/>
                          <a:cs typeface="+mn-cs"/>
                        </a:rPr>
                        <a:t>-0.38%</a:t>
                      </a:r>
                    </a:p>
                  </a:txBody>
                  <a:tcPr marL="68580" marR="68580" marT="0" marB="0" anchor="b">
                    <a:solidFill>
                      <a:schemeClr val="bg1">
                        <a:lumMod val="85000"/>
                      </a:schemeClr>
                    </a:solidFill>
                  </a:tcPr>
                </a:tc>
                <a:extLst>
                  <a:ext uri="{0D108BD9-81ED-4DB2-BD59-A6C34878D82A}">
                    <a16:rowId xmlns:a16="http://schemas.microsoft.com/office/drawing/2014/main" val="381738885"/>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RA</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chemeClr val="tx1"/>
                          </a:solidFill>
                          <a:effectLst/>
                        </a:rPr>
                        <a:t> </a:t>
                      </a:r>
                      <a:endParaRPr lang="en-US" sz="140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FlyingGraphics</a:t>
                      </a:r>
                      <a:endParaRPr lang="en-US" sz="1400" dirty="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1908804525"/>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-0.4%</a:t>
                      </a:r>
                    </a:p>
                  </a:txBody>
                  <a:tcPr marL="68580" marR="68580" marT="0" marB="0" anchor="b">
                    <a:solidFill>
                      <a:schemeClr val="bg1">
                        <a:lumMod val="85000"/>
                      </a:schemeClr>
                    </a:solidFill>
                  </a:tcPr>
                </a:tc>
                <a:extLst>
                  <a:ext uri="{0D108BD9-81ED-4DB2-BD59-A6C34878D82A}">
                    <a16:rowId xmlns:a16="http://schemas.microsoft.com/office/drawing/2014/main" val="2504743360"/>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68580" marR="68580" marT="0" marB="0" anchor="b">
                    <a:solidFill>
                      <a:schemeClr val="bg1">
                        <a:lumMod val="85000"/>
                      </a:schemeClr>
                    </a:solidFill>
                  </a:tcPr>
                </a:tc>
                <a:extLst>
                  <a:ext uri="{0D108BD9-81ED-4DB2-BD59-A6C34878D82A}">
                    <a16:rowId xmlns:a16="http://schemas.microsoft.com/office/drawing/2014/main" val="240142198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-0.5%</a:t>
                      </a:r>
                    </a:p>
                  </a:txBody>
                  <a:tcPr marL="68580" marR="68580" marT="0" marB="0" anchor="b">
                    <a:solidFill>
                      <a:schemeClr val="bg1">
                        <a:lumMod val="85000"/>
                      </a:schemeClr>
                    </a:solidFill>
                  </a:tcPr>
                </a:tc>
                <a:extLst>
                  <a:ext uri="{0D108BD9-81ED-4DB2-BD59-A6C34878D82A}">
                    <a16:rowId xmlns:a16="http://schemas.microsoft.com/office/drawing/2014/main" val="265679054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-0.14%</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-0.26%</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-0.30%</a:t>
                      </a:r>
                    </a:p>
                  </a:txBody>
                  <a:tcPr marL="68580" marR="68580" marT="0" marB="0" anchor="b">
                    <a:solidFill>
                      <a:schemeClr val="bg1">
                        <a:lumMod val="85000"/>
                      </a:schemeClr>
                    </a:solidFill>
                  </a:tcPr>
                </a:tc>
                <a:extLst>
                  <a:ext uri="{0D108BD9-81ED-4DB2-BD59-A6C34878D82A}">
                    <a16:rowId xmlns:a16="http://schemas.microsoft.com/office/drawing/2014/main" val="2740993035"/>
                  </a:ext>
                </a:extLst>
              </a:tr>
              <a:tr h="161925">
                <a:tc row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 </a:t>
                      </a: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LB</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FlyingGraphics</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extLst>
                  <a:ext uri="{0D108BD9-81ED-4DB2-BD59-A6C34878D82A}">
                    <a16:rowId xmlns:a16="http://schemas.microsoft.com/office/drawing/2014/main" val="1328156774"/>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Desktop</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-0.4%</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-0.4%</a:t>
                      </a:r>
                    </a:p>
                  </a:txBody>
                  <a:tcPr marL="68580" marR="68580" marT="0" marB="0" anchor="b">
                    <a:solidFill>
                      <a:schemeClr val="bg1">
                        <a:lumMod val="85000"/>
                      </a:schemeClr>
                    </a:solidFill>
                  </a:tcPr>
                </a:tc>
                <a:extLst>
                  <a:ext uri="{0D108BD9-81ED-4DB2-BD59-A6C34878D82A}">
                    <a16:rowId xmlns:a16="http://schemas.microsoft.com/office/drawing/2014/main" val="765830346"/>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Console</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-0.1%</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-0.2%</a:t>
                      </a:r>
                    </a:p>
                  </a:txBody>
                  <a:tcPr marL="68580" marR="68580" marT="0" marB="0" anchor="b">
                    <a:solidFill>
                      <a:schemeClr val="bg1">
                        <a:lumMod val="85000"/>
                      </a:schemeClr>
                    </a:solidFill>
                  </a:tcPr>
                </a:tc>
                <a:extLst>
                  <a:ext uri="{0D108BD9-81ED-4DB2-BD59-A6C34878D82A}">
                    <a16:rowId xmlns:a16="http://schemas.microsoft.com/office/drawing/2014/main" val="3394341383"/>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ChineseEditing</a:t>
                      </a:r>
                      <a:endParaRPr lang="en-US" sz="1400">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-0.3%</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-0.3%</a:t>
                      </a:r>
                    </a:p>
                  </a:txBody>
                  <a:tcPr marL="68580" marR="68580" marT="0" marB="0" anchor="b">
                    <a:solidFill>
                      <a:schemeClr val="bg1">
                        <a:lumMod val="85000"/>
                      </a:schemeClr>
                    </a:solidFill>
                  </a:tcPr>
                </a:tc>
                <a:extLst>
                  <a:ext uri="{0D108BD9-81ED-4DB2-BD59-A6C34878D82A}">
                    <a16:rowId xmlns:a16="http://schemas.microsoft.com/office/drawing/2014/main" val="3118635648"/>
                  </a:ext>
                </a:extLst>
              </a:tr>
              <a:tr h="161925">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chemeClr val="tx1"/>
                          </a:solidFill>
                          <a:effectLst/>
                        </a:rPr>
                        <a:t>Overall </a:t>
                      </a:r>
                      <a:endParaRPr lang="en-US" sz="1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a:solidFill>
                            <a:schemeClr val="dk1"/>
                          </a:solidFill>
                          <a:effectLst/>
                          <a:latin typeface="+mn-lt"/>
                          <a:ea typeface="+mn-ea"/>
                          <a:cs typeface="+mn-cs"/>
                        </a:rPr>
                        <a:t>-0.05%</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-0.28%</a:t>
                      </a:r>
                    </a:p>
                  </a:txBody>
                  <a:tcPr marL="68580" marR="68580" marT="0" marB="0" anchor="b">
                    <a:solidFill>
                      <a:schemeClr val="bg1">
                        <a:lumMod val="85000"/>
                      </a:schemeClr>
                    </a:solidFill>
                  </a:tcPr>
                </a:tc>
                <a:tc>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-0.24%</a:t>
                      </a:r>
                    </a:p>
                  </a:txBody>
                  <a:tcPr marL="68580" marR="68580" marT="0" marB="0" anchor="b">
                    <a:solidFill>
                      <a:schemeClr val="bg1">
                        <a:lumMod val="85000"/>
                      </a:schemeClr>
                    </a:solidFill>
                  </a:tcPr>
                </a:tc>
                <a:extLst>
                  <a:ext uri="{0D108BD9-81ED-4DB2-BD59-A6C34878D82A}">
                    <a16:rowId xmlns:a16="http://schemas.microsoft.com/office/drawing/2014/main" val="3459316347"/>
                  </a:ext>
                </a:extLst>
              </a:tr>
            </a:tbl>
          </a:graphicData>
        </a:graphic>
      </p:graphicFrame>
      <p:sp>
        <p:nvSpPr>
          <p:cNvPr id="15" name="TextBox 14"/>
          <p:cNvSpPr txBox="1"/>
          <p:nvPr/>
        </p:nvSpPr>
        <p:spPr>
          <a:xfrm>
            <a:off x="2147582" y="1392572"/>
            <a:ext cx="2499402" cy="369332"/>
          </a:xfrm>
          <a:prstGeom prst="rect">
            <a:avLst/>
          </a:prstGeom>
          <a:noFill/>
        </p:spPr>
        <p:txBody>
          <a:bodyPr wrap="none" rtlCol="0">
            <a:spAutoFit/>
          </a:bodyPr>
          <a:lstStyle/>
          <a:p>
            <a:r>
              <a:rPr lang="en-US" dirty="0" smtClean="0"/>
              <a:t>VTM-8.0 + PDPC OFF</a:t>
            </a:r>
            <a:endParaRPr lang="en-US" dirty="0"/>
          </a:p>
        </p:txBody>
      </p:sp>
      <p:sp>
        <p:nvSpPr>
          <p:cNvPr id="21" name="TextBox 20"/>
          <p:cNvSpPr txBox="1"/>
          <p:nvPr/>
        </p:nvSpPr>
        <p:spPr>
          <a:xfrm>
            <a:off x="7491369" y="1392572"/>
            <a:ext cx="4147289" cy="369332"/>
          </a:xfrm>
          <a:prstGeom prst="rect">
            <a:avLst/>
          </a:prstGeom>
          <a:noFill/>
        </p:spPr>
        <p:txBody>
          <a:bodyPr wrap="none" rtlCol="0">
            <a:spAutoFit/>
          </a:bodyPr>
          <a:lstStyle/>
          <a:p>
            <a:r>
              <a:rPr lang="en-US" dirty="0" smtClean="0"/>
              <a:t>VTM-8.0 + PDPC OFF + Ref filter OFF</a:t>
            </a:r>
            <a:endParaRPr lang="en-US" dirty="0"/>
          </a:p>
        </p:txBody>
      </p:sp>
    </p:spTree>
    <p:extLst>
      <p:ext uri="{BB962C8B-B14F-4D97-AF65-F5344CB8AC3E}">
        <p14:creationId xmlns:p14="http://schemas.microsoft.com/office/powerpoint/2010/main" val="30230530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2</a:t>
            </a:fld>
            <a:endParaRPr lang="zh-CN" altLang="en-US"/>
          </a:p>
        </p:txBody>
      </p:sp>
      <p:sp>
        <p:nvSpPr>
          <p:cNvPr id="10" name="文本框 9"/>
          <p:cNvSpPr txBox="1"/>
          <p:nvPr/>
        </p:nvSpPr>
        <p:spPr>
          <a:xfrm>
            <a:off x="637977" y="411013"/>
            <a:ext cx="3081228"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Problem statement</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763953" y="1000166"/>
            <a:ext cx="10896744" cy="5262979"/>
          </a:xfrm>
          <a:prstGeom prst="rect">
            <a:avLst/>
          </a:prstGeom>
        </p:spPr>
        <p:txBody>
          <a:bodyPr wrap="square">
            <a:spAutoFit/>
          </a:bodyPr>
          <a:lstStyle/>
          <a:p>
            <a:pPr marL="457200" indent="-457200">
              <a:buFont typeface="Arial" panose="020B0604020202020204" pitchFamily="34" charset="0"/>
              <a:buChar char="•"/>
            </a:pPr>
            <a:r>
              <a:rPr lang="en-US" sz="2400" dirty="0" smtClean="0"/>
              <a:t>For SCC contents, benefits of PDPC and reference filtering is not noticeable, even coding loss for some sequences.</a:t>
            </a:r>
          </a:p>
          <a:p>
            <a:pPr marL="457200" indent="-457200">
              <a:buFont typeface="Arial" panose="020B0604020202020204" pitchFamily="34" charset="0"/>
              <a:buChar char="•"/>
            </a:pPr>
            <a:endParaRPr lang="en-US" sz="2400" dirty="0" smtClean="0"/>
          </a:p>
          <a:p>
            <a:pPr marL="457200" indent="-457200">
              <a:buFont typeface="Arial" panose="020B0604020202020204" pitchFamily="34" charset="0"/>
              <a:buChar char="•"/>
            </a:pPr>
            <a:r>
              <a:rPr lang="en-US" sz="2400" dirty="0" smtClean="0"/>
              <a:t>In case </a:t>
            </a:r>
            <a:r>
              <a:rPr lang="en-US" sz="2400" dirty="0"/>
              <a:t>of screen content </a:t>
            </a:r>
            <a:r>
              <a:rPr lang="en-US" sz="2400" dirty="0" smtClean="0"/>
              <a:t>sequences, </a:t>
            </a:r>
            <a:r>
              <a:rPr lang="en-US" sz="2400" dirty="0"/>
              <a:t>it is observed that PDPC and reference filter produces some visual artifacts. </a:t>
            </a:r>
            <a:endParaRPr lang="en-US" sz="2400" dirty="0" smtClean="0"/>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a:t>In HEVC, both reference sample filtering and boundary filtering (the concept of PDPC can be considered as an extension to the boundary filtering process of HEVC) process can be controlled by SPS flags, whereas in VVC, there is no high level flag to control the PDPC and reference sample filtering. </a:t>
            </a:r>
            <a:endParaRPr lang="en-US" sz="2400" dirty="0" smtClean="0"/>
          </a:p>
          <a:p>
            <a:pPr marL="457200" indent="-457200">
              <a:buFont typeface="Arial" panose="020B0604020202020204" pitchFamily="34" charset="0"/>
              <a:buChar char="•"/>
            </a:pPr>
            <a:endParaRPr lang="en-US" sz="2400" dirty="0" smtClean="0"/>
          </a:p>
          <a:p>
            <a:pPr marL="457200" indent="-457200">
              <a:buFont typeface="Arial" panose="020B0604020202020204" pitchFamily="34" charset="0"/>
              <a:buChar char="•"/>
            </a:pPr>
            <a:r>
              <a:rPr lang="en-US" sz="2400" dirty="0" smtClean="0"/>
              <a:t>All of the major tools in VVC has high level control, except PDPC and reference filtering. </a:t>
            </a:r>
            <a:endParaRPr lang="en-US" sz="2400" dirty="0"/>
          </a:p>
        </p:txBody>
      </p:sp>
    </p:spTree>
    <p:extLst>
      <p:ext uri="{BB962C8B-B14F-4D97-AF65-F5344CB8AC3E}">
        <p14:creationId xmlns:p14="http://schemas.microsoft.com/office/powerpoint/2010/main" val="9585632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20</a:t>
            </a:fld>
            <a:endParaRPr lang="zh-CN" altLang="en-US" dirty="0"/>
          </a:p>
        </p:txBody>
      </p:sp>
      <p:sp>
        <p:nvSpPr>
          <p:cNvPr id="10" name="文本框 9"/>
          <p:cNvSpPr txBox="1"/>
          <p:nvPr/>
        </p:nvSpPr>
        <p:spPr>
          <a:xfrm>
            <a:off x="637977" y="411013"/>
            <a:ext cx="2455609"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Visual analysis</a:t>
            </a:r>
            <a:endParaRPr lang="zh-CN" altLang="en-US" sz="28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4268032" y="397127"/>
            <a:ext cx="4916859" cy="369332"/>
          </a:xfrm>
          <a:prstGeom prst="rect">
            <a:avLst/>
          </a:prstGeom>
          <a:noFill/>
        </p:spPr>
        <p:txBody>
          <a:bodyPr wrap="none" rtlCol="0">
            <a:spAutoFit/>
          </a:bodyPr>
          <a:lstStyle/>
          <a:p>
            <a:r>
              <a:rPr lang="en-US" dirty="0" smtClean="0"/>
              <a:t>Slideshow, RGB444, CTC, AI, QP=37, POC=1</a:t>
            </a:r>
            <a:endParaRPr lang="en-US" dirty="0"/>
          </a:p>
        </p:txBody>
      </p:sp>
      <p:pic>
        <p:nvPicPr>
          <p:cNvPr id="27" name="Content Placeholder 3"/>
          <p:cNvPicPr>
            <a:picLocks noChangeAspect="1"/>
          </p:cNvPicPr>
          <p:nvPr/>
        </p:nvPicPr>
        <p:blipFill>
          <a:blip r:embed="rId3"/>
          <a:stretch>
            <a:fillRect/>
          </a:stretch>
        </p:blipFill>
        <p:spPr>
          <a:xfrm>
            <a:off x="1689900" y="1377448"/>
            <a:ext cx="2352675" cy="1914525"/>
          </a:xfrm>
          <a:prstGeom prst="rect">
            <a:avLst/>
          </a:prstGeom>
        </p:spPr>
      </p:pic>
      <p:sp>
        <p:nvSpPr>
          <p:cNvPr id="28" name="Oval 27"/>
          <p:cNvSpPr/>
          <p:nvPr/>
        </p:nvSpPr>
        <p:spPr>
          <a:xfrm rot="17862886">
            <a:off x="2087430" y="1452179"/>
            <a:ext cx="504318" cy="84806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Content Placeholder 3"/>
          <p:cNvPicPr>
            <a:picLocks noGrp="1" noChangeAspect="1"/>
          </p:cNvPicPr>
          <p:nvPr>
            <p:ph idx="1"/>
          </p:nvPr>
        </p:nvPicPr>
        <p:blipFill>
          <a:blip r:embed="rId4"/>
          <a:stretch>
            <a:fillRect/>
          </a:stretch>
        </p:blipFill>
        <p:spPr>
          <a:xfrm>
            <a:off x="4582223" y="1377448"/>
            <a:ext cx="2352675" cy="1914525"/>
          </a:xfrm>
          <a:prstGeom prst="rect">
            <a:avLst/>
          </a:prstGeom>
        </p:spPr>
      </p:pic>
      <p:sp>
        <p:nvSpPr>
          <p:cNvPr id="30" name="Oval 29"/>
          <p:cNvSpPr/>
          <p:nvPr/>
        </p:nvSpPr>
        <p:spPr>
          <a:xfrm rot="17862886">
            <a:off x="4979753" y="1452179"/>
            <a:ext cx="504318" cy="84806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Content Placeholder 3"/>
          <p:cNvPicPr>
            <a:picLocks noChangeAspect="1"/>
          </p:cNvPicPr>
          <p:nvPr/>
        </p:nvPicPr>
        <p:blipFill>
          <a:blip r:embed="rId5"/>
          <a:stretch>
            <a:fillRect/>
          </a:stretch>
        </p:blipFill>
        <p:spPr>
          <a:xfrm>
            <a:off x="7448875" y="1377448"/>
            <a:ext cx="2352675" cy="1914525"/>
          </a:xfrm>
          <a:prstGeom prst="rect">
            <a:avLst/>
          </a:prstGeom>
        </p:spPr>
      </p:pic>
      <p:sp>
        <p:nvSpPr>
          <p:cNvPr id="32" name="Oval 31"/>
          <p:cNvSpPr/>
          <p:nvPr/>
        </p:nvSpPr>
        <p:spPr>
          <a:xfrm rot="17862886">
            <a:off x="7846405" y="1452179"/>
            <a:ext cx="504318" cy="84806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2176462" y="3291973"/>
            <a:ext cx="1069524" cy="369332"/>
          </a:xfrm>
          <a:prstGeom prst="rect">
            <a:avLst/>
          </a:prstGeom>
          <a:noFill/>
        </p:spPr>
        <p:txBody>
          <a:bodyPr wrap="none" rtlCol="0">
            <a:spAutoFit/>
          </a:bodyPr>
          <a:lstStyle/>
          <a:p>
            <a:r>
              <a:rPr lang="en-US" dirty="0" smtClean="0"/>
              <a:t>VTM-9.0</a:t>
            </a:r>
            <a:endParaRPr lang="en-US" dirty="0"/>
          </a:p>
        </p:txBody>
      </p:sp>
      <p:sp>
        <p:nvSpPr>
          <p:cNvPr id="34" name="TextBox 33"/>
          <p:cNvSpPr txBox="1"/>
          <p:nvPr/>
        </p:nvSpPr>
        <p:spPr>
          <a:xfrm>
            <a:off x="4508859" y="3278539"/>
            <a:ext cx="2499402" cy="369332"/>
          </a:xfrm>
          <a:prstGeom prst="rect">
            <a:avLst/>
          </a:prstGeom>
          <a:noFill/>
        </p:spPr>
        <p:txBody>
          <a:bodyPr wrap="none" rtlCol="0">
            <a:spAutoFit/>
          </a:bodyPr>
          <a:lstStyle/>
          <a:p>
            <a:r>
              <a:rPr lang="en-US" dirty="0" smtClean="0"/>
              <a:t>VTM-9.0 + PDPC OFF</a:t>
            </a:r>
            <a:endParaRPr lang="en-US" dirty="0"/>
          </a:p>
        </p:txBody>
      </p:sp>
      <p:sp>
        <p:nvSpPr>
          <p:cNvPr id="35" name="TextBox 34"/>
          <p:cNvSpPr txBox="1"/>
          <p:nvPr/>
        </p:nvSpPr>
        <p:spPr>
          <a:xfrm>
            <a:off x="7474546" y="3309604"/>
            <a:ext cx="2407686" cy="646331"/>
          </a:xfrm>
          <a:prstGeom prst="rect">
            <a:avLst/>
          </a:prstGeom>
          <a:noFill/>
        </p:spPr>
        <p:txBody>
          <a:bodyPr wrap="square" rtlCol="0">
            <a:spAutoFit/>
          </a:bodyPr>
          <a:lstStyle/>
          <a:p>
            <a:r>
              <a:rPr lang="en-US" dirty="0" smtClean="0"/>
              <a:t>VTM-9.0 + PDPC OFF + filter OFF</a:t>
            </a:r>
            <a:endParaRPr lang="en-US" dirty="0"/>
          </a:p>
        </p:txBody>
      </p:sp>
    </p:spTree>
    <p:extLst>
      <p:ext uri="{BB962C8B-B14F-4D97-AF65-F5344CB8AC3E}">
        <p14:creationId xmlns:p14="http://schemas.microsoft.com/office/powerpoint/2010/main" val="3188972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21</a:t>
            </a:fld>
            <a:endParaRPr lang="zh-CN" altLang="en-US"/>
          </a:p>
        </p:txBody>
      </p:sp>
      <p:sp>
        <p:nvSpPr>
          <p:cNvPr id="10" name="文本框 9"/>
          <p:cNvSpPr txBox="1"/>
          <p:nvPr/>
        </p:nvSpPr>
        <p:spPr>
          <a:xfrm>
            <a:off x="637977" y="411013"/>
            <a:ext cx="2455609"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Visual analysis</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268032" y="397127"/>
            <a:ext cx="4694619" cy="369332"/>
          </a:xfrm>
          <a:prstGeom prst="rect">
            <a:avLst/>
          </a:prstGeom>
          <a:noFill/>
        </p:spPr>
        <p:txBody>
          <a:bodyPr wrap="none" rtlCol="0">
            <a:spAutoFit/>
          </a:bodyPr>
          <a:lstStyle/>
          <a:p>
            <a:r>
              <a:rPr lang="en-US" dirty="0" smtClean="0"/>
              <a:t>Desktop, YUV444, CTC, AI, QP=37, POC=1</a:t>
            </a:r>
            <a:endParaRPr lang="en-US" dirty="0"/>
          </a:p>
        </p:txBody>
      </p:sp>
      <p:pic>
        <p:nvPicPr>
          <p:cNvPr id="15" name="Content Placeholder 3"/>
          <p:cNvPicPr>
            <a:picLocks noGrp="1" noChangeAspect="1"/>
          </p:cNvPicPr>
          <p:nvPr>
            <p:ph idx="1"/>
          </p:nvPr>
        </p:nvPicPr>
        <p:blipFill>
          <a:blip r:embed="rId3"/>
          <a:stretch>
            <a:fillRect/>
          </a:stretch>
        </p:blipFill>
        <p:spPr>
          <a:xfrm>
            <a:off x="554634" y="1048199"/>
            <a:ext cx="5219700" cy="2362200"/>
          </a:xfrm>
          <a:prstGeom prst="rect">
            <a:avLst/>
          </a:prstGeom>
        </p:spPr>
      </p:pic>
      <p:sp>
        <p:nvSpPr>
          <p:cNvPr id="16" name="Oval 15"/>
          <p:cNvSpPr/>
          <p:nvPr/>
        </p:nvSpPr>
        <p:spPr>
          <a:xfrm>
            <a:off x="3109240" y="1996096"/>
            <a:ext cx="868680" cy="110188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5280940" y="1638314"/>
            <a:ext cx="493394" cy="7155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Content Placeholder 3"/>
          <p:cNvPicPr>
            <a:picLocks noChangeAspect="1"/>
          </p:cNvPicPr>
          <p:nvPr/>
        </p:nvPicPr>
        <p:blipFill>
          <a:blip r:embed="rId4"/>
          <a:stretch>
            <a:fillRect/>
          </a:stretch>
        </p:blipFill>
        <p:spPr>
          <a:xfrm>
            <a:off x="6101946" y="1048199"/>
            <a:ext cx="5219700" cy="2362200"/>
          </a:xfrm>
          <a:prstGeom prst="rect">
            <a:avLst/>
          </a:prstGeom>
        </p:spPr>
      </p:pic>
      <p:sp>
        <p:nvSpPr>
          <p:cNvPr id="19" name="Oval 18"/>
          <p:cNvSpPr/>
          <p:nvPr/>
        </p:nvSpPr>
        <p:spPr>
          <a:xfrm>
            <a:off x="8656551" y="1996095"/>
            <a:ext cx="868680" cy="110188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10828251" y="1638313"/>
            <a:ext cx="493394" cy="7155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2558824" y="3469113"/>
            <a:ext cx="1069524" cy="369332"/>
          </a:xfrm>
          <a:prstGeom prst="rect">
            <a:avLst/>
          </a:prstGeom>
          <a:noFill/>
        </p:spPr>
        <p:txBody>
          <a:bodyPr wrap="none" rtlCol="0">
            <a:spAutoFit/>
          </a:bodyPr>
          <a:lstStyle/>
          <a:p>
            <a:r>
              <a:rPr lang="en-US" dirty="0" smtClean="0"/>
              <a:t>VTM-9.0</a:t>
            </a:r>
            <a:endParaRPr lang="en-US" dirty="0"/>
          </a:p>
        </p:txBody>
      </p:sp>
      <p:sp>
        <p:nvSpPr>
          <p:cNvPr id="22" name="TextBox 21"/>
          <p:cNvSpPr txBox="1"/>
          <p:nvPr/>
        </p:nvSpPr>
        <p:spPr>
          <a:xfrm>
            <a:off x="7735956" y="3445807"/>
            <a:ext cx="2499402" cy="369332"/>
          </a:xfrm>
          <a:prstGeom prst="rect">
            <a:avLst/>
          </a:prstGeom>
          <a:noFill/>
        </p:spPr>
        <p:txBody>
          <a:bodyPr wrap="none" rtlCol="0">
            <a:spAutoFit/>
          </a:bodyPr>
          <a:lstStyle/>
          <a:p>
            <a:r>
              <a:rPr lang="en-US" dirty="0" smtClean="0"/>
              <a:t>VTM-9.0 + PDPC OFF</a:t>
            </a:r>
            <a:endParaRPr lang="en-US" dirty="0"/>
          </a:p>
        </p:txBody>
      </p:sp>
      <p:sp>
        <p:nvSpPr>
          <p:cNvPr id="23" name="TextBox 22"/>
          <p:cNvSpPr txBox="1"/>
          <p:nvPr/>
        </p:nvSpPr>
        <p:spPr>
          <a:xfrm>
            <a:off x="4143049" y="6329799"/>
            <a:ext cx="3918771" cy="369332"/>
          </a:xfrm>
          <a:prstGeom prst="rect">
            <a:avLst/>
          </a:prstGeom>
          <a:noFill/>
        </p:spPr>
        <p:txBody>
          <a:bodyPr wrap="square" rtlCol="0">
            <a:spAutoFit/>
          </a:bodyPr>
          <a:lstStyle/>
          <a:p>
            <a:r>
              <a:rPr lang="en-US" dirty="0" smtClean="0"/>
              <a:t>VTM-9.0 + PDPC OFF+ filter OFF</a:t>
            </a:r>
            <a:endParaRPr lang="en-US" dirty="0"/>
          </a:p>
        </p:txBody>
      </p:sp>
      <p:pic>
        <p:nvPicPr>
          <p:cNvPr id="24" name="Content Placeholder 3"/>
          <p:cNvPicPr>
            <a:picLocks noChangeAspect="1"/>
          </p:cNvPicPr>
          <p:nvPr/>
        </p:nvPicPr>
        <p:blipFill>
          <a:blip r:embed="rId5"/>
          <a:stretch>
            <a:fillRect/>
          </a:stretch>
        </p:blipFill>
        <p:spPr>
          <a:xfrm>
            <a:off x="3436851" y="3969668"/>
            <a:ext cx="5219700" cy="2362200"/>
          </a:xfrm>
          <a:prstGeom prst="rect">
            <a:avLst/>
          </a:prstGeom>
        </p:spPr>
      </p:pic>
      <p:sp>
        <p:nvSpPr>
          <p:cNvPr id="25" name="Oval 24"/>
          <p:cNvSpPr/>
          <p:nvPr/>
        </p:nvSpPr>
        <p:spPr>
          <a:xfrm>
            <a:off x="5991456" y="4917564"/>
            <a:ext cx="868680" cy="110188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8163156" y="4559782"/>
            <a:ext cx="493394" cy="7155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95233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22</a:t>
            </a:fld>
            <a:endParaRPr lang="zh-CN" altLang="en-US"/>
          </a:p>
        </p:txBody>
      </p:sp>
      <p:sp>
        <p:nvSpPr>
          <p:cNvPr id="10" name="文本框 9"/>
          <p:cNvSpPr txBox="1"/>
          <p:nvPr/>
        </p:nvSpPr>
        <p:spPr>
          <a:xfrm>
            <a:off x="637977" y="411013"/>
            <a:ext cx="2455609"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Visual analysis</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3"/>
          <a:stretch>
            <a:fillRect/>
          </a:stretch>
        </p:blipFill>
        <p:spPr>
          <a:xfrm>
            <a:off x="243835" y="1539281"/>
            <a:ext cx="3810330" cy="2286198"/>
          </a:xfrm>
          <a:prstGeom prst="rect">
            <a:avLst/>
          </a:prstGeom>
        </p:spPr>
      </p:pic>
      <p:pic>
        <p:nvPicPr>
          <p:cNvPr id="7" name="Picture 6"/>
          <p:cNvPicPr/>
          <p:nvPr/>
        </p:nvPicPr>
        <p:blipFill>
          <a:blip r:embed="rId4">
            <a:extLst>
              <a:ext uri="{28A0092B-C50C-407E-A947-70E740481C1C}">
                <a14:useLocalDpi xmlns:a14="http://schemas.microsoft.com/office/drawing/2010/main" val="0"/>
              </a:ext>
            </a:extLst>
          </a:blip>
          <a:srcRect/>
          <a:stretch>
            <a:fillRect/>
          </a:stretch>
        </p:blipFill>
        <p:spPr bwMode="auto">
          <a:xfrm>
            <a:off x="4224238" y="1539479"/>
            <a:ext cx="3810635" cy="2286000"/>
          </a:xfrm>
          <a:prstGeom prst="rect">
            <a:avLst/>
          </a:prstGeom>
          <a:noFill/>
        </p:spPr>
      </p:pic>
      <p:pic>
        <p:nvPicPr>
          <p:cNvPr id="8" name="Picture 7"/>
          <p:cNvPicPr/>
          <p:nvPr/>
        </p:nvPicPr>
        <p:blipFill>
          <a:blip r:embed="rId5">
            <a:extLst>
              <a:ext uri="{28A0092B-C50C-407E-A947-70E740481C1C}">
                <a14:useLocalDpi xmlns:a14="http://schemas.microsoft.com/office/drawing/2010/main" val="0"/>
              </a:ext>
            </a:extLst>
          </a:blip>
          <a:srcRect/>
          <a:stretch>
            <a:fillRect/>
          </a:stretch>
        </p:blipFill>
        <p:spPr bwMode="auto">
          <a:xfrm>
            <a:off x="8204946" y="1539281"/>
            <a:ext cx="3810635" cy="2286000"/>
          </a:xfrm>
          <a:prstGeom prst="rect">
            <a:avLst/>
          </a:prstGeom>
          <a:noFill/>
        </p:spPr>
      </p:pic>
      <p:sp>
        <p:nvSpPr>
          <p:cNvPr id="3" name="TextBox 2"/>
          <p:cNvSpPr txBox="1"/>
          <p:nvPr/>
        </p:nvSpPr>
        <p:spPr>
          <a:xfrm>
            <a:off x="1753299" y="3825479"/>
            <a:ext cx="1069524" cy="369332"/>
          </a:xfrm>
          <a:prstGeom prst="rect">
            <a:avLst/>
          </a:prstGeom>
          <a:noFill/>
        </p:spPr>
        <p:txBody>
          <a:bodyPr wrap="none" rtlCol="0">
            <a:spAutoFit/>
          </a:bodyPr>
          <a:lstStyle/>
          <a:p>
            <a:r>
              <a:rPr lang="en-US" dirty="0" smtClean="0"/>
              <a:t>VTM-8.0</a:t>
            </a:r>
            <a:endParaRPr lang="en-US" dirty="0"/>
          </a:p>
        </p:txBody>
      </p:sp>
      <p:sp>
        <p:nvSpPr>
          <p:cNvPr id="12" name="TextBox 11"/>
          <p:cNvSpPr txBox="1"/>
          <p:nvPr/>
        </p:nvSpPr>
        <p:spPr>
          <a:xfrm>
            <a:off x="5234730" y="3850547"/>
            <a:ext cx="2499402" cy="369332"/>
          </a:xfrm>
          <a:prstGeom prst="rect">
            <a:avLst/>
          </a:prstGeom>
          <a:noFill/>
        </p:spPr>
        <p:txBody>
          <a:bodyPr wrap="none" rtlCol="0">
            <a:spAutoFit/>
          </a:bodyPr>
          <a:lstStyle/>
          <a:p>
            <a:r>
              <a:rPr lang="en-US" dirty="0" smtClean="0"/>
              <a:t>VTM-8.0 + PDPC OFF</a:t>
            </a:r>
            <a:endParaRPr lang="en-US" dirty="0"/>
          </a:p>
        </p:txBody>
      </p:sp>
      <p:sp>
        <p:nvSpPr>
          <p:cNvPr id="13" name="TextBox 12"/>
          <p:cNvSpPr txBox="1"/>
          <p:nvPr/>
        </p:nvSpPr>
        <p:spPr>
          <a:xfrm>
            <a:off x="8860562" y="3850547"/>
            <a:ext cx="2499402" cy="646331"/>
          </a:xfrm>
          <a:prstGeom prst="rect">
            <a:avLst/>
          </a:prstGeom>
          <a:noFill/>
        </p:spPr>
        <p:txBody>
          <a:bodyPr wrap="none" rtlCol="0">
            <a:spAutoFit/>
          </a:bodyPr>
          <a:lstStyle/>
          <a:p>
            <a:r>
              <a:rPr lang="en-US" dirty="0" smtClean="0"/>
              <a:t>VTM-8.0 + PDPC OFF</a:t>
            </a:r>
          </a:p>
          <a:p>
            <a:r>
              <a:rPr lang="en-US" dirty="0" smtClean="0"/>
              <a:t>+ filter OFF</a:t>
            </a:r>
            <a:endParaRPr lang="en-US" dirty="0"/>
          </a:p>
        </p:txBody>
      </p:sp>
      <p:sp>
        <p:nvSpPr>
          <p:cNvPr id="14" name="TextBox 13"/>
          <p:cNvSpPr txBox="1"/>
          <p:nvPr/>
        </p:nvSpPr>
        <p:spPr>
          <a:xfrm>
            <a:off x="3612100" y="5343787"/>
            <a:ext cx="4822859" cy="369332"/>
          </a:xfrm>
          <a:prstGeom prst="rect">
            <a:avLst/>
          </a:prstGeom>
          <a:noFill/>
        </p:spPr>
        <p:txBody>
          <a:bodyPr wrap="none" rtlCol="0">
            <a:spAutoFit/>
          </a:bodyPr>
          <a:lstStyle/>
          <a:p>
            <a:r>
              <a:rPr lang="en-US" dirty="0" smtClean="0"/>
              <a:t>Desktop, YUV444, CTC, AI, QP=37, POC=73</a:t>
            </a:r>
            <a:endParaRPr lang="en-US" dirty="0"/>
          </a:p>
        </p:txBody>
      </p:sp>
    </p:spTree>
    <p:extLst>
      <p:ext uri="{BB962C8B-B14F-4D97-AF65-F5344CB8AC3E}">
        <p14:creationId xmlns:p14="http://schemas.microsoft.com/office/powerpoint/2010/main" val="25621811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23</a:t>
            </a:fld>
            <a:endParaRPr lang="zh-CN" altLang="en-US"/>
          </a:p>
        </p:txBody>
      </p:sp>
      <p:sp>
        <p:nvSpPr>
          <p:cNvPr id="10" name="文本框 9"/>
          <p:cNvSpPr txBox="1"/>
          <p:nvPr/>
        </p:nvSpPr>
        <p:spPr>
          <a:xfrm>
            <a:off x="637977" y="411013"/>
            <a:ext cx="2455609"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Visual analysis</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414907" y="2541973"/>
            <a:ext cx="1069524" cy="369332"/>
          </a:xfrm>
          <a:prstGeom prst="rect">
            <a:avLst/>
          </a:prstGeom>
          <a:noFill/>
        </p:spPr>
        <p:txBody>
          <a:bodyPr wrap="none" rtlCol="0">
            <a:spAutoFit/>
          </a:bodyPr>
          <a:lstStyle/>
          <a:p>
            <a:r>
              <a:rPr lang="en-US" dirty="0" smtClean="0"/>
              <a:t>VTM-8.0</a:t>
            </a:r>
            <a:endParaRPr lang="en-US" dirty="0"/>
          </a:p>
        </p:txBody>
      </p:sp>
      <p:sp>
        <p:nvSpPr>
          <p:cNvPr id="12" name="TextBox 11"/>
          <p:cNvSpPr txBox="1"/>
          <p:nvPr/>
        </p:nvSpPr>
        <p:spPr>
          <a:xfrm>
            <a:off x="4800354" y="4498253"/>
            <a:ext cx="2499402" cy="369332"/>
          </a:xfrm>
          <a:prstGeom prst="rect">
            <a:avLst/>
          </a:prstGeom>
          <a:noFill/>
        </p:spPr>
        <p:txBody>
          <a:bodyPr wrap="none" rtlCol="0">
            <a:spAutoFit/>
          </a:bodyPr>
          <a:lstStyle/>
          <a:p>
            <a:r>
              <a:rPr lang="en-US" dirty="0" smtClean="0"/>
              <a:t>VTM-8.0 + PDPC OFF</a:t>
            </a:r>
            <a:endParaRPr lang="en-US" dirty="0"/>
          </a:p>
        </p:txBody>
      </p:sp>
      <p:sp>
        <p:nvSpPr>
          <p:cNvPr id="13" name="TextBox 12"/>
          <p:cNvSpPr txBox="1"/>
          <p:nvPr/>
        </p:nvSpPr>
        <p:spPr>
          <a:xfrm>
            <a:off x="4150090" y="6479694"/>
            <a:ext cx="4668681" cy="369332"/>
          </a:xfrm>
          <a:prstGeom prst="rect">
            <a:avLst/>
          </a:prstGeom>
          <a:noFill/>
        </p:spPr>
        <p:txBody>
          <a:bodyPr wrap="square" rtlCol="0">
            <a:spAutoFit/>
          </a:bodyPr>
          <a:lstStyle/>
          <a:p>
            <a:r>
              <a:rPr lang="en-US" dirty="0" smtClean="0"/>
              <a:t>VTM-8.0 + PDPC OFF + filter OFF</a:t>
            </a:r>
            <a:endParaRPr lang="en-US" dirty="0"/>
          </a:p>
        </p:txBody>
      </p:sp>
      <p:sp>
        <p:nvSpPr>
          <p:cNvPr id="14" name="TextBox 13"/>
          <p:cNvSpPr txBox="1"/>
          <p:nvPr/>
        </p:nvSpPr>
        <p:spPr>
          <a:xfrm>
            <a:off x="9612748" y="1056886"/>
            <a:ext cx="1812329" cy="1200260"/>
          </a:xfrm>
          <a:prstGeom prst="rect">
            <a:avLst/>
          </a:prstGeom>
          <a:noFill/>
        </p:spPr>
        <p:txBody>
          <a:bodyPr wrap="square" rtlCol="0">
            <a:spAutoFit/>
          </a:bodyPr>
          <a:lstStyle/>
          <a:p>
            <a:r>
              <a:rPr lang="en-US" dirty="0" err="1" smtClean="0"/>
              <a:t>Consule</a:t>
            </a:r>
            <a:r>
              <a:rPr lang="en-US" dirty="0" smtClean="0"/>
              <a:t>, YUV444, CTC, AI, QP=37, POC=46</a:t>
            </a:r>
            <a:endParaRPr lang="en-US" dirty="0"/>
          </a:p>
        </p:txBody>
      </p:sp>
      <p:pic>
        <p:nvPicPr>
          <p:cNvPr id="15" name="Picture 14"/>
          <p:cNvPicPr/>
          <p:nvPr/>
        </p:nvPicPr>
        <p:blipFill>
          <a:blip r:embed="rId3">
            <a:extLst>
              <a:ext uri="{28A0092B-C50C-407E-A947-70E740481C1C}">
                <a14:useLocalDpi xmlns:a14="http://schemas.microsoft.com/office/drawing/2010/main" val="0"/>
              </a:ext>
            </a:extLst>
          </a:blip>
          <a:srcRect/>
          <a:stretch>
            <a:fillRect/>
          </a:stretch>
        </p:blipFill>
        <p:spPr bwMode="auto">
          <a:xfrm>
            <a:off x="3353645" y="1056886"/>
            <a:ext cx="4822190" cy="1487805"/>
          </a:xfrm>
          <a:prstGeom prst="rect">
            <a:avLst/>
          </a:prstGeom>
          <a:noFill/>
        </p:spPr>
      </p:pic>
      <p:pic>
        <p:nvPicPr>
          <p:cNvPr id="17" name="Picture 16"/>
          <p:cNvPicPr/>
          <p:nvPr/>
        </p:nvPicPr>
        <p:blipFill>
          <a:blip r:embed="rId4">
            <a:extLst>
              <a:ext uri="{28A0092B-C50C-407E-A947-70E740481C1C}">
                <a14:useLocalDpi xmlns:a14="http://schemas.microsoft.com/office/drawing/2010/main" val="0"/>
              </a:ext>
            </a:extLst>
          </a:blip>
          <a:srcRect/>
          <a:stretch>
            <a:fillRect/>
          </a:stretch>
        </p:blipFill>
        <p:spPr bwMode="auto">
          <a:xfrm>
            <a:off x="3353645" y="3023295"/>
            <a:ext cx="4822190" cy="1487805"/>
          </a:xfrm>
          <a:prstGeom prst="rect">
            <a:avLst/>
          </a:prstGeom>
          <a:noFill/>
        </p:spPr>
      </p:pic>
      <p:pic>
        <p:nvPicPr>
          <p:cNvPr id="18" name="Picture 17"/>
          <p:cNvPicPr/>
          <p:nvPr/>
        </p:nvPicPr>
        <p:blipFill>
          <a:blip r:embed="rId5">
            <a:extLst>
              <a:ext uri="{28A0092B-C50C-407E-A947-70E740481C1C}">
                <a14:useLocalDpi xmlns:a14="http://schemas.microsoft.com/office/drawing/2010/main" val="0"/>
              </a:ext>
            </a:extLst>
          </a:blip>
          <a:srcRect/>
          <a:stretch>
            <a:fillRect/>
          </a:stretch>
        </p:blipFill>
        <p:spPr bwMode="auto">
          <a:xfrm>
            <a:off x="3353645" y="4991889"/>
            <a:ext cx="4822190" cy="1487805"/>
          </a:xfrm>
          <a:prstGeom prst="rect">
            <a:avLst/>
          </a:prstGeom>
          <a:noFill/>
        </p:spPr>
      </p:pic>
    </p:spTree>
    <p:extLst>
      <p:ext uri="{BB962C8B-B14F-4D97-AF65-F5344CB8AC3E}">
        <p14:creationId xmlns:p14="http://schemas.microsoft.com/office/powerpoint/2010/main" val="9667036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24</a:t>
            </a:fld>
            <a:endParaRPr lang="zh-CN" altLang="en-US"/>
          </a:p>
        </p:txBody>
      </p:sp>
      <p:sp>
        <p:nvSpPr>
          <p:cNvPr id="10" name="文本框 9"/>
          <p:cNvSpPr txBox="1"/>
          <p:nvPr/>
        </p:nvSpPr>
        <p:spPr>
          <a:xfrm>
            <a:off x="637977" y="411013"/>
            <a:ext cx="2455609"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Visual analysis</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636873" y="3313934"/>
            <a:ext cx="1069524" cy="369332"/>
          </a:xfrm>
          <a:prstGeom prst="rect">
            <a:avLst/>
          </a:prstGeom>
          <a:noFill/>
        </p:spPr>
        <p:txBody>
          <a:bodyPr wrap="none" rtlCol="0">
            <a:spAutoFit/>
          </a:bodyPr>
          <a:lstStyle/>
          <a:p>
            <a:r>
              <a:rPr lang="en-US" dirty="0" smtClean="0"/>
              <a:t>VTM-8.0</a:t>
            </a:r>
            <a:endParaRPr lang="en-US" dirty="0"/>
          </a:p>
        </p:txBody>
      </p:sp>
      <p:sp>
        <p:nvSpPr>
          <p:cNvPr id="12" name="TextBox 11"/>
          <p:cNvSpPr txBox="1"/>
          <p:nvPr/>
        </p:nvSpPr>
        <p:spPr>
          <a:xfrm>
            <a:off x="4953016" y="3305768"/>
            <a:ext cx="2499402" cy="369332"/>
          </a:xfrm>
          <a:prstGeom prst="rect">
            <a:avLst/>
          </a:prstGeom>
          <a:noFill/>
        </p:spPr>
        <p:txBody>
          <a:bodyPr wrap="none" rtlCol="0">
            <a:spAutoFit/>
          </a:bodyPr>
          <a:lstStyle/>
          <a:p>
            <a:r>
              <a:rPr lang="en-US" dirty="0" smtClean="0"/>
              <a:t>VTM-8.0 + PDPC OFF</a:t>
            </a:r>
            <a:endParaRPr lang="en-US" dirty="0"/>
          </a:p>
        </p:txBody>
      </p:sp>
      <p:sp>
        <p:nvSpPr>
          <p:cNvPr id="13" name="TextBox 12"/>
          <p:cNvSpPr txBox="1"/>
          <p:nvPr/>
        </p:nvSpPr>
        <p:spPr>
          <a:xfrm>
            <a:off x="7941477" y="3198868"/>
            <a:ext cx="2578194" cy="646331"/>
          </a:xfrm>
          <a:prstGeom prst="rect">
            <a:avLst/>
          </a:prstGeom>
          <a:noFill/>
        </p:spPr>
        <p:txBody>
          <a:bodyPr wrap="square" rtlCol="0">
            <a:spAutoFit/>
          </a:bodyPr>
          <a:lstStyle/>
          <a:p>
            <a:r>
              <a:rPr lang="en-US" dirty="0" smtClean="0"/>
              <a:t>VTM-8.0 + PDPC OFF </a:t>
            </a:r>
          </a:p>
          <a:p>
            <a:r>
              <a:rPr lang="en-US" dirty="0" smtClean="0"/>
              <a:t>+ filter OFF</a:t>
            </a:r>
            <a:endParaRPr lang="en-US" dirty="0"/>
          </a:p>
        </p:txBody>
      </p:sp>
      <p:sp>
        <p:nvSpPr>
          <p:cNvPr id="14" name="TextBox 13"/>
          <p:cNvSpPr txBox="1"/>
          <p:nvPr/>
        </p:nvSpPr>
        <p:spPr>
          <a:xfrm>
            <a:off x="3634258" y="4975743"/>
            <a:ext cx="5287617" cy="646331"/>
          </a:xfrm>
          <a:prstGeom prst="rect">
            <a:avLst/>
          </a:prstGeom>
          <a:noFill/>
        </p:spPr>
        <p:txBody>
          <a:bodyPr wrap="square" rtlCol="0">
            <a:spAutoFit/>
          </a:bodyPr>
          <a:lstStyle/>
          <a:p>
            <a:r>
              <a:rPr lang="en-US" dirty="0" smtClean="0"/>
              <a:t>Console, YUV444, PLT OFF, </a:t>
            </a:r>
            <a:r>
              <a:rPr lang="en-US" dirty="0" err="1" smtClean="0"/>
              <a:t>Dualtree</a:t>
            </a:r>
            <a:r>
              <a:rPr lang="en-US" dirty="0" smtClean="0"/>
              <a:t> ON, AI, QP=37, POC=11</a:t>
            </a:r>
            <a:endParaRPr lang="en-US" dirty="0"/>
          </a:p>
        </p:txBody>
      </p:sp>
      <p:pic>
        <p:nvPicPr>
          <p:cNvPr id="16" name="Picture 15"/>
          <p:cNvPicPr/>
          <p:nvPr/>
        </p:nvPicPr>
        <p:blipFill>
          <a:blip r:embed="rId3">
            <a:extLst>
              <a:ext uri="{28A0092B-C50C-407E-A947-70E740481C1C}">
                <a14:useLocalDpi xmlns:a14="http://schemas.microsoft.com/office/drawing/2010/main" val="0"/>
              </a:ext>
            </a:extLst>
          </a:blip>
          <a:srcRect/>
          <a:stretch>
            <a:fillRect/>
          </a:stretch>
        </p:blipFill>
        <p:spPr bwMode="auto">
          <a:xfrm>
            <a:off x="2200867" y="1180334"/>
            <a:ext cx="2212975" cy="2133600"/>
          </a:xfrm>
          <a:prstGeom prst="rect">
            <a:avLst/>
          </a:prstGeom>
          <a:noFill/>
        </p:spPr>
      </p:pic>
      <p:pic>
        <p:nvPicPr>
          <p:cNvPr id="19" name="Picture 18"/>
          <p:cNvPicPr/>
          <p:nvPr/>
        </p:nvPicPr>
        <p:blipFill>
          <a:blip r:embed="rId4">
            <a:extLst>
              <a:ext uri="{28A0092B-C50C-407E-A947-70E740481C1C}">
                <a14:useLocalDpi xmlns:a14="http://schemas.microsoft.com/office/drawing/2010/main" val="0"/>
              </a:ext>
            </a:extLst>
          </a:blip>
          <a:srcRect/>
          <a:stretch>
            <a:fillRect/>
          </a:stretch>
        </p:blipFill>
        <p:spPr bwMode="auto">
          <a:xfrm>
            <a:off x="5071172" y="1180334"/>
            <a:ext cx="2212975" cy="2133600"/>
          </a:xfrm>
          <a:prstGeom prst="rect">
            <a:avLst/>
          </a:prstGeom>
          <a:noFill/>
        </p:spPr>
      </p:pic>
      <p:pic>
        <p:nvPicPr>
          <p:cNvPr id="20" name="Picture 19"/>
          <p:cNvPicPr/>
          <p:nvPr/>
        </p:nvPicPr>
        <p:blipFill>
          <a:blip r:embed="rId5">
            <a:extLst>
              <a:ext uri="{28A0092B-C50C-407E-A947-70E740481C1C}">
                <a14:useLocalDpi xmlns:a14="http://schemas.microsoft.com/office/drawing/2010/main" val="0"/>
              </a:ext>
            </a:extLst>
          </a:blip>
          <a:srcRect/>
          <a:stretch>
            <a:fillRect/>
          </a:stretch>
        </p:blipFill>
        <p:spPr bwMode="auto">
          <a:xfrm>
            <a:off x="7991592" y="1172168"/>
            <a:ext cx="2212975" cy="2133600"/>
          </a:xfrm>
          <a:prstGeom prst="rect">
            <a:avLst/>
          </a:prstGeom>
          <a:noFill/>
        </p:spPr>
      </p:pic>
    </p:spTree>
    <p:extLst>
      <p:ext uri="{BB962C8B-B14F-4D97-AF65-F5344CB8AC3E}">
        <p14:creationId xmlns:p14="http://schemas.microsoft.com/office/powerpoint/2010/main" val="19644409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3</a:t>
            </a:fld>
            <a:endParaRPr lang="zh-CN" altLang="en-US"/>
          </a:p>
        </p:txBody>
      </p:sp>
      <p:sp>
        <p:nvSpPr>
          <p:cNvPr id="10" name="文本框 9"/>
          <p:cNvSpPr txBox="1"/>
          <p:nvPr/>
        </p:nvSpPr>
        <p:spPr>
          <a:xfrm>
            <a:off x="637977" y="411013"/>
            <a:ext cx="6311215"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Proposed method: SPS control of PDPC</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graphicFrame>
        <p:nvGraphicFramePr>
          <p:cNvPr id="3" name="Table 2"/>
          <p:cNvGraphicFramePr>
            <a:graphicFrameLocks noGrp="1"/>
          </p:cNvGraphicFramePr>
          <p:nvPr/>
        </p:nvGraphicFramePr>
        <p:xfrm>
          <a:off x="915151" y="1803823"/>
          <a:ext cx="4478970" cy="2194560"/>
        </p:xfrm>
        <a:graphic>
          <a:graphicData uri="http://schemas.openxmlformats.org/drawingml/2006/table">
            <a:tbl>
              <a:tblPr/>
              <a:tblGrid>
                <a:gridCol w="3187066">
                  <a:extLst>
                    <a:ext uri="{9D8B030D-6E8A-4147-A177-3AD203B41FA5}">
                      <a16:colId xmlns:a16="http://schemas.microsoft.com/office/drawing/2014/main" val="1369075485"/>
                    </a:ext>
                  </a:extLst>
                </a:gridCol>
                <a:gridCol w="1291904">
                  <a:extLst>
                    <a:ext uri="{9D8B030D-6E8A-4147-A177-3AD203B41FA5}">
                      <a16:colId xmlns:a16="http://schemas.microsoft.com/office/drawing/2014/main" val="3073986270"/>
                    </a:ext>
                  </a:extLst>
                </a:gridCol>
              </a:tblGrid>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seq_parameter_set_rbsp( ) {</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Malgun Gothic" panose="020B0503020000020004" pitchFamily="34" charset="-127"/>
                        </a:rPr>
                        <a:t>Descriptor</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2690002"/>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Malgun Gothic" panose="020B0503020000020004" pitchFamily="34" charset="-127"/>
                        </a:rPr>
                        <a:t> </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4346394"/>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Malgun Gothic" panose="020B0503020000020004" pitchFamily="34" charset="-127"/>
                        </a:rPr>
                        <a:t>	sps_isp_enabled_flag</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u(1)</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4180065"/>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Malgun Gothic" panose="020B0503020000020004" pitchFamily="34" charset="-127"/>
                        </a:rPr>
                        <a:t>	sps_mrl_enabled_flag</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u(1)</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322337"/>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Malgun Gothic" panose="020B0503020000020004" pitchFamily="34" charset="-127"/>
                        </a:rPr>
                        <a:t>	sps_mip_enabled_flag</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u(1)</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0820882"/>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b="1" dirty="0">
                          <a:effectLst/>
                          <a:highlight>
                            <a:srgbClr val="FFFF00"/>
                          </a:highlight>
                          <a:latin typeface="Times New Roman" panose="02020603050405020304" pitchFamily="18" charset="0"/>
                          <a:ea typeface="Times New Roman" panose="02020603050405020304" pitchFamily="18" charset="0"/>
                        </a:rPr>
                        <a:t>    </a:t>
                      </a:r>
                      <a:r>
                        <a:rPr lang="en-CA" sz="1800" b="1" dirty="0" smtClean="0">
                          <a:effectLst/>
                          <a:highlight>
                            <a:srgbClr val="FFFF00"/>
                          </a:highlight>
                          <a:latin typeface="Times New Roman" panose="02020603050405020304" pitchFamily="18" charset="0"/>
                          <a:ea typeface="Times New Roman" panose="02020603050405020304" pitchFamily="18" charset="0"/>
                        </a:rPr>
                        <a:t>   </a:t>
                      </a:r>
                      <a:r>
                        <a:rPr lang="en-CA" sz="1800" b="1" dirty="0" err="1" smtClean="0">
                          <a:effectLst/>
                          <a:highlight>
                            <a:srgbClr val="FFFF00"/>
                          </a:highlight>
                          <a:latin typeface="Times New Roman" panose="02020603050405020304" pitchFamily="18" charset="0"/>
                          <a:ea typeface="Times New Roman" panose="02020603050405020304" pitchFamily="18" charset="0"/>
                        </a:rPr>
                        <a:t>sps_pdpc_disabled_flag</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highlight>
                            <a:srgbClr val="FFFF00"/>
                          </a:highlight>
                          <a:latin typeface="Times New Roman" panose="02020603050405020304" pitchFamily="18" charset="0"/>
                          <a:ea typeface="Times New Roman" panose="02020603050405020304" pitchFamily="18" charset="0"/>
                        </a:rPr>
                        <a:t>u(1)</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9228575"/>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highlight>
                            <a:srgbClr val="FFFF00"/>
                          </a:highlight>
                          <a:latin typeface="Times New Roman" panose="02020603050405020304" pitchFamily="18" charset="0"/>
                          <a:ea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3195597"/>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Malgun Gothic" panose="020B0503020000020004" pitchFamily="34" charset="-127"/>
                        </a:rPr>
                        <a:t> </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2298558"/>
                  </a:ext>
                </a:extLst>
              </a:tr>
            </a:tbl>
          </a:graphicData>
        </a:graphic>
      </p:graphicFrame>
      <p:graphicFrame>
        <p:nvGraphicFramePr>
          <p:cNvPr id="9" name="Table 8"/>
          <p:cNvGraphicFramePr>
            <a:graphicFrameLocks noGrp="1"/>
          </p:cNvGraphicFramePr>
          <p:nvPr/>
        </p:nvGraphicFramePr>
        <p:xfrm>
          <a:off x="6527387" y="1775962"/>
          <a:ext cx="4327967" cy="1645920"/>
        </p:xfrm>
        <a:graphic>
          <a:graphicData uri="http://schemas.openxmlformats.org/drawingml/2006/table">
            <a:tbl>
              <a:tblPr firstRow="1" firstCol="1" bandRow="1"/>
              <a:tblGrid>
                <a:gridCol w="2910228">
                  <a:extLst>
                    <a:ext uri="{9D8B030D-6E8A-4147-A177-3AD203B41FA5}">
                      <a16:colId xmlns:a16="http://schemas.microsoft.com/office/drawing/2014/main" val="2684586461"/>
                    </a:ext>
                  </a:extLst>
                </a:gridCol>
                <a:gridCol w="1417739">
                  <a:extLst>
                    <a:ext uri="{9D8B030D-6E8A-4147-A177-3AD203B41FA5}">
                      <a16:colId xmlns:a16="http://schemas.microsoft.com/office/drawing/2014/main" val="3129084693"/>
                    </a:ext>
                  </a:extLst>
                </a:gridCol>
              </a:tblGrid>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dirty="0" err="1">
                          <a:effectLst/>
                          <a:latin typeface="Times" panose="02020603050405020304" pitchFamily="18" charset="0"/>
                          <a:ea typeface="Malgun Gothic" panose="020B0503020000020004" pitchFamily="34" charset="-127"/>
                          <a:cs typeface="Times New Roman" panose="02020603050405020304" pitchFamily="18" charset="0"/>
                        </a:rPr>
                        <a:t>general_constraint_info</a:t>
                      </a:r>
                      <a:r>
                        <a:rPr lang="en-CA" sz="1800" dirty="0">
                          <a:effectLst/>
                          <a:latin typeface="Times" panose="02020603050405020304" pitchFamily="18" charset="0"/>
                          <a:ea typeface="Malgun Gothic" panose="020B0503020000020004" pitchFamily="34" charset="-127"/>
                          <a:cs typeface="Times New Roman" panose="02020603050405020304" pitchFamily="18" charset="0"/>
                        </a:rPr>
                        <a:t>( ) {</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latin typeface="Times" panose="02020603050405020304" pitchFamily="18" charset="0"/>
                          <a:ea typeface="Malgun Gothic" panose="020B0503020000020004" pitchFamily="34" charset="-127"/>
                          <a:cs typeface="Times New Roman" panose="02020603050405020304" pitchFamily="18" charset="0"/>
                        </a:rPr>
                        <a:t>Descriptor</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240444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800" b="1">
                          <a:effectLst/>
                          <a:latin typeface="Times" panose="02020603050405020304" pitchFamily="18" charset="0"/>
                          <a:ea typeface="Malgun Gothic" panose="020B0503020000020004" pitchFamily="34" charset="-127"/>
                          <a:cs typeface="Times New Roman" panose="02020603050405020304" pitchFamily="18" charset="0"/>
                        </a:rPr>
                        <a:t>	no_mrl_constraint_flag</a:t>
                      </a:r>
                      <a:endParaRPr lang="en-US" sz="18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800">
                          <a:effectLst/>
                          <a:latin typeface="Times New Roman" panose="02020603050405020304" pitchFamily="18" charset="0"/>
                          <a:ea typeface="Malgun Gothic" panose="020B0503020000020004" pitchFamily="34" charset="-127"/>
                        </a:rPr>
                        <a:t>u(1)</a:t>
                      </a:r>
                      <a:endParaRPr lang="en-US" sz="18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70833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800" b="1">
                          <a:effectLst/>
                          <a:latin typeface="Times" panose="02020603050405020304" pitchFamily="18" charset="0"/>
                          <a:ea typeface="Malgun Gothic" panose="020B0503020000020004" pitchFamily="34" charset="-127"/>
                          <a:cs typeface="Times New Roman" panose="02020603050405020304" pitchFamily="18" charset="0"/>
                        </a:rPr>
                        <a:t>	no_isp_constraint_flag</a:t>
                      </a:r>
                      <a:endParaRPr lang="en-US" sz="18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800">
                          <a:effectLst/>
                          <a:latin typeface="Times New Roman" panose="02020603050405020304" pitchFamily="18" charset="0"/>
                          <a:ea typeface="Malgun Gothic" panose="020B0503020000020004" pitchFamily="34" charset="-127"/>
                        </a:rPr>
                        <a:t>u(1)</a:t>
                      </a:r>
                      <a:endParaRPr lang="en-US" sz="18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4508457"/>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800" b="1">
                          <a:effectLst/>
                          <a:latin typeface="Times" panose="02020603050405020304" pitchFamily="18" charset="0"/>
                          <a:ea typeface="Malgun Gothic" panose="020B0503020000020004" pitchFamily="34" charset="-127"/>
                          <a:cs typeface="Times New Roman" panose="02020603050405020304" pitchFamily="18" charset="0"/>
                        </a:rPr>
                        <a:t>	no_mip_constraint_flag</a:t>
                      </a:r>
                      <a:endParaRPr lang="en-US" sz="18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800">
                          <a:effectLst/>
                          <a:latin typeface="Times New Roman" panose="02020603050405020304" pitchFamily="18" charset="0"/>
                          <a:ea typeface="Malgun Gothic" panose="020B0503020000020004" pitchFamily="34" charset="-127"/>
                        </a:rPr>
                        <a:t>u(1)</a:t>
                      </a:r>
                      <a:endParaRPr lang="en-US" sz="18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478361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800" b="1">
                          <a:effectLst/>
                          <a:highlight>
                            <a:srgbClr val="FFFF00"/>
                          </a:highlight>
                          <a:latin typeface="Times" panose="02020603050405020304" pitchFamily="18" charset="0"/>
                          <a:ea typeface="Malgun Gothic" panose="020B0503020000020004" pitchFamily="34" charset="-127"/>
                          <a:cs typeface="Times New Roman" panose="02020603050405020304" pitchFamily="18" charset="0"/>
                        </a:rPr>
                        <a:t>	no_pdpc_constraint_flag</a:t>
                      </a:r>
                      <a:endParaRPr lang="en-US" sz="18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800">
                          <a:effectLst/>
                          <a:highlight>
                            <a:srgbClr val="FFFF00"/>
                          </a:highlight>
                          <a:latin typeface="Times New Roman" panose="02020603050405020304" pitchFamily="18" charset="0"/>
                          <a:ea typeface="Malgun Gothic" panose="020B0503020000020004" pitchFamily="34" charset="-127"/>
                        </a:rPr>
                        <a:t>u(1)</a:t>
                      </a:r>
                      <a:endParaRPr lang="en-US" sz="18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8443188"/>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800" b="1">
                          <a:effectLst/>
                          <a:latin typeface="Times" panose="02020603050405020304" pitchFamily="18" charset="0"/>
                          <a:ea typeface="Malgun Gothic" panose="020B0503020000020004" pitchFamily="34" charset="-127"/>
                          <a:cs typeface="Times New Roman" panose="02020603050405020304" pitchFamily="18" charset="0"/>
                        </a:rPr>
                        <a:t>}</a:t>
                      </a:r>
                      <a:endParaRPr lang="en-US" sz="18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800" dirty="0">
                          <a:effectLst/>
                          <a:latin typeface="Times New Roman" panose="02020603050405020304" pitchFamily="18" charset="0"/>
                          <a:ea typeface="Malgun Gothic" panose="020B0503020000020004" pitchFamily="34" charset="-127"/>
                        </a:rPr>
                        <a:t> </a:t>
                      </a:r>
                      <a:endParaRPr lang="en-US" sz="18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5721352"/>
                  </a:ext>
                </a:extLst>
              </a:tr>
            </a:tbl>
          </a:graphicData>
        </a:graphic>
      </p:graphicFrame>
      <p:sp>
        <p:nvSpPr>
          <p:cNvPr id="12" name="Rectangle 11"/>
          <p:cNvSpPr/>
          <p:nvPr/>
        </p:nvSpPr>
        <p:spPr>
          <a:xfrm>
            <a:off x="1838314" y="1395874"/>
            <a:ext cx="2632644" cy="400110"/>
          </a:xfrm>
          <a:prstGeom prst="rect">
            <a:avLst/>
          </a:prstGeom>
        </p:spPr>
        <p:txBody>
          <a:bodyPr wrap="none">
            <a:spAutoFit/>
          </a:bodyPr>
          <a:lstStyle/>
          <a:p>
            <a:r>
              <a:rPr lang="en-US" altLang="zh-CN" sz="2000" b="1" dirty="0" smtClean="0">
                <a:latin typeface="Times New Roman" panose="02020603050405020304" pitchFamily="18" charset="0"/>
                <a:cs typeface="Times New Roman" panose="02020603050405020304" pitchFamily="18" charset="0"/>
              </a:rPr>
              <a:t>An </a:t>
            </a:r>
            <a:r>
              <a:rPr lang="en-US" altLang="zh-CN" sz="2000" b="1" dirty="0">
                <a:latin typeface="Times New Roman" panose="02020603050405020304" pitchFamily="18" charset="0"/>
                <a:cs typeface="Times New Roman" panose="02020603050405020304" pitchFamily="18" charset="0"/>
              </a:rPr>
              <a:t>SPS flag for PDPC</a:t>
            </a:r>
            <a:endParaRPr lang="zh-CN" altLang="en-US" sz="2000" b="1" dirty="0">
              <a:latin typeface="Times New Roman" panose="02020603050405020304" pitchFamily="18" charset="0"/>
              <a:cs typeface="Times New Roman" panose="02020603050405020304" pitchFamily="18" charset="0"/>
            </a:endParaRPr>
          </a:p>
        </p:txBody>
      </p:sp>
      <p:sp>
        <p:nvSpPr>
          <p:cNvPr id="28" name="Rectangle 27"/>
          <p:cNvSpPr/>
          <p:nvPr/>
        </p:nvSpPr>
        <p:spPr>
          <a:xfrm>
            <a:off x="7162521" y="1395874"/>
            <a:ext cx="3142655" cy="400110"/>
          </a:xfrm>
          <a:prstGeom prst="rect">
            <a:avLst/>
          </a:prstGeom>
        </p:spPr>
        <p:txBody>
          <a:bodyPr wrap="none">
            <a:spAutoFit/>
          </a:bodyPr>
          <a:lstStyle/>
          <a:p>
            <a:r>
              <a:rPr lang="en-US" altLang="zh-CN" sz="2000" b="1" dirty="0">
                <a:latin typeface="Times New Roman" panose="02020603050405020304" pitchFamily="18" charset="0"/>
                <a:cs typeface="Times New Roman" panose="02020603050405020304" pitchFamily="18" charset="0"/>
              </a:rPr>
              <a:t>A </a:t>
            </a:r>
            <a:r>
              <a:rPr lang="en-US" altLang="zh-CN" sz="2000" b="1" dirty="0" smtClean="0">
                <a:latin typeface="Times New Roman" panose="02020603050405020304" pitchFamily="18" charset="0"/>
                <a:cs typeface="Times New Roman" panose="02020603050405020304" pitchFamily="18" charset="0"/>
              </a:rPr>
              <a:t>constraint </a:t>
            </a:r>
            <a:r>
              <a:rPr lang="en-US" altLang="zh-CN" sz="2000" b="1" dirty="0">
                <a:latin typeface="Times New Roman" panose="02020603050405020304" pitchFamily="18" charset="0"/>
                <a:cs typeface="Times New Roman" panose="02020603050405020304" pitchFamily="18" charset="0"/>
              </a:rPr>
              <a:t>flag for PDPC</a:t>
            </a:r>
            <a:endParaRPr lang="zh-CN" alt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42059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4</a:t>
            </a:fld>
            <a:endParaRPr lang="zh-CN" altLang="en-US"/>
          </a:p>
        </p:txBody>
      </p:sp>
      <p:sp>
        <p:nvSpPr>
          <p:cNvPr id="10" name="文本框 9"/>
          <p:cNvSpPr txBox="1"/>
          <p:nvPr/>
        </p:nvSpPr>
        <p:spPr>
          <a:xfrm>
            <a:off x="637977" y="411013"/>
            <a:ext cx="7617535"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Proposed method: SPS control of reference filter</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graphicFrame>
        <p:nvGraphicFramePr>
          <p:cNvPr id="3" name="Table 2"/>
          <p:cNvGraphicFramePr>
            <a:graphicFrameLocks noGrp="1"/>
          </p:cNvGraphicFramePr>
          <p:nvPr>
            <p:extLst>
              <p:ext uri="{D42A27DB-BD31-4B8C-83A1-F6EECF244321}">
                <p14:modId xmlns:p14="http://schemas.microsoft.com/office/powerpoint/2010/main" val="841221716"/>
              </p:ext>
            </p:extLst>
          </p:nvPr>
        </p:nvGraphicFramePr>
        <p:xfrm>
          <a:off x="545284" y="1803823"/>
          <a:ext cx="5519955" cy="2468880"/>
        </p:xfrm>
        <a:graphic>
          <a:graphicData uri="http://schemas.openxmlformats.org/drawingml/2006/table">
            <a:tbl>
              <a:tblPr/>
              <a:tblGrid>
                <a:gridCol w="4533295">
                  <a:extLst>
                    <a:ext uri="{9D8B030D-6E8A-4147-A177-3AD203B41FA5}">
                      <a16:colId xmlns:a16="http://schemas.microsoft.com/office/drawing/2014/main" val="1369075485"/>
                    </a:ext>
                  </a:extLst>
                </a:gridCol>
                <a:gridCol w="986660">
                  <a:extLst>
                    <a:ext uri="{9D8B030D-6E8A-4147-A177-3AD203B41FA5}">
                      <a16:colId xmlns:a16="http://schemas.microsoft.com/office/drawing/2014/main" val="3073986270"/>
                    </a:ext>
                  </a:extLst>
                </a:gridCol>
              </a:tblGrid>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seq_parameter_set_rbsp( ) {</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Malgun Gothic" panose="020B0503020000020004" pitchFamily="34" charset="-127"/>
                        </a:rPr>
                        <a:t>Descriptor</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2690002"/>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Malgun Gothic" panose="020B0503020000020004" pitchFamily="34" charset="-127"/>
                        </a:rPr>
                        <a:t> </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4346394"/>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Malgun Gothic" panose="020B0503020000020004" pitchFamily="34" charset="-127"/>
                        </a:rPr>
                        <a:t>	sps_isp_enabled_flag</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u(1)</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4180065"/>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Malgun Gothic" panose="020B0503020000020004" pitchFamily="34" charset="-127"/>
                        </a:rPr>
                        <a:t>	sps_mrl_enabled_flag</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u(1)</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322337"/>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Malgun Gothic" panose="020B0503020000020004" pitchFamily="34" charset="-127"/>
                        </a:rPr>
                        <a:t>	sps_mip_enabled_flag</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u(1)</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0820882"/>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b="1" dirty="0">
                          <a:effectLst/>
                          <a:highlight>
                            <a:srgbClr val="FFFF00"/>
                          </a:highlight>
                          <a:latin typeface="Times New Roman" panose="02020603050405020304" pitchFamily="18" charset="0"/>
                          <a:ea typeface="Times New Roman" panose="02020603050405020304" pitchFamily="18" charset="0"/>
                        </a:rPr>
                        <a:t>    </a:t>
                      </a:r>
                      <a:r>
                        <a:rPr lang="en-CA" sz="1800" b="1" dirty="0" err="1" smtClean="0">
                          <a:effectLst/>
                          <a:highlight>
                            <a:srgbClr val="FFFF00"/>
                          </a:highlight>
                          <a:latin typeface="Times New Roman" panose="02020603050405020304" pitchFamily="18" charset="0"/>
                          <a:ea typeface="Times New Roman" panose="02020603050405020304" pitchFamily="18" charset="0"/>
                        </a:rPr>
                        <a:t>sps_intra_reference_filter_disabled_flag</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highlight>
                            <a:srgbClr val="FFFF00"/>
                          </a:highlight>
                          <a:latin typeface="Times New Roman" panose="02020603050405020304" pitchFamily="18" charset="0"/>
                          <a:ea typeface="Times New Roman" panose="02020603050405020304" pitchFamily="18" charset="0"/>
                        </a:rPr>
                        <a:t>u(1)</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9228575"/>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b="1">
                          <a:effectLst/>
                          <a:latin typeface="Times New Roman" panose="02020603050405020304" pitchFamily="18" charset="0"/>
                          <a:ea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highlight>
                            <a:srgbClr val="FFFF00"/>
                          </a:highlight>
                          <a:latin typeface="Times New Roman" panose="02020603050405020304" pitchFamily="18" charset="0"/>
                          <a:ea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3195597"/>
                  </a:ext>
                </a:extLst>
              </a:tr>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Malgun Gothic" panose="020B0503020000020004" pitchFamily="34" charset="-127"/>
                        </a:rPr>
                        <a:t> </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2298558"/>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2649666312"/>
              </p:ext>
            </p:extLst>
          </p:nvPr>
        </p:nvGraphicFramePr>
        <p:xfrm>
          <a:off x="6527387" y="1775962"/>
          <a:ext cx="5363126" cy="1920240"/>
        </p:xfrm>
        <a:graphic>
          <a:graphicData uri="http://schemas.openxmlformats.org/drawingml/2006/table">
            <a:tbl>
              <a:tblPr firstRow="1" firstCol="1" bandRow="1"/>
              <a:tblGrid>
                <a:gridCol w="4428287">
                  <a:extLst>
                    <a:ext uri="{9D8B030D-6E8A-4147-A177-3AD203B41FA5}">
                      <a16:colId xmlns:a16="http://schemas.microsoft.com/office/drawing/2014/main" val="2684586461"/>
                    </a:ext>
                  </a:extLst>
                </a:gridCol>
                <a:gridCol w="934839">
                  <a:extLst>
                    <a:ext uri="{9D8B030D-6E8A-4147-A177-3AD203B41FA5}">
                      <a16:colId xmlns:a16="http://schemas.microsoft.com/office/drawing/2014/main" val="3129084693"/>
                    </a:ext>
                  </a:extLst>
                </a:gridCol>
              </a:tblGrid>
              <a:tr h="0">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800" dirty="0" err="1">
                          <a:effectLst/>
                          <a:latin typeface="Times" panose="02020603050405020304" pitchFamily="18" charset="0"/>
                          <a:ea typeface="Malgun Gothic" panose="020B0503020000020004" pitchFamily="34" charset="-127"/>
                          <a:cs typeface="Times New Roman" panose="02020603050405020304" pitchFamily="18" charset="0"/>
                        </a:rPr>
                        <a:t>general_constraint_info</a:t>
                      </a:r>
                      <a:r>
                        <a:rPr lang="en-CA" sz="1800" dirty="0">
                          <a:effectLst/>
                          <a:latin typeface="Times" panose="02020603050405020304" pitchFamily="18" charset="0"/>
                          <a:ea typeface="Malgun Gothic" panose="020B0503020000020004" pitchFamily="34" charset="-127"/>
                          <a:cs typeface="Times New Roman" panose="02020603050405020304" pitchFamily="18" charset="0"/>
                        </a:rPr>
                        <a:t>( ) {</a:t>
                      </a:r>
                      <a:endParaRPr lang="en-US" sz="24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latin typeface="Times" panose="02020603050405020304" pitchFamily="18" charset="0"/>
                          <a:ea typeface="Malgun Gothic" panose="020B0503020000020004" pitchFamily="34" charset="-127"/>
                          <a:cs typeface="Times New Roman" panose="02020603050405020304" pitchFamily="18" charset="0"/>
                        </a:rPr>
                        <a:t>Descriptor</a:t>
                      </a:r>
                      <a:endParaRPr lang="en-US" sz="24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240444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800" b="1">
                          <a:effectLst/>
                          <a:latin typeface="Times" panose="02020603050405020304" pitchFamily="18" charset="0"/>
                          <a:ea typeface="Malgun Gothic" panose="020B0503020000020004" pitchFamily="34" charset="-127"/>
                          <a:cs typeface="Times New Roman" panose="02020603050405020304" pitchFamily="18" charset="0"/>
                        </a:rPr>
                        <a:t>	no_mrl_constraint_flag</a:t>
                      </a:r>
                      <a:endParaRPr lang="en-US" sz="18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800">
                          <a:effectLst/>
                          <a:latin typeface="Times New Roman" panose="02020603050405020304" pitchFamily="18" charset="0"/>
                          <a:ea typeface="Malgun Gothic" panose="020B0503020000020004" pitchFamily="34" charset="-127"/>
                        </a:rPr>
                        <a:t>u(1)</a:t>
                      </a:r>
                      <a:endParaRPr lang="en-US" sz="18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70833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800" b="1">
                          <a:effectLst/>
                          <a:latin typeface="Times" panose="02020603050405020304" pitchFamily="18" charset="0"/>
                          <a:ea typeface="Malgun Gothic" panose="020B0503020000020004" pitchFamily="34" charset="-127"/>
                          <a:cs typeface="Times New Roman" panose="02020603050405020304" pitchFamily="18" charset="0"/>
                        </a:rPr>
                        <a:t>	no_isp_constraint_flag</a:t>
                      </a:r>
                      <a:endParaRPr lang="en-US" sz="18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800">
                          <a:effectLst/>
                          <a:latin typeface="Times New Roman" panose="02020603050405020304" pitchFamily="18" charset="0"/>
                          <a:ea typeface="Malgun Gothic" panose="020B0503020000020004" pitchFamily="34" charset="-127"/>
                        </a:rPr>
                        <a:t>u(1)</a:t>
                      </a:r>
                      <a:endParaRPr lang="en-US" sz="18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4508457"/>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800" b="1">
                          <a:effectLst/>
                          <a:latin typeface="Times" panose="02020603050405020304" pitchFamily="18" charset="0"/>
                          <a:ea typeface="Malgun Gothic" panose="020B0503020000020004" pitchFamily="34" charset="-127"/>
                          <a:cs typeface="Times New Roman" panose="02020603050405020304" pitchFamily="18" charset="0"/>
                        </a:rPr>
                        <a:t>	no_mip_constraint_flag</a:t>
                      </a:r>
                      <a:endParaRPr lang="en-US" sz="18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800">
                          <a:effectLst/>
                          <a:latin typeface="Times New Roman" panose="02020603050405020304" pitchFamily="18" charset="0"/>
                          <a:ea typeface="Malgun Gothic" panose="020B0503020000020004" pitchFamily="34" charset="-127"/>
                        </a:rPr>
                        <a:t>u(1)</a:t>
                      </a:r>
                      <a:endParaRPr lang="en-US" sz="18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478361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800" b="1" dirty="0">
                          <a:effectLst/>
                          <a:highlight>
                            <a:srgbClr val="FFFF00"/>
                          </a:highlight>
                          <a:latin typeface="Times" panose="02020603050405020304" pitchFamily="18" charset="0"/>
                          <a:ea typeface="Malgun Gothic" panose="020B0503020000020004" pitchFamily="34" charset="-127"/>
                          <a:cs typeface="Times New Roman" panose="02020603050405020304" pitchFamily="18" charset="0"/>
                        </a:rPr>
                        <a:t>	</a:t>
                      </a:r>
                      <a:r>
                        <a:rPr lang="en-CA" sz="1800" b="1" dirty="0" smtClean="0">
                          <a:effectLst/>
                          <a:highlight>
                            <a:srgbClr val="FFFF00"/>
                          </a:highlight>
                          <a:latin typeface="Times" panose="02020603050405020304" pitchFamily="18" charset="0"/>
                          <a:ea typeface="Malgun Gothic" panose="020B0503020000020004" pitchFamily="34" charset="-127"/>
                          <a:cs typeface="Times New Roman" panose="02020603050405020304" pitchFamily="18" charset="0"/>
                        </a:rPr>
                        <a:t>no_ </a:t>
                      </a:r>
                      <a:r>
                        <a:rPr lang="en-CA" sz="1800" b="1" dirty="0" err="1" smtClean="0">
                          <a:effectLst/>
                          <a:highlight>
                            <a:srgbClr val="FFFF00"/>
                          </a:highlight>
                          <a:latin typeface="Times" panose="02020603050405020304" pitchFamily="18" charset="0"/>
                          <a:ea typeface="Malgun Gothic" panose="020B0503020000020004" pitchFamily="34" charset="-127"/>
                          <a:cs typeface="Times New Roman" panose="02020603050405020304" pitchFamily="18" charset="0"/>
                        </a:rPr>
                        <a:t>intra_reference_filter_constraint_flag</a:t>
                      </a:r>
                      <a:endParaRPr lang="en-US" sz="18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800">
                          <a:effectLst/>
                          <a:highlight>
                            <a:srgbClr val="FFFF00"/>
                          </a:highlight>
                          <a:latin typeface="Times New Roman" panose="02020603050405020304" pitchFamily="18" charset="0"/>
                          <a:ea typeface="Malgun Gothic" panose="020B0503020000020004" pitchFamily="34" charset="-127"/>
                        </a:rPr>
                        <a:t>u(1)</a:t>
                      </a:r>
                      <a:endParaRPr lang="en-US" sz="18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8443188"/>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800" b="1">
                          <a:effectLst/>
                          <a:latin typeface="Times" panose="02020603050405020304" pitchFamily="18" charset="0"/>
                          <a:ea typeface="Malgun Gothic" panose="020B0503020000020004" pitchFamily="34" charset="-127"/>
                          <a:cs typeface="Times New Roman" panose="02020603050405020304" pitchFamily="18" charset="0"/>
                        </a:rPr>
                        <a:t>}</a:t>
                      </a:r>
                      <a:endParaRPr lang="en-US" sz="18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800" dirty="0">
                          <a:effectLst/>
                          <a:latin typeface="Times New Roman" panose="02020603050405020304" pitchFamily="18" charset="0"/>
                          <a:ea typeface="Malgun Gothic" panose="020B0503020000020004" pitchFamily="34" charset="-127"/>
                        </a:rPr>
                        <a:t> </a:t>
                      </a:r>
                      <a:endParaRPr lang="en-US" sz="18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5721352"/>
                  </a:ext>
                </a:extLst>
              </a:tr>
            </a:tbl>
          </a:graphicData>
        </a:graphic>
      </p:graphicFrame>
      <p:sp>
        <p:nvSpPr>
          <p:cNvPr id="12" name="Rectangle 11"/>
          <p:cNvSpPr/>
          <p:nvPr/>
        </p:nvSpPr>
        <p:spPr>
          <a:xfrm>
            <a:off x="1372449" y="1336689"/>
            <a:ext cx="3564374" cy="400110"/>
          </a:xfrm>
          <a:prstGeom prst="rect">
            <a:avLst/>
          </a:prstGeom>
        </p:spPr>
        <p:txBody>
          <a:bodyPr wrap="none">
            <a:spAutoFit/>
          </a:bodyPr>
          <a:lstStyle/>
          <a:p>
            <a:r>
              <a:rPr lang="en-US" altLang="zh-CN" sz="2000" b="1" dirty="0" smtClean="0">
                <a:latin typeface="Times New Roman" panose="02020603050405020304" pitchFamily="18" charset="0"/>
                <a:cs typeface="Times New Roman" panose="02020603050405020304" pitchFamily="18" charset="0"/>
              </a:rPr>
              <a:t>An </a:t>
            </a:r>
            <a:r>
              <a:rPr lang="en-US" altLang="zh-CN" sz="2000" b="1" dirty="0">
                <a:latin typeface="Times New Roman" panose="02020603050405020304" pitchFamily="18" charset="0"/>
                <a:cs typeface="Times New Roman" panose="02020603050405020304" pitchFamily="18" charset="0"/>
              </a:rPr>
              <a:t>SPS flag for </a:t>
            </a:r>
            <a:r>
              <a:rPr lang="en-US" altLang="zh-CN" sz="2000" b="1" dirty="0" smtClean="0">
                <a:latin typeface="Times New Roman" panose="02020603050405020304" pitchFamily="18" charset="0"/>
                <a:cs typeface="Times New Roman" panose="02020603050405020304" pitchFamily="18" charset="0"/>
              </a:rPr>
              <a:t>reference filter</a:t>
            </a:r>
            <a:endParaRPr lang="zh-CN" altLang="en-US" sz="2000" b="1" dirty="0">
              <a:latin typeface="Times New Roman" panose="02020603050405020304" pitchFamily="18" charset="0"/>
              <a:cs typeface="Times New Roman" panose="02020603050405020304" pitchFamily="18" charset="0"/>
            </a:endParaRPr>
          </a:p>
        </p:txBody>
      </p:sp>
      <p:sp>
        <p:nvSpPr>
          <p:cNvPr id="28" name="Rectangle 27"/>
          <p:cNvSpPr/>
          <p:nvPr/>
        </p:nvSpPr>
        <p:spPr>
          <a:xfrm>
            <a:off x="7309053" y="1378691"/>
            <a:ext cx="4074385" cy="400110"/>
          </a:xfrm>
          <a:prstGeom prst="rect">
            <a:avLst/>
          </a:prstGeom>
        </p:spPr>
        <p:txBody>
          <a:bodyPr wrap="none">
            <a:spAutoFit/>
          </a:bodyPr>
          <a:lstStyle/>
          <a:p>
            <a:r>
              <a:rPr lang="en-US" altLang="zh-CN" sz="2000" b="1" dirty="0">
                <a:latin typeface="Times New Roman" panose="02020603050405020304" pitchFamily="18" charset="0"/>
                <a:cs typeface="Times New Roman" panose="02020603050405020304" pitchFamily="18" charset="0"/>
              </a:rPr>
              <a:t>A </a:t>
            </a:r>
            <a:r>
              <a:rPr lang="en-US" altLang="zh-CN" sz="2000" b="1" dirty="0" smtClean="0">
                <a:latin typeface="Times New Roman" panose="02020603050405020304" pitchFamily="18" charset="0"/>
                <a:cs typeface="Times New Roman" panose="02020603050405020304" pitchFamily="18" charset="0"/>
              </a:rPr>
              <a:t>constraint </a:t>
            </a:r>
            <a:r>
              <a:rPr lang="en-US" altLang="zh-CN" sz="2000" b="1" dirty="0">
                <a:latin typeface="Times New Roman" panose="02020603050405020304" pitchFamily="18" charset="0"/>
                <a:cs typeface="Times New Roman" panose="02020603050405020304" pitchFamily="18" charset="0"/>
              </a:rPr>
              <a:t>flag for </a:t>
            </a:r>
            <a:r>
              <a:rPr lang="en-US" altLang="zh-CN" sz="2000" b="1" dirty="0" smtClean="0">
                <a:latin typeface="Times New Roman" panose="02020603050405020304" pitchFamily="18" charset="0"/>
                <a:cs typeface="Times New Roman" panose="02020603050405020304" pitchFamily="18" charset="0"/>
              </a:rPr>
              <a:t>reference filter</a:t>
            </a:r>
            <a:endParaRPr lang="zh-CN" alt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50965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5</a:t>
            </a:fld>
            <a:endParaRPr lang="zh-CN" altLang="en-US"/>
          </a:p>
        </p:txBody>
      </p:sp>
      <p:sp>
        <p:nvSpPr>
          <p:cNvPr id="10" name="文本框 9"/>
          <p:cNvSpPr txBox="1"/>
          <p:nvPr/>
        </p:nvSpPr>
        <p:spPr>
          <a:xfrm>
            <a:off x="637977" y="411013"/>
            <a:ext cx="5540235"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Proposed method: non-420 content</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63953" y="1000166"/>
            <a:ext cx="10896744" cy="1569660"/>
          </a:xfrm>
          <a:prstGeom prst="rect">
            <a:avLst/>
          </a:prstGeom>
        </p:spPr>
        <p:txBody>
          <a:bodyPr wrap="square">
            <a:spAutoFit/>
          </a:bodyPr>
          <a:lstStyle/>
          <a:p>
            <a:pPr marL="457200" indent="-457200">
              <a:buFont typeface="Arial" panose="020B0604020202020204" pitchFamily="34" charset="0"/>
              <a:buChar char="•"/>
            </a:pPr>
            <a:r>
              <a:rPr lang="en-US" sz="2400" dirty="0"/>
              <a:t>It is observed that disabling PDPC of 444 content has more </a:t>
            </a:r>
            <a:r>
              <a:rPr lang="en-US" sz="2400" dirty="0" smtClean="0"/>
              <a:t>visual </a:t>
            </a:r>
            <a:r>
              <a:rPr lang="en-US" sz="2400" dirty="0"/>
              <a:t>benefits as compared to 420 content. </a:t>
            </a:r>
            <a:endParaRPr lang="en-US" sz="2400" dirty="0" smtClean="0"/>
          </a:p>
          <a:p>
            <a:pPr marL="457200" indent="-457200">
              <a:buFont typeface="Arial" panose="020B0604020202020204" pitchFamily="34" charset="0"/>
              <a:buChar char="•"/>
            </a:pPr>
            <a:r>
              <a:rPr lang="en-US" sz="2400" dirty="0" smtClean="0"/>
              <a:t>Allow control of PDPC and reference filter for non-420 content only.</a:t>
            </a:r>
          </a:p>
          <a:p>
            <a:pPr marL="457200" indent="-457200">
              <a:buFont typeface="Arial" panose="020B0604020202020204" pitchFamily="34" charset="0"/>
              <a:buChar char="•"/>
            </a:pPr>
            <a:endParaRPr lang="en-US" sz="2400" dirty="0"/>
          </a:p>
        </p:txBody>
      </p:sp>
    </p:spTree>
    <p:extLst>
      <p:ext uri="{BB962C8B-B14F-4D97-AF65-F5344CB8AC3E}">
        <p14:creationId xmlns:p14="http://schemas.microsoft.com/office/powerpoint/2010/main" val="30201677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6</a:t>
            </a:fld>
            <a:endParaRPr lang="zh-CN" altLang="en-US"/>
          </a:p>
        </p:txBody>
      </p:sp>
      <p:sp>
        <p:nvSpPr>
          <p:cNvPr id="10" name="文本框 9"/>
          <p:cNvSpPr txBox="1"/>
          <p:nvPr/>
        </p:nvSpPr>
        <p:spPr>
          <a:xfrm>
            <a:off x="637977" y="411013"/>
            <a:ext cx="1901483"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Conclusion</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763953" y="1000166"/>
            <a:ext cx="10896744" cy="3785652"/>
          </a:xfrm>
          <a:prstGeom prst="rect">
            <a:avLst/>
          </a:prstGeom>
        </p:spPr>
        <p:txBody>
          <a:bodyPr wrap="square">
            <a:spAutoFit/>
          </a:bodyPr>
          <a:lstStyle/>
          <a:p>
            <a:pPr marL="457200" indent="-457200">
              <a:buFont typeface="Arial" panose="020B0604020202020204" pitchFamily="34" charset="0"/>
              <a:buChar char="•"/>
            </a:pPr>
            <a:r>
              <a:rPr lang="en-US" sz="2400" dirty="0" smtClean="0"/>
              <a:t>SPS level control of PDPC and reference sample filtering is proposed.</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smtClean="0"/>
              <a:t>The constraint flags of PDPC and reference filtering is also proposed</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a:t>Observed some visual benefits </a:t>
            </a:r>
            <a:r>
              <a:rPr lang="en-US" sz="2400" dirty="0" smtClean="0"/>
              <a:t>(especially </a:t>
            </a:r>
            <a:r>
              <a:rPr lang="en-US" sz="2400" dirty="0"/>
              <a:t>for 444 content</a:t>
            </a:r>
            <a:r>
              <a:rPr lang="en-US" sz="2400" dirty="0" smtClean="0"/>
              <a:t>)</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smtClean="0"/>
              <a:t>Allow encoder to </a:t>
            </a:r>
            <a:r>
              <a:rPr lang="en-US" sz="2400" dirty="0"/>
              <a:t>disable PDPC and reference filtering process for content (such as text, graphics, computer screen) where filtering and PDPC do not </a:t>
            </a:r>
            <a:r>
              <a:rPr lang="en-US" sz="2400" dirty="0" smtClean="0"/>
              <a:t>help. </a:t>
            </a:r>
            <a:endParaRPr lang="en-US" sz="2400" dirty="0"/>
          </a:p>
          <a:p>
            <a:r>
              <a:rPr lang="en-US" sz="2400" dirty="0" smtClean="0"/>
              <a:t> </a:t>
            </a:r>
            <a:endParaRPr lang="en-US" sz="2400" dirty="0"/>
          </a:p>
        </p:txBody>
      </p:sp>
    </p:spTree>
    <p:extLst>
      <p:ext uri="{BB962C8B-B14F-4D97-AF65-F5344CB8AC3E}">
        <p14:creationId xmlns:p14="http://schemas.microsoft.com/office/powerpoint/2010/main" val="11989436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a:t>
            </a:r>
            <a:endParaRPr lang="en-US" dirty="0"/>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4"/>
          </p:nvPr>
        </p:nvSpPr>
        <p:spPr/>
        <p:txBody>
          <a:bodyPr/>
          <a:lstStyle/>
          <a:p>
            <a:fld id="{1A1A3934-BF91-4F4B-BAD6-C2B4A25EEAA6}" type="slidenum">
              <a:rPr lang="zh-CN" altLang="en-US" smtClean="0"/>
              <a:pPr/>
              <a:t>7</a:t>
            </a:fld>
            <a:endParaRPr lang="zh-CN" altLang="en-US"/>
          </a:p>
        </p:txBody>
      </p:sp>
    </p:spTree>
    <p:extLst>
      <p:ext uri="{BB962C8B-B14F-4D97-AF65-F5344CB8AC3E}">
        <p14:creationId xmlns:p14="http://schemas.microsoft.com/office/powerpoint/2010/main" val="42327742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8</a:t>
            </a:fld>
            <a:endParaRPr lang="zh-CN" altLang="en-US"/>
          </a:p>
        </p:txBody>
      </p:sp>
      <p:sp>
        <p:nvSpPr>
          <p:cNvPr id="10" name="文本框 9"/>
          <p:cNvSpPr txBox="1"/>
          <p:nvPr/>
        </p:nvSpPr>
        <p:spPr>
          <a:xfrm>
            <a:off x="637977" y="411013"/>
            <a:ext cx="2997359"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Visual – VTM-8.0 </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3"/>
          <a:stretch>
            <a:fillRect/>
          </a:stretch>
        </p:blipFill>
        <p:spPr>
          <a:xfrm>
            <a:off x="1280160" y="1097280"/>
            <a:ext cx="3810330" cy="2286198"/>
          </a:xfrm>
          <a:prstGeom prst="rect">
            <a:avLst/>
          </a:prstGeom>
        </p:spPr>
      </p:pic>
      <p:pic>
        <p:nvPicPr>
          <p:cNvPr id="7" name="Picture 6"/>
          <p:cNvPicPr/>
          <p:nvPr/>
        </p:nvPicPr>
        <p:blipFill>
          <a:blip r:embed="rId4">
            <a:extLst>
              <a:ext uri="{28A0092B-C50C-407E-A947-70E740481C1C}">
                <a14:useLocalDpi xmlns:a14="http://schemas.microsoft.com/office/drawing/2010/main" val="0"/>
              </a:ext>
            </a:extLst>
          </a:blip>
          <a:srcRect/>
          <a:stretch>
            <a:fillRect/>
          </a:stretch>
        </p:blipFill>
        <p:spPr bwMode="auto">
          <a:xfrm>
            <a:off x="6172200" y="1097280"/>
            <a:ext cx="4822190" cy="1487805"/>
          </a:xfrm>
          <a:prstGeom prst="rect">
            <a:avLst/>
          </a:prstGeom>
          <a:noFill/>
        </p:spPr>
      </p:pic>
      <p:pic>
        <p:nvPicPr>
          <p:cNvPr id="8" name="Picture 7"/>
          <p:cNvPicPr/>
          <p:nvPr/>
        </p:nvPicPr>
        <p:blipFill>
          <a:blip r:embed="rId5">
            <a:extLst>
              <a:ext uri="{28A0092B-C50C-407E-A947-70E740481C1C}">
                <a14:useLocalDpi xmlns:a14="http://schemas.microsoft.com/office/drawing/2010/main" val="0"/>
              </a:ext>
            </a:extLst>
          </a:blip>
          <a:srcRect/>
          <a:stretch>
            <a:fillRect/>
          </a:stretch>
        </p:blipFill>
        <p:spPr bwMode="auto">
          <a:xfrm>
            <a:off x="4800600" y="3749040"/>
            <a:ext cx="2212975" cy="2133600"/>
          </a:xfrm>
          <a:prstGeom prst="rect">
            <a:avLst/>
          </a:prstGeom>
          <a:noFill/>
        </p:spPr>
      </p:pic>
    </p:spTree>
    <p:extLst>
      <p:ext uri="{BB962C8B-B14F-4D97-AF65-F5344CB8AC3E}">
        <p14:creationId xmlns:p14="http://schemas.microsoft.com/office/powerpoint/2010/main" val="20530869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1A1A3934-BF91-4F4B-BAD6-C2B4A25EEAA6}" type="slidenum">
              <a:rPr lang="zh-CN" altLang="en-US" smtClean="0"/>
              <a:pPr/>
              <a:t>9</a:t>
            </a:fld>
            <a:endParaRPr lang="zh-CN" altLang="en-US"/>
          </a:p>
        </p:txBody>
      </p:sp>
      <p:sp>
        <p:nvSpPr>
          <p:cNvPr id="10" name="文本框 9"/>
          <p:cNvSpPr txBox="1"/>
          <p:nvPr/>
        </p:nvSpPr>
        <p:spPr>
          <a:xfrm>
            <a:off x="637977" y="411013"/>
            <a:ext cx="5225020"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Visual – VTM-8.0 + PDPC OFF  </a:t>
            </a:r>
            <a:endParaRPr lang="zh-CN" altLang="en-US" sz="28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3"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pic>
        <p:nvPicPr>
          <p:cNvPr id="9" name="Picture 8"/>
          <p:cNvPicPr/>
          <p:nvPr/>
        </p:nvPicPr>
        <p:blipFill>
          <a:blip r:embed="rId3">
            <a:extLst>
              <a:ext uri="{28A0092B-C50C-407E-A947-70E740481C1C}">
                <a14:useLocalDpi xmlns:a14="http://schemas.microsoft.com/office/drawing/2010/main" val="0"/>
              </a:ext>
            </a:extLst>
          </a:blip>
          <a:srcRect/>
          <a:stretch>
            <a:fillRect/>
          </a:stretch>
        </p:blipFill>
        <p:spPr bwMode="auto">
          <a:xfrm>
            <a:off x="1280160" y="1097280"/>
            <a:ext cx="3810635" cy="2286000"/>
          </a:xfrm>
          <a:prstGeom prst="rect">
            <a:avLst/>
          </a:prstGeom>
          <a:noFill/>
        </p:spPr>
      </p:pic>
      <p:pic>
        <p:nvPicPr>
          <p:cNvPr id="11" name="Picture 10"/>
          <p:cNvPicPr/>
          <p:nvPr/>
        </p:nvPicPr>
        <p:blipFill>
          <a:blip r:embed="rId4">
            <a:extLst>
              <a:ext uri="{28A0092B-C50C-407E-A947-70E740481C1C}">
                <a14:useLocalDpi xmlns:a14="http://schemas.microsoft.com/office/drawing/2010/main" val="0"/>
              </a:ext>
            </a:extLst>
          </a:blip>
          <a:srcRect/>
          <a:stretch>
            <a:fillRect/>
          </a:stretch>
        </p:blipFill>
        <p:spPr bwMode="auto">
          <a:xfrm>
            <a:off x="6172200" y="1097280"/>
            <a:ext cx="4822190" cy="1487805"/>
          </a:xfrm>
          <a:prstGeom prst="rect">
            <a:avLst/>
          </a:prstGeom>
          <a:noFill/>
        </p:spPr>
      </p:pic>
      <p:pic>
        <p:nvPicPr>
          <p:cNvPr id="12" name="Picture 11"/>
          <p:cNvPicPr/>
          <p:nvPr/>
        </p:nvPicPr>
        <p:blipFill>
          <a:blip r:embed="rId5">
            <a:extLst>
              <a:ext uri="{28A0092B-C50C-407E-A947-70E740481C1C}">
                <a14:useLocalDpi xmlns:a14="http://schemas.microsoft.com/office/drawing/2010/main" val="0"/>
              </a:ext>
            </a:extLst>
          </a:blip>
          <a:srcRect/>
          <a:stretch>
            <a:fillRect/>
          </a:stretch>
        </p:blipFill>
        <p:spPr bwMode="auto">
          <a:xfrm>
            <a:off x="4800600" y="3749040"/>
            <a:ext cx="2212975" cy="2133600"/>
          </a:xfrm>
          <a:prstGeom prst="rect">
            <a:avLst/>
          </a:prstGeom>
          <a:noFill/>
        </p:spPr>
      </p:pic>
    </p:spTree>
    <p:extLst>
      <p:ext uri="{BB962C8B-B14F-4D97-AF65-F5344CB8AC3E}">
        <p14:creationId xmlns:p14="http://schemas.microsoft.com/office/powerpoint/2010/main" val="3241985665"/>
      </p:ext>
    </p:extLst>
  </p:cSld>
  <p:clrMapOvr>
    <a:masterClrMapping/>
  </p:clrMapOvr>
  <p:timing>
    <p:tnLst>
      <p:par>
        <p:cTn id="1" dur="indefinite" restart="never" nodeType="tmRoot"/>
      </p:par>
    </p:tnLst>
  </p:timing>
</p:sld>
</file>

<file path=ppt/theme/theme1.xml><?xml version="1.0" encoding="utf-8"?>
<a:theme xmlns:a="http://schemas.openxmlformats.org/drawingml/2006/main" name="浅色">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18168</TotalTime>
  <Words>2060</Words>
  <Application>Microsoft Office PowerPoint</Application>
  <PresentationFormat>Widescreen</PresentationFormat>
  <Paragraphs>1006</Paragraphs>
  <Slides>24</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Malgun Gothic</vt:lpstr>
      <vt:lpstr>Microsoft YaHei</vt:lpstr>
      <vt:lpstr>宋体</vt:lpstr>
      <vt:lpstr>Arial</vt:lpstr>
      <vt:lpstr>DengXian</vt:lpstr>
      <vt:lpstr>Times</vt:lpstr>
      <vt:lpstr>Times New Roman</vt:lpstr>
      <vt:lpstr>浅色</vt:lpstr>
      <vt:lpstr>PowerPoint Presentation</vt:lpstr>
      <vt:lpstr>PowerPoint Presentation</vt:lpstr>
      <vt:lpstr>PowerPoint Presentation</vt:lpstr>
      <vt:lpstr>PowerPoint Presentation</vt:lpstr>
      <vt:lpstr>PowerPoint Presentation</vt:lpstr>
      <vt:lpstr>PowerPoint Presentation</vt:lpstr>
      <vt:lpstr>Back-up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SARWER, Mohammed Golam</cp:lastModifiedBy>
  <cp:revision>1512</cp:revision>
  <dcterms:created xsi:type="dcterms:W3CDTF">2018-05-21T01:42:17Z</dcterms:created>
  <dcterms:modified xsi:type="dcterms:W3CDTF">2020-06-12T00:00:50Z</dcterms:modified>
</cp:coreProperties>
</file>