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3"/>
  </p:notesMasterIdLst>
  <p:sldIdLst>
    <p:sldId id="268" r:id="rId2"/>
    <p:sldId id="1686" r:id="rId3"/>
    <p:sldId id="1797" r:id="rId4"/>
    <p:sldId id="1793" r:id="rId5"/>
    <p:sldId id="1794" r:id="rId6"/>
    <p:sldId id="1799" r:id="rId7"/>
    <p:sldId id="1809" r:id="rId8"/>
    <p:sldId id="1805" r:id="rId9"/>
    <p:sldId id="1808" r:id="rId10"/>
    <p:sldId id="1800" r:id="rId11"/>
    <p:sldId id="1798" r:id="rId12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7" d="100"/>
          <a:sy n="97" d="100"/>
        </p:scale>
        <p:origin x="43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2020/4/17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94576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68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4/17/2020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JVET-R0378</a:t>
            </a:r>
            <a:br>
              <a:rPr lang="en-US" altLang="ja-JP" dirty="0"/>
            </a:br>
            <a:r>
              <a:rPr lang="en-US" altLang="ja-JP" dirty="0"/>
              <a:t>TU split for ACT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Proposed to allow 64-points transform when ACT was disabled in the CU.</a:t>
            </a:r>
          </a:p>
          <a:p>
            <a:r>
              <a:rPr lang="en-US" altLang="ja-JP" dirty="0"/>
              <a:t>Thank to Tencent for cross-check.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graphicFrame>
        <p:nvGraphicFramePr>
          <p:cNvPr id="8" name="コンテンツ プレースホルダー 6">
            <a:extLst>
              <a:ext uri="{FF2B5EF4-FFF2-40B4-BE49-F238E27FC236}">
                <a16:creationId xmlns:a16="http://schemas.microsoft.com/office/drawing/2014/main" id="{94A40E63-CAF7-4487-BE56-406FDC4708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630716"/>
              </p:ext>
            </p:extLst>
          </p:nvPr>
        </p:nvGraphicFramePr>
        <p:xfrm>
          <a:off x="63610" y="2744806"/>
          <a:ext cx="5858806" cy="2075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46">
                  <a:extLst>
                    <a:ext uri="{9D8B030D-6E8A-4147-A177-3AD203B41FA5}">
                      <a16:colId xmlns:a16="http://schemas.microsoft.com/office/drawing/2014/main" val="868897991"/>
                    </a:ext>
                  </a:extLst>
                </a:gridCol>
                <a:gridCol w="843442">
                  <a:extLst>
                    <a:ext uri="{9D8B030D-6E8A-4147-A177-3AD203B41FA5}">
                      <a16:colId xmlns:a16="http://schemas.microsoft.com/office/drawing/2014/main" val="4111843760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3489956137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1470243042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3309028457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919450785"/>
                    </a:ext>
                  </a:extLst>
                </a:gridCol>
              </a:tblGrid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69676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373865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5086481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09939766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53979548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6627762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63296085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30223017"/>
                  </a:ext>
                </a:extLst>
              </a:tr>
              <a:tr h="23058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060664845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275D0356-EED3-48E6-AF30-8BB18B8DA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71010"/>
              </p:ext>
            </p:extLst>
          </p:nvPr>
        </p:nvGraphicFramePr>
        <p:xfrm>
          <a:off x="55594" y="4860764"/>
          <a:ext cx="5866822" cy="1744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4">
                  <a:extLst>
                    <a:ext uri="{9D8B030D-6E8A-4147-A177-3AD203B41FA5}">
                      <a16:colId xmlns:a16="http://schemas.microsoft.com/office/drawing/2014/main" val="1301726009"/>
                    </a:ext>
                  </a:extLst>
                </a:gridCol>
                <a:gridCol w="844596">
                  <a:extLst>
                    <a:ext uri="{9D8B030D-6E8A-4147-A177-3AD203B41FA5}">
                      <a16:colId xmlns:a16="http://schemas.microsoft.com/office/drawing/2014/main" val="1722646917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4203001676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1043627370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716493785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2641891898"/>
                    </a:ext>
                  </a:extLst>
                </a:gridCol>
              </a:tblGrid>
              <a:tr h="218013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Random access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4725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841863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07377300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66077036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892662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65938565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1232416"/>
                  </a:ext>
                </a:extLst>
              </a:tr>
              <a:tr h="2180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41252215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42FBC74-763C-4795-A4FF-3C66389C5B1C}"/>
              </a:ext>
            </a:extLst>
          </p:cNvPr>
          <p:cNvSpPr txBox="1"/>
          <p:nvPr/>
        </p:nvSpPr>
        <p:spPr>
          <a:xfrm>
            <a:off x="1943480" y="2442234"/>
            <a:ext cx="2393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CTC in JVET-Q2013</a:t>
            </a:r>
            <a:endParaRPr kumimoji="1" lang="ja-JP" altLang="en-US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FD9A4049-C439-491F-9538-C9F81577B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416740"/>
              </p:ext>
            </p:extLst>
          </p:nvPr>
        </p:nvGraphicFramePr>
        <p:xfrm>
          <a:off x="6007190" y="2736452"/>
          <a:ext cx="6210689" cy="1951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1902">
                  <a:extLst>
                    <a:ext uri="{9D8B030D-6E8A-4147-A177-3AD203B41FA5}">
                      <a16:colId xmlns:a16="http://schemas.microsoft.com/office/drawing/2014/main" val="573009056"/>
                    </a:ext>
                  </a:extLst>
                </a:gridCol>
                <a:gridCol w="748449">
                  <a:extLst>
                    <a:ext uri="{9D8B030D-6E8A-4147-A177-3AD203B41FA5}">
                      <a16:colId xmlns:a16="http://schemas.microsoft.com/office/drawing/2014/main" val="42157211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2649764851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3749462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3318452847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07194156"/>
                    </a:ext>
                  </a:extLst>
                </a:gridCol>
              </a:tblGrid>
              <a:tr h="121186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063539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831888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8090428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9147866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94105216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76777161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-0.38%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7320124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66118779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Overall 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90356482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53CE626F-6C44-4728-B2FA-17948B259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84052"/>
              </p:ext>
            </p:extLst>
          </p:nvPr>
        </p:nvGraphicFramePr>
        <p:xfrm>
          <a:off x="5989015" y="4848273"/>
          <a:ext cx="6210689" cy="1736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072">
                  <a:extLst>
                    <a:ext uri="{9D8B030D-6E8A-4147-A177-3AD203B41FA5}">
                      <a16:colId xmlns:a16="http://schemas.microsoft.com/office/drawing/2014/main" val="1154632619"/>
                    </a:ext>
                  </a:extLst>
                </a:gridCol>
                <a:gridCol w="775279">
                  <a:extLst>
                    <a:ext uri="{9D8B030D-6E8A-4147-A177-3AD203B41FA5}">
                      <a16:colId xmlns:a16="http://schemas.microsoft.com/office/drawing/2014/main" val="15479007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16887979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764518758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255565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28857253"/>
                    </a:ext>
                  </a:extLst>
                </a:gridCol>
              </a:tblGrid>
              <a:tr h="168588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 10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402113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884707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6631915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-0.07%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81231516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56439574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0.00%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43431980"/>
                  </a:ext>
                </a:extLst>
              </a:tr>
              <a:tr h="273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503537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-1.59%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69107603"/>
                  </a:ext>
                </a:extLst>
              </a:tr>
              <a:tr h="16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64918943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039A474-ADCC-4867-875B-4FF926EE8D2F}"/>
              </a:ext>
            </a:extLst>
          </p:cNvPr>
          <p:cNvSpPr txBox="1"/>
          <p:nvPr/>
        </p:nvSpPr>
        <p:spPr>
          <a:xfrm>
            <a:off x="8196665" y="2375474"/>
            <a:ext cx="2863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Setting by JVET-R0321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867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8164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JVET-R0378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46C6F556-23EA-47EE-911C-72F14A61FF75}"/>
              </a:ext>
            </a:extLst>
          </p:cNvPr>
          <p:cNvCxnSpPr>
            <a:cxnSpLocks/>
          </p:cNvCxnSpPr>
          <p:nvPr/>
        </p:nvCxnSpPr>
        <p:spPr>
          <a:xfrm flipV="1">
            <a:off x="809611" y="5246030"/>
            <a:ext cx="1045534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701209F-6961-4244-A15E-14B61FCAC98B}"/>
              </a:ext>
            </a:extLst>
          </p:cNvPr>
          <p:cNvSpPr/>
          <p:nvPr/>
        </p:nvSpPr>
        <p:spPr>
          <a:xfrm>
            <a:off x="1386991" y="470609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Entropy decoding</a:t>
            </a:r>
            <a:endParaRPr kumimoji="1" lang="ja-JP" altLang="en-US" sz="1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4D7530F-7311-4805-85B5-C778F7AA78F1}"/>
              </a:ext>
            </a:extLst>
          </p:cNvPr>
          <p:cNvSpPr/>
          <p:nvPr/>
        </p:nvSpPr>
        <p:spPr>
          <a:xfrm>
            <a:off x="3170979" y="4717191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IQ + IT</a:t>
            </a:r>
            <a:endParaRPr kumimoji="1" lang="ja-JP" altLang="en-US" sz="16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2FFA943-A167-4F06-BFD8-F3ADDDEAE9ED}"/>
              </a:ext>
            </a:extLst>
          </p:cNvPr>
          <p:cNvSpPr/>
          <p:nvPr/>
        </p:nvSpPr>
        <p:spPr>
          <a:xfrm>
            <a:off x="7453077" y="470609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Inverse ACT</a:t>
            </a:r>
            <a:endParaRPr kumimoji="1" lang="ja-JP" altLang="en-US" sz="1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BD61CE-67C4-447A-A25A-1BE9A6CD46A4}"/>
              </a:ext>
            </a:extLst>
          </p:cNvPr>
          <p:cNvSpPr/>
          <p:nvPr/>
        </p:nvSpPr>
        <p:spPr>
          <a:xfrm>
            <a:off x="5230875" y="4706090"/>
            <a:ext cx="1552553" cy="10350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Memory</a:t>
            </a:r>
            <a:endParaRPr kumimoji="1" lang="ja-JP" altLang="en-US" sz="1600" dirty="0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0141A9DD-6C8C-4FF7-835B-8ECF438513C9}"/>
              </a:ext>
            </a:extLst>
          </p:cNvPr>
          <p:cNvSpPr/>
          <p:nvPr/>
        </p:nvSpPr>
        <p:spPr>
          <a:xfrm>
            <a:off x="9433257" y="5066130"/>
            <a:ext cx="315030" cy="3150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+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2115F0B-16A0-4FD9-A927-7AA8F4C43492}"/>
              </a:ext>
            </a:extLst>
          </p:cNvPr>
          <p:cNvCxnSpPr>
            <a:cxnSpLocks/>
          </p:cNvCxnSpPr>
          <p:nvPr/>
        </p:nvCxnSpPr>
        <p:spPr>
          <a:xfrm flipV="1">
            <a:off x="9589001" y="5382129"/>
            <a:ext cx="0" cy="5400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E3AF05-B41C-4CF4-87CE-C69E992F0A64}"/>
              </a:ext>
            </a:extLst>
          </p:cNvPr>
          <p:cNvSpPr txBox="1"/>
          <p:nvPr/>
        </p:nvSpPr>
        <p:spPr>
          <a:xfrm>
            <a:off x="8908200" y="5890167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Prediction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F8CB3D7-5B5A-45A6-A897-38FB23B3AF46}"/>
              </a:ext>
            </a:extLst>
          </p:cNvPr>
          <p:cNvSpPr txBox="1"/>
          <p:nvPr/>
        </p:nvSpPr>
        <p:spPr>
          <a:xfrm>
            <a:off x="97595" y="4865376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Bitstream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EBACC4E-37E5-4BB5-ABF2-1CA80DB09404}"/>
              </a:ext>
            </a:extLst>
          </p:cNvPr>
          <p:cNvSpPr txBox="1"/>
          <p:nvPr/>
        </p:nvSpPr>
        <p:spPr>
          <a:xfrm>
            <a:off x="5435712" y="4308272"/>
            <a:ext cx="114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Y/Cg/Co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C9899A1-E51A-4806-B03D-F4BAD67D18B4}"/>
              </a:ext>
            </a:extLst>
          </p:cNvPr>
          <p:cNvSpPr txBox="1"/>
          <p:nvPr/>
        </p:nvSpPr>
        <p:spPr>
          <a:xfrm>
            <a:off x="9176848" y="4308663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G/B/R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DD29D5C-17B2-47A4-AAAC-EBA18C731111}"/>
              </a:ext>
            </a:extLst>
          </p:cNvPr>
          <p:cNvSpPr txBox="1"/>
          <p:nvPr/>
        </p:nvSpPr>
        <p:spPr>
          <a:xfrm>
            <a:off x="10132763" y="4879492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Reconstruction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89599F9-1CF1-4835-8F5E-1F3008889AFB}"/>
              </a:ext>
            </a:extLst>
          </p:cNvPr>
          <p:cNvSpPr txBox="1"/>
          <p:nvPr/>
        </p:nvSpPr>
        <p:spPr>
          <a:xfrm>
            <a:off x="461177" y="3798248"/>
            <a:ext cx="15799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JVET-Q0162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B414909-19FB-4B78-929E-3EFA402F5CF6}"/>
              </a:ext>
            </a:extLst>
          </p:cNvPr>
          <p:cNvSpPr txBox="1"/>
          <p:nvPr/>
        </p:nvSpPr>
        <p:spPr>
          <a:xfrm>
            <a:off x="4511375" y="5993644"/>
            <a:ext cx="321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Large memory and latency</a:t>
            </a:r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CCA87D-C8C4-4EBD-91EE-0346AE28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CDA566-3761-46B5-AABA-D2B0EB1E0B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ACT</a:t>
            </a:r>
          </a:p>
          <a:p>
            <a:pPr lvl="1"/>
            <a:r>
              <a:rPr lang="en-US" altLang="ja-JP" dirty="0"/>
              <a:t>JVET-Q0162</a:t>
            </a:r>
          </a:p>
          <a:p>
            <a:pPr lvl="2"/>
            <a:r>
              <a:rPr kumimoji="1" lang="en-US" altLang="ja-JP" dirty="0"/>
              <a:t>Proposed to restrict 64-points transform in SPS level.</a:t>
            </a:r>
          </a:p>
          <a:p>
            <a:pPr lvl="3"/>
            <a:r>
              <a:rPr kumimoji="1" lang="en-US" altLang="ja-JP" dirty="0"/>
              <a:t>But, </a:t>
            </a:r>
            <a:r>
              <a:rPr lang="en-US" altLang="ja-JP" dirty="0"/>
              <a:t>64-points transform is </a:t>
            </a:r>
            <a:r>
              <a:rPr lang="en-US" altLang="ja-JP" dirty="0" err="1"/>
              <a:t>restrected</a:t>
            </a:r>
            <a:r>
              <a:rPr lang="en-US" altLang="ja-JP" dirty="0"/>
              <a:t> even if ACT is not used in the CU.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This proposal is to restrict when only ACT flag is enabled in CU level.</a:t>
            </a:r>
          </a:p>
          <a:p>
            <a:pPr lvl="2"/>
            <a:r>
              <a:rPr lang="en-US" altLang="ja-JP" dirty="0"/>
              <a:t>It allows to use 64-points transform when ACT is disabled at the CU.</a:t>
            </a:r>
          </a:p>
          <a:p>
            <a:pPr lvl="2"/>
            <a:r>
              <a:rPr kumimoji="1" lang="en-US" altLang="ja-JP" dirty="0"/>
              <a:t>When ACT is enabled, transform is split if </a:t>
            </a:r>
            <a:r>
              <a:rPr lang="en-US" altLang="ja-JP" dirty="0"/>
              <a:t>the size is larger that 32.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2A93CF-8FCA-481A-A09D-BF9910F509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F1CED8-351C-4CB7-8105-8DFF465590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D17ED0-ED5E-4AA0-8756-7F4EA2CB6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9EFD172-BE6C-45FC-96D3-E0CAA9397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633830"/>
              </p:ext>
            </p:extLst>
          </p:nvPr>
        </p:nvGraphicFramePr>
        <p:xfrm>
          <a:off x="1576478" y="3647199"/>
          <a:ext cx="8557491" cy="2611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1998">
                  <a:extLst>
                    <a:ext uri="{9D8B030D-6E8A-4147-A177-3AD203B41FA5}">
                      <a16:colId xmlns:a16="http://schemas.microsoft.com/office/drawing/2014/main" val="307123146"/>
                    </a:ext>
                  </a:extLst>
                </a:gridCol>
                <a:gridCol w="649868">
                  <a:extLst>
                    <a:ext uri="{9D8B030D-6E8A-4147-A177-3AD203B41FA5}">
                      <a16:colId xmlns:a16="http://schemas.microsoft.com/office/drawing/2014/main" val="2743854256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886595532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899558188"/>
                    </a:ext>
                  </a:extLst>
                </a:gridCol>
              </a:tblGrid>
              <a:tr h="65277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Max of transform size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SPS ACT flag: 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016761"/>
                  </a:ext>
                </a:extLst>
              </a:tr>
              <a:tr h="652774">
                <a:tc gridSpan="2"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VTM-8.0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Proposal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64994"/>
                  </a:ext>
                </a:extLst>
              </a:tr>
              <a:tr h="6527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CU ACT flag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0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32</a:t>
                      </a:r>
                      <a:endParaRPr lang="en-US" altLang="ja-JP" sz="2400" b="0" i="0" u="none" strike="noStrike" dirty="0">
                        <a:solidFill>
                          <a:srgbClr val="FF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64</a:t>
                      </a:r>
                      <a:endParaRPr lang="en-US" altLang="ja-JP" sz="2400" b="0" i="0" u="none" strike="noStrike" dirty="0">
                        <a:solidFill>
                          <a:schemeClr val="accent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824136"/>
                  </a:ext>
                </a:extLst>
              </a:tr>
              <a:tr h="652774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1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>
                          <a:effectLst/>
                        </a:rPr>
                        <a:t>32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32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436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015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651E59-95BF-4667-B321-BE2070C81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Syntax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28DC98-E18C-4A49-9702-912647C9B70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SPS</a:t>
            </a:r>
          </a:p>
          <a:p>
            <a:pPr lvl="1"/>
            <a:r>
              <a:rPr kumimoji="1" lang="en-US" altLang="ja-JP" dirty="0"/>
              <a:t>Allow to present the flag, </a:t>
            </a:r>
            <a:r>
              <a:rPr lang="en-CA" altLang="ja-JP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sps_act_enabled_flag</a:t>
            </a:r>
            <a:r>
              <a:rPr kumimoji="1" lang="en-US" altLang="ja-JP" dirty="0"/>
              <a:t> even if </a:t>
            </a:r>
            <a:r>
              <a:rPr kumimoji="1" lang="en-US" altLang="ja-JP" dirty="0" err="1"/>
              <a:t>MaxTbSize</a:t>
            </a:r>
            <a:r>
              <a:rPr kumimoji="1" lang="en-US" altLang="ja-JP" dirty="0"/>
              <a:t> is 64.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A3501DB-4AC6-47A8-AF18-F87660465F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68C40C-639C-4C1C-B907-DD98188A63D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1B35D2-43FC-4AC9-BD62-69E14B7F45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1D8C524-D3C0-4F43-85A8-488A686F8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980491"/>
              </p:ext>
            </p:extLst>
          </p:nvPr>
        </p:nvGraphicFramePr>
        <p:xfrm>
          <a:off x="343477" y="3113965"/>
          <a:ext cx="11520920" cy="2302725"/>
        </p:xfrm>
        <a:graphic>
          <a:graphicData uri="http://schemas.openxmlformats.org/drawingml/2006/table">
            <a:tbl>
              <a:tblPr/>
              <a:tblGrid>
                <a:gridCol w="9810910">
                  <a:extLst>
                    <a:ext uri="{9D8B030D-6E8A-4147-A177-3AD203B41FA5}">
                      <a16:colId xmlns:a16="http://schemas.microsoft.com/office/drawing/2014/main" val="1143526736"/>
                    </a:ext>
                  </a:extLst>
                </a:gridCol>
                <a:gridCol w="1710010">
                  <a:extLst>
                    <a:ext uri="{9D8B030D-6E8A-4147-A177-3AD203B41FA5}">
                      <a16:colId xmlns:a16="http://schemas.microsoft.com/office/drawing/2014/main" val="466955252"/>
                    </a:ext>
                  </a:extLst>
                </a:gridCol>
              </a:tblGrid>
              <a:tr h="4645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83330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6985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618386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099125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052404"/>
                  </a:ext>
                </a:extLst>
              </a:tr>
              <a:tr h="3751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 = =  3</a:t>
                      </a:r>
                      <a:r>
                        <a:rPr lang="en-CA" sz="16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6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! sps_max_luma_transform_size_64_flag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130413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248954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19731"/>
                  </a:ext>
                </a:extLst>
              </a:tr>
              <a:tr h="2322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246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92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D82007-E7E0-40A8-B6DB-797C40D9F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Syntax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B978EE-6AA7-4B9F-8307-ADD5D05057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Transform tree</a:t>
            </a:r>
          </a:p>
          <a:p>
            <a:pPr lvl="1"/>
            <a:r>
              <a:rPr kumimoji="1" lang="en-US" altLang="ja-JP" dirty="0"/>
              <a:t>When only ACT is enabled in CU level</a:t>
            </a:r>
            <a:r>
              <a:rPr lang="en-US" altLang="ja-JP" dirty="0"/>
              <a:t>, the transform size is limited to 32.</a:t>
            </a:r>
          </a:p>
          <a:p>
            <a:pPr lvl="1"/>
            <a:r>
              <a:rPr lang="en-US" altLang="ja-JP" dirty="0"/>
              <a:t>When ACT is not enabled, the transform size is allowed up to </a:t>
            </a:r>
            <a:r>
              <a:rPr lang="en-US" altLang="ja-JP" dirty="0" err="1"/>
              <a:t>MaxTbSize</a:t>
            </a:r>
            <a:r>
              <a:rPr lang="en-US" altLang="ja-JP" dirty="0"/>
              <a:t>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568AE43-A907-4A9F-BC35-DC4FD3E336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8584B59-D2B2-487E-8210-C81BCB96CB5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E7CEEA-9C6B-432C-AB8E-75CB56B83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D77509A2-5C2F-40E3-B106-D93B0DE82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600364"/>
              </p:ext>
            </p:extLst>
          </p:nvPr>
        </p:nvGraphicFramePr>
        <p:xfrm>
          <a:off x="344789" y="2123855"/>
          <a:ext cx="11626892" cy="4903938"/>
        </p:xfrm>
        <a:graphic>
          <a:graphicData uri="http://schemas.openxmlformats.org/drawingml/2006/table">
            <a:tbl>
              <a:tblPr/>
              <a:tblGrid>
                <a:gridCol w="10217571">
                  <a:extLst>
                    <a:ext uri="{9D8B030D-6E8A-4147-A177-3AD203B41FA5}">
                      <a16:colId xmlns:a16="http://schemas.microsoft.com/office/drawing/2014/main" val="2178349654"/>
                    </a:ext>
                  </a:extLst>
                </a:gridCol>
                <a:gridCol w="1409321">
                  <a:extLst>
                    <a:ext uri="{9D8B030D-6E8A-4147-A177-3AD203B41FA5}">
                      <a16:colId xmlns:a16="http://schemas.microsoft.com/office/drawing/2014/main" val="4294155149"/>
                    </a:ext>
                  </a:extLst>
                </a:gridCol>
              </a:tblGrid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transform_tree( x0, y0, tbWidth, tbHeight , treeType, chType 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22459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21364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IntraSubPartitionsSplitType = = ISP_NO_SPLIT  &amp;&amp;  !cu_sbt_flag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412512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tbWidth  &gt;  MaxTbSizeY  | |  tbHeight &gt; MaxTbSizeY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(cu_act_enabled_flag &amp;&amp; ( tbWidth  &gt;  32  | | tbHeight &gt; 32 ) )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58147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verSplitFirst  =  ( ( tbWidth &gt; MaxTbSizeY 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(cu_act_enabled_flag &amp;&amp; tbWidth  &gt;  32 ) )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&amp;&amp; tbWidth &gt; tbHeight ) ? 1 : 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610921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88386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if( cu_sbt_flag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038997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cu_act_enabled_flag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&amp;&amp; (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32  | |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32 ) ) {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011499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verSplitFirst  =  ( (cu_act_enabled_flag &amp;&amp; tbWidth  &gt;  32 ) &amp;&amp; tbWidth &gt; tbHeight ) ? 1 : 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324074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 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verSplitFirst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? (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/ 2 ) :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218587"/>
                  </a:ext>
                </a:extLst>
              </a:tr>
              <a:tr h="2227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trafoHeight  =  !verSplitFirst ? ( tbHeight / 2 ) : tbHeight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243379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transform_tree( x0, y0, trafoWidth, 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24166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verSplitFirst 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17043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transform_tree( x0 + trafoWidth, y0, trafoWidth,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87517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else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722349"/>
                  </a:ext>
                </a:extLst>
              </a:tr>
              <a:tr h="3341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transform_tree( x0, y0 + trafoHeight, trafoWidth, trafoHeight, treeType, chType 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965476"/>
                  </a:ext>
                </a:extLst>
              </a:tr>
              <a:tr h="1481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50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59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C19FA-774C-47DF-824D-26CB3FC1C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results, vs CTC (JVET-Q2013)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08B4F678-1EF2-4838-A5B9-4B4C145F020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20379180"/>
              </p:ext>
            </p:extLst>
          </p:nvPr>
        </p:nvGraphicFramePr>
        <p:xfrm>
          <a:off x="343297" y="1381925"/>
          <a:ext cx="5858806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46">
                  <a:extLst>
                    <a:ext uri="{9D8B030D-6E8A-4147-A177-3AD203B41FA5}">
                      <a16:colId xmlns:a16="http://schemas.microsoft.com/office/drawing/2014/main" val="868897991"/>
                    </a:ext>
                  </a:extLst>
                </a:gridCol>
                <a:gridCol w="843442">
                  <a:extLst>
                    <a:ext uri="{9D8B030D-6E8A-4147-A177-3AD203B41FA5}">
                      <a16:colId xmlns:a16="http://schemas.microsoft.com/office/drawing/2014/main" val="4111843760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3489956137"/>
                    </a:ext>
                  </a:extLst>
                </a:gridCol>
                <a:gridCol w="842734">
                  <a:extLst>
                    <a:ext uri="{9D8B030D-6E8A-4147-A177-3AD203B41FA5}">
                      <a16:colId xmlns:a16="http://schemas.microsoft.com/office/drawing/2014/main" val="1470243042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3309028457"/>
                    </a:ext>
                  </a:extLst>
                </a:gridCol>
                <a:gridCol w="646025">
                  <a:extLst>
                    <a:ext uri="{9D8B030D-6E8A-4147-A177-3AD203B41FA5}">
                      <a16:colId xmlns:a16="http://schemas.microsoft.com/office/drawing/2014/main" val="9194507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69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373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5086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09939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53979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Animation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6627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63296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30223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060664845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AC5F0C-0412-42B2-8ED2-F367A47C5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091555-03EE-4FA5-AF63-9C2CE44880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3B5A11-0B2D-4D66-8261-B29E0449C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9AD4D2-5694-4D30-BAA7-C08F6F9B4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99631"/>
              </p:ext>
            </p:extLst>
          </p:nvPr>
        </p:nvGraphicFramePr>
        <p:xfrm>
          <a:off x="335281" y="3202145"/>
          <a:ext cx="5866822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4">
                  <a:extLst>
                    <a:ext uri="{9D8B030D-6E8A-4147-A177-3AD203B41FA5}">
                      <a16:colId xmlns:a16="http://schemas.microsoft.com/office/drawing/2014/main" val="1301726009"/>
                    </a:ext>
                  </a:extLst>
                </a:gridCol>
                <a:gridCol w="844596">
                  <a:extLst>
                    <a:ext uri="{9D8B030D-6E8A-4147-A177-3AD203B41FA5}">
                      <a16:colId xmlns:a16="http://schemas.microsoft.com/office/drawing/2014/main" val="1722646917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4203001676"/>
                    </a:ext>
                  </a:extLst>
                </a:gridCol>
                <a:gridCol w="843887">
                  <a:extLst>
                    <a:ext uri="{9D8B030D-6E8A-4147-A177-3AD203B41FA5}">
                      <a16:colId xmlns:a16="http://schemas.microsoft.com/office/drawing/2014/main" val="1043627370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716493785"/>
                    </a:ext>
                  </a:extLst>
                </a:gridCol>
                <a:gridCol w="646909">
                  <a:extLst>
                    <a:ext uri="{9D8B030D-6E8A-4147-A177-3AD203B41FA5}">
                      <a16:colId xmlns:a16="http://schemas.microsoft.com/office/drawing/2014/main" val="26418918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Random access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47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841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07377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66077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8926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65938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1232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41252215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AC7E743-6E34-427C-9DFF-E22471533F93}"/>
              </a:ext>
            </a:extLst>
          </p:cNvPr>
          <p:cNvSpPr txBox="1"/>
          <p:nvPr/>
        </p:nvSpPr>
        <p:spPr>
          <a:xfrm>
            <a:off x="2176234" y="908934"/>
            <a:ext cx="1994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Screen contents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72BECE-06C4-4BF8-B02D-F5FD454E7453}"/>
              </a:ext>
            </a:extLst>
          </p:cNvPr>
          <p:cNvSpPr txBox="1"/>
          <p:nvPr/>
        </p:nvSpPr>
        <p:spPr>
          <a:xfrm>
            <a:off x="8179028" y="6065417"/>
            <a:ext cx="346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Encoding time is not reliable.</a:t>
            </a:r>
            <a:endParaRPr kumimoji="1" lang="ja-JP" altLang="en-US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1E43FEB-79E0-4FF9-ACD4-EDA820959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352716"/>
              </p:ext>
            </p:extLst>
          </p:nvPr>
        </p:nvGraphicFramePr>
        <p:xfrm>
          <a:off x="335281" y="4784571"/>
          <a:ext cx="5866822" cy="1465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633">
                  <a:extLst>
                    <a:ext uri="{9D8B030D-6E8A-4147-A177-3AD203B41FA5}">
                      <a16:colId xmlns:a16="http://schemas.microsoft.com/office/drawing/2014/main" val="2589074264"/>
                    </a:ext>
                  </a:extLst>
                </a:gridCol>
                <a:gridCol w="826173">
                  <a:extLst>
                    <a:ext uri="{9D8B030D-6E8A-4147-A177-3AD203B41FA5}">
                      <a16:colId xmlns:a16="http://schemas.microsoft.com/office/drawing/2014/main" val="1398865570"/>
                    </a:ext>
                  </a:extLst>
                </a:gridCol>
                <a:gridCol w="825465">
                  <a:extLst>
                    <a:ext uri="{9D8B030D-6E8A-4147-A177-3AD203B41FA5}">
                      <a16:colId xmlns:a16="http://schemas.microsoft.com/office/drawing/2014/main" val="1551162292"/>
                    </a:ext>
                  </a:extLst>
                </a:gridCol>
                <a:gridCol w="825465">
                  <a:extLst>
                    <a:ext uri="{9D8B030D-6E8A-4147-A177-3AD203B41FA5}">
                      <a16:colId xmlns:a16="http://schemas.microsoft.com/office/drawing/2014/main" val="1108039061"/>
                    </a:ext>
                  </a:extLst>
                </a:gridCol>
                <a:gridCol w="674543">
                  <a:extLst>
                    <a:ext uri="{9D8B030D-6E8A-4147-A177-3AD203B41FA5}">
                      <a16:colId xmlns:a16="http://schemas.microsoft.com/office/drawing/2014/main" val="4088846087"/>
                    </a:ext>
                  </a:extLst>
                </a:gridCol>
                <a:gridCol w="674543">
                  <a:extLst>
                    <a:ext uri="{9D8B030D-6E8A-4147-A177-3AD203B41FA5}">
                      <a16:colId xmlns:a16="http://schemas.microsoft.com/office/drawing/2014/main" val="4020941245"/>
                    </a:ext>
                  </a:extLst>
                </a:gridCol>
              </a:tblGrid>
              <a:tr h="183189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Low delay B Main10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006659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RGB 4:4:4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017214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1859535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1080p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511810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TGM 720p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74790086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Animation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57897369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9449031"/>
                  </a:ext>
                </a:extLst>
              </a:tr>
              <a:tr h="18318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70631030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245A9780-660A-4922-92DD-001A8B057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18356"/>
              </p:ext>
            </p:extLst>
          </p:nvPr>
        </p:nvGraphicFramePr>
        <p:xfrm>
          <a:off x="6223874" y="1384296"/>
          <a:ext cx="5840635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1280">
                  <a:extLst>
                    <a:ext uri="{9D8B030D-6E8A-4147-A177-3AD203B41FA5}">
                      <a16:colId xmlns:a16="http://schemas.microsoft.com/office/drawing/2014/main" val="2427448104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3306310010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2680021268"/>
                    </a:ext>
                  </a:extLst>
                </a:gridCol>
                <a:gridCol w="821681">
                  <a:extLst>
                    <a:ext uri="{9D8B030D-6E8A-4147-A177-3AD203B41FA5}">
                      <a16:colId xmlns:a16="http://schemas.microsoft.com/office/drawing/2014/main" val="487443674"/>
                    </a:ext>
                  </a:extLst>
                </a:gridCol>
                <a:gridCol w="672156">
                  <a:extLst>
                    <a:ext uri="{9D8B030D-6E8A-4147-A177-3AD203B41FA5}">
                      <a16:colId xmlns:a16="http://schemas.microsoft.com/office/drawing/2014/main" val="2606553009"/>
                    </a:ext>
                  </a:extLst>
                </a:gridCol>
                <a:gridCol w="672156">
                  <a:extLst>
                    <a:ext uri="{9D8B030D-6E8A-4147-A177-3AD203B41FA5}">
                      <a16:colId xmlns:a16="http://schemas.microsoft.com/office/drawing/2014/main" val="2081812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943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VTM8.0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56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56074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RGB 4:4:4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99%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20673319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01654F-9F77-41BC-AAC6-A63CA8D8D3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03704"/>
              </p:ext>
            </p:extLst>
          </p:nvPr>
        </p:nvGraphicFramePr>
        <p:xfrm>
          <a:off x="6222326" y="3200006"/>
          <a:ext cx="5858804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599">
                  <a:extLst>
                    <a:ext uri="{9D8B030D-6E8A-4147-A177-3AD203B41FA5}">
                      <a16:colId xmlns:a16="http://schemas.microsoft.com/office/drawing/2014/main" val="2790883355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3782468016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10874303"/>
                    </a:ext>
                  </a:extLst>
                </a:gridCol>
                <a:gridCol w="824237">
                  <a:extLst>
                    <a:ext uri="{9D8B030D-6E8A-4147-A177-3AD203B41FA5}">
                      <a16:colId xmlns:a16="http://schemas.microsoft.com/office/drawing/2014/main" val="132874405"/>
                    </a:ext>
                  </a:extLst>
                </a:gridCol>
                <a:gridCol w="674247">
                  <a:extLst>
                    <a:ext uri="{9D8B030D-6E8A-4147-A177-3AD203B41FA5}">
                      <a16:colId xmlns:a16="http://schemas.microsoft.com/office/drawing/2014/main" val="3667056989"/>
                    </a:ext>
                  </a:extLst>
                </a:gridCol>
                <a:gridCol w="674247">
                  <a:extLst>
                    <a:ext uri="{9D8B030D-6E8A-4147-A177-3AD203B41FA5}">
                      <a16:colId xmlns:a16="http://schemas.microsoft.com/office/drawing/2014/main" val="14507224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991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VTM8.0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33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97762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RGB 4:4:4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100%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13842303"/>
                  </a:ext>
                </a:extLst>
              </a:tr>
            </a:tbl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003DEF90-A6E3-4CBF-894A-5A62F3A96F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42903"/>
              </p:ext>
            </p:extLst>
          </p:nvPr>
        </p:nvGraphicFramePr>
        <p:xfrm>
          <a:off x="6222326" y="4784571"/>
          <a:ext cx="5866823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388">
                  <a:extLst>
                    <a:ext uri="{9D8B030D-6E8A-4147-A177-3AD203B41FA5}">
                      <a16:colId xmlns:a16="http://schemas.microsoft.com/office/drawing/2014/main" val="2593687398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2514975898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4100759380"/>
                    </a:ext>
                  </a:extLst>
                </a:gridCol>
                <a:gridCol w="825365">
                  <a:extLst>
                    <a:ext uri="{9D8B030D-6E8A-4147-A177-3AD203B41FA5}">
                      <a16:colId xmlns:a16="http://schemas.microsoft.com/office/drawing/2014/main" val="3161461937"/>
                    </a:ext>
                  </a:extLst>
                </a:gridCol>
                <a:gridCol w="675170">
                  <a:extLst>
                    <a:ext uri="{9D8B030D-6E8A-4147-A177-3AD203B41FA5}">
                      <a16:colId xmlns:a16="http://schemas.microsoft.com/office/drawing/2014/main" val="3205451625"/>
                    </a:ext>
                  </a:extLst>
                </a:gridCol>
                <a:gridCol w="675170">
                  <a:extLst>
                    <a:ext uri="{9D8B030D-6E8A-4147-A177-3AD203B41FA5}">
                      <a16:colId xmlns:a16="http://schemas.microsoft.com/office/drawing/2014/main" val="36312431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Low delay B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133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VTM8.0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G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08946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RGB 4:4:4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#VALUE!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#DIV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#DIV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9810050"/>
                  </a:ext>
                </a:extLst>
              </a:tr>
            </a:tbl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9D1DB50-1CF4-4DD3-B8F7-7CE8734BF87D}"/>
              </a:ext>
            </a:extLst>
          </p:cNvPr>
          <p:cNvSpPr txBox="1"/>
          <p:nvPr/>
        </p:nvSpPr>
        <p:spPr>
          <a:xfrm>
            <a:off x="7859132" y="913057"/>
            <a:ext cx="2050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Natural contents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211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C19FA-774C-47DF-824D-26CB3FC1C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results, vs JVET-R0321 proposal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AC5F0C-0412-42B2-8ED2-F367A47C5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091555-03EE-4FA5-AF63-9C2CE44880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3B5A11-0B2D-4D66-8261-B29E0449C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72BECE-06C4-4BF8-B02D-F5FD454E7453}"/>
              </a:ext>
            </a:extLst>
          </p:cNvPr>
          <p:cNvSpPr txBox="1"/>
          <p:nvPr/>
        </p:nvSpPr>
        <p:spPr>
          <a:xfrm>
            <a:off x="6465212" y="958453"/>
            <a:ext cx="55869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Additional test</a:t>
            </a:r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It was tested on proposed setting by JVET-R0321.</a:t>
            </a:r>
          </a:p>
          <a:p>
            <a:endParaRPr lang="en-US" altLang="ja-JP" dirty="0"/>
          </a:p>
          <a:p>
            <a:r>
              <a:rPr lang="en-US" altLang="ja-JP" dirty="0"/>
              <a:t>UseIdentityTableForNon420Chroma : 0</a:t>
            </a:r>
          </a:p>
          <a:p>
            <a:r>
              <a:rPr lang="en-US" altLang="ja-JP" dirty="0" err="1"/>
              <a:t>SameCQPTablesForAllChroma</a:t>
            </a:r>
            <a:r>
              <a:rPr lang="en-US" altLang="ja-JP" dirty="0"/>
              <a:t>          : 1</a:t>
            </a:r>
          </a:p>
          <a:p>
            <a:r>
              <a:rPr lang="en-US" altLang="ja-JP" dirty="0" err="1"/>
              <a:t>QpInValCb</a:t>
            </a:r>
            <a:r>
              <a:rPr lang="en-US" altLang="ja-JP" dirty="0"/>
              <a:t>                                     : 22 62</a:t>
            </a:r>
          </a:p>
          <a:p>
            <a:r>
              <a:rPr lang="en-US" altLang="ja-JP" dirty="0" err="1"/>
              <a:t>QpOutValCb</a:t>
            </a:r>
            <a:r>
              <a:rPr lang="en-US" altLang="ja-JP" dirty="0"/>
              <a:t>                                   : 22 62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For this comparison, the anchor data is brought from proposal data of JVET-R0321. </a:t>
            </a:r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491E61B3-6F4B-4D21-9CF8-1D0019966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524097"/>
              </p:ext>
            </p:extLst>
          </p:nvPr>
        </p:nvGraphicFramePr>
        <p:xfrm>
          <a:off x="156925" y="818710"/>
          <a:ext cx="6210689" cy="250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385">
                  <a:extLst>
                    <a:ext uri="{9D8B030D-6E8A-4147-A177-3AD203B41FA5}">
                      <a16:colId xmlns:a16="http://schemas.microsoft.com/office/drawing/2014/main" val="573009056"/>
                    </a:ext>
                  </a:extLst>
                </a:gridCol>
                <a:gridCol w="1001966">
                  <a:extLst>
                    <a:ext uri="{9D8B030D-6E8A-4147-A177-3AD203B41FA5}">
                      <a16:colId xmlns:a16="http://schemas.microsoft.com/office/drawing/2014/main" val="42157211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2649764851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3749462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3318452847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07194156"/>
                    </a:ext>
                  </a:extLst>
                </a:gridCol>
              </a:tblGrid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All Intra Main10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063539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831888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8090428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9147866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94105216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76777161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-0.13%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-0.38%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73201245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66118779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90356482"/>
                  </a:ext>
                </a:extLst>
              </a:tr>
              <a:tr h="121186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846872740"/>
                  </a:ext>
                </a:extLst>
              </a:tr>
              <a:tr h="2338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Avg. for SCC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156237679"/>
                  </a:ext>
                </a:extLst>
              </a:tr>
            </a:tbl>
          </a:graphicData>
        </a:graphic>
      </p:graphicFrame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7C984765-1F2C-41E1-89D3-A4D47105C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95477"/>
              </p:ext>
            </p:extLst>
          </p:nvPr>
        </p:nvGraphicFramePr>
        <p:xfrm>
          <a:off x="156924" y="3319084"/>
          <a:ext cx="6210689" cy="2258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385">
                  <a:extLst>
                    <a:ext uri="{9D8B030D-6E8A-4147-A177-3AD203B41FA5}">
                      <a16:colId xmlns:a16="http://schemas.microsoft.com/office/drawing/2014/main" val="1154632619"/>
                    </a:ext>
                  </a:extLst>
                </a:gridCol>
                <a:gridCol w="1001966">
                  <a:extLst>
                    <a:ext uri="{9D8B030D-6E8A-4147-A177-3AD203B41FA5}">
                      <a16:colId xmlns:a16="http://schemas.microsoft.com/office/drawing/2014/main" val="154790076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168879797"/>
                    </a:ext>
                  </a:extLst>
                </a:gridCol>
                <a:gridCol w="1001028">
                  <a:extLst>
                    <a:ext uri="{9D8B030D-6E8A-4147-A177-3AD203B41FA5}">
                      <a16:colId xmlns:a16="http://schemas.microsoft.com/office/drawing/2014/main" val="764518758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4255565684"/>
                    </a:ext>
                  </a:extLst>
                </a:gridCol>
                <a:gridCol w="984141">
                  <a:extLst>
                    <a:ext uri="{9D8B030D-6E8A-4147-A177-3AD203B41FA5}">
                      <a16:colId xmlns:a16="http://schemas.microsoft.com/office/drawing/2014/main" val="28857253"/>
                    </a:ext>
                  </a:extLst>
                </a:gridCol>
              </a:tblGrid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Random Access Main 10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40211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Over JVET-R0321 proposal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88470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B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DecT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6631915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TGM1080p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-0.07%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81231516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TGM720p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-0.37%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56439574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Animation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0.00%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-0.51%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43431980"/>
                  </a:ext>
                </a:extLst>
              </a:tr>
              <a:tr h="3764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Mixed Content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-0.40%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50353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Natural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-1.59%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-1.23%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6910760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-0.26%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-0.66%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#NUM!</a:t>
                      </a:r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64918943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817524817"/>
                  </a:ext>
                </a:extLst>
              </a:tr>
              <a:tr h="1882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Avg. for SCC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-0.04%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-0.41%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-0.35%</a:t>
                      </a:r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342006580"/>
                  </a:ext>
                </a:extLst>
              </a:tr>
            </a:tbl>
          </a:graphicData>
        </a:graphic>
      </p:graphicFrame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004E2079-C630-48FF-AC3A-EA642EB4D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817073"/>
              </p:ext>
            </p:extLst>
          </p:nvPr>
        </p:nvGraphicFramePr>
        <p:xfrm>
          <a:off x="63610" y="5887045"/>
          <a:ext cx="10528304" cy="460666"/>
        </p:xfrm>
        <a:graphic>
          <a:graphicData uri="http://schemas.openxmlformats.org/drawingml/2006/table">
            <a:tbl>
              <a:tblPr/>
              <a:tblGrid>
                <a:gridCol w="468806">
                  <a:extLst>
                    <a:ext uri="{9D8B030D-6E8A-4147-A177-3AD203B41FA5}">
                      <a16:colId xmlns:a16="http://schemas.microsoft.com/office/drawing/2014/main" val="873184231"/>
                    </a:ext>
                  </a:extLst>
                </a:gridCol>
                <a:gridCol w="832655">
                  <a:extLst>
                    <a:ext uri="{9D8B030D-6E8A-4147-A177-3AD203B41FA5}">
                      <a16:colId xmlns:a16="http://schemas.microsoft.com/office/drawing/2014/main" val="3900089925"/>
                    </a:ext>
                  </a:extLst>
                </a:gridCol>
                <a:gridCol w="440817">
                  <a:extLst>
                    <a:ext uri="{9D8B030D-6E8A-4147-A177-3AD203B41FA5}">
                      <a16:colId xmlns:a16="http://schemas.microsoft.com/office/drawing/2014/main" val="2041852714"/>
                    </a:ext>
                  </a:extLst>
                </a:gridCol>
                <a:gridCol w="552771">
                  <a:extLst>
                    <a:ext uri="{9D8B030D-6E8A-4147-A177-3AD203B41FA5}">
                      <a16:colId xmlns:a16="http://schemas.microsoft.com/office/drawing/2014/main" val="349871729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2106089556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140101205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576783250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798539355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8881527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106755944"/>
                    </a:ext>
                  </a:extLst>
                </a:gridCol>
                <a:gridCol w="160933">
                  <a:extLst>
                    <a:ext uri="{9D8B030D-6E8A-4147-A177-3AD203B41FA5}">
                      <a16:colId xmlns:a16="http://schemas.microsoft.com/office/drawing/2014/main" val="1552115610"/>
                    </a:ext>
                  </a:extLst>
                </a:gridCol>
                <a:gridCol w="552771">
                  <a:extLst>
                    <a:ext uri="{9D8B030D-6E8A-4147-A177-3AD203B41FA5}">
                      <a16:colId xmlns:a16="http://schemas.microsoft.com/office/drawing/2014/main" val="1162184756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484686251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101218862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1563410849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955153513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941507195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134586427"/>
                    </a:ext>
                  </a:extLst>
                </a:gridCol>
                <a:gridCol w="289213">
                  <a:extLst>
                    <a:ext uri="{9D8B030D-6E8A-4147-A177-3AD203B41FA5}">
                      <a16:colId xmlns:a16="http://schemas.microsoft.com/office/drawing/2014/main" val="2221904953"/>
                    </a:ext>
                  </a:extLst>
                </a:gridCol>
                <a:gridCol w="289213">
                  <a:extLst>
                    <a:ext uri="{9D8B030D-6E8A-4147-A177-3AD203B41FA5}">
                      <a16:colId xmlns:a16="http://schemas.microsoft.com/office/drawing/2014/main" val="1619622518"/>
                    </a:ext>
                  </a:extLst>
                </a:gridCol>
                <a:gridCol w="160933">
                  <a:extLst>
                    <a:ext uri="{9D8B030D-6E8A-4147-A177-3AD203B41FA5}">
                      <a16:colId xmlns:a16="http://schemas.microsoft.com/office/drawing/2014/main" val="137655911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26815586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162752554"/>
                    </a:ext>
                  </a:extLst>
                </a:gridCol>
                <a:gridCol w="496794">
                  <a:extLst>
                    <a:ext uri="{9D8B030D-6E8A-4147-A177-3AD203B41FA5}">
                      <a16:colId xmlns:a16="http://schemas.microsoft.com/office/drawing/2014/main" val="3343298962"/>
                    </a:ext>
                  </a:extLst>
                </a:gridCol>
              </a:tblGrid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Natural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Traffic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55520.72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41.97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38.50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42.21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503141.51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139.76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139.76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55332.48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42.21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38.37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42.32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-12.12%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-7.16%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030248"/>
                  </a:ext>
                </a:extLst>
              </a:tr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17760.76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39.67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35.45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39.93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217552.61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92.29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60.43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17536.70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39.95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35.36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40.07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271299"/>
                  </a:ext>
                </a:extLst>
              </a:tr>
              <a:tr h="112502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32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6796.92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37.69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33.44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37.91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113291.42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69.16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31.47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6742.73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37.96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33.41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38.07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282936"/>
                  </a:ext>
                </a:extLst>
              </a:tr>
              <a:tr h="119533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2786.14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35.55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31.66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35.67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66078.47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51.41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18.36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2802.22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35.74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31.69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35.82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 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031" marR="7031" marT="70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44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829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B88A88-B421-4AFB-A840-4880BAC6A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ACT flag map</a:t>
            </a:r>
            <a:endParaRPr kumimoji="1" lang="ja-JP" altLang="en-US" dirty="0"/>
          </a:p>
        </p:txBody>
      </p:sp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4FC09545-8C89-46B7-B003-093055DD60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45"/>
          <a:stretch/>
        </p:blipFill>
        <p:spPr>
          <a:xfrm>
            <a:off x="1783457" y="796986"/>
            <a:ext cx="4140460" cy="5511800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7D7CA23-9687-448A-9EAE-B90952B5C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4692302-BFD2-4263-AE5D-D1ADE25C731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80DEE9-73B2-4E65-808C-B4767FBED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pic>
        <p:nvPicPr>
          <p:cNvPr id="9" name="コンテンツ プレースホルダー 6">
            <a:extLst>
              <a:ext uri="{FF2B5EF4-FFF2-40B4-BE49-F238E27FC236}">
                <a16:creationId xmlns:a16="http://schemas.microsoft.com/office/drawing/2014/main" id="{B5EC5BCD-CEE8-4530-896B-8B0570F246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45"/>
          <a:stretch/>
        </p:blipFill>
        <p:spPr bwMode="gray">
          <a:xfrm>
            <a:off x="6283958" y="796986"/>
            <a:ext cx="4140460" cy="55118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9BF1144-BE4D-4FCE-81AD-1B02DA591C6C}"/>
              </a:ext>
            </a:extLst>
          </p:cNvPr>
          <p:cNvSpPr txBox="1"/>
          <p:nvPr/>
        </p:nvSpPr>
        <p:spPr>
          <a:xfrm>
            <a:off x="4492374" y="6383907"/>
            <a:ext cx="3223126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Blue blocks are ACT flag 1.</a:t>
            </a:r>
            <a:endParaRPr kumimoji="1" lang="ja-JP" altLang="en-US" dirty="0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6B92103F-C5D5-4AD8-97B2-BBC9F20876E6}"/>
              </a:ext>
            </a:extLst>
          </p:cNvPr>
          <p:cNvCxnSpPr>
            <a:cxnSpLocks/>
          </p:cNvCxnSpPr>
          <p:nvPr/>
        </p:nvCxnSpPr>
        <p:spPr>
          <a:xfrm flipV="1">
            <a:off x="1095279" y="2618910"/>
            <a:ext cx="778188" cy="450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07D4925-EFA4-4288-BFC4-C95FA4A89C29}"/>
              </a:ext>
            </a:extLst>
          </p:cNvPr>
          <p:cNvSpPr txBox="1"/>
          <p:nvPr/>
        </p:nvSpPr>
        <p:spPr>
          <a:xfrm>
            <a:off x="325523" y="3109658"/>
            <a:ext cx="1378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TU 64x64</a:t>
            </a:r>
          </a:p>
          <a:p>
            <a:r>
              <a:rPr lang="en-US" altLang="ja-JP" dirty="0"/>
              <a:t>ACT flag:0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E65A28B-AA97-4B76-A8FC-6F109DC24C40}"/>
              </a:ext>
            </a:extLst>
          </p:cNvPr>
          <p:cNvSpPr txBox="1"/>
          <p:nvPr/>
        </p:nvSpPr>
        <p:spPr>
          <a:xfrm>
            <a:off x="4078712" y="518063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With proposal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D16FF39-7E9A-485F-9011-EF31019E758F}"/>
              </a:ext>
            </a:extLst>
          </p:cNvPr>
          <p:cNvSpPr txBox="1"/>
          <p:nvPr/>
        </p:nvSpPr>
        <p:spPr>
          <a:xfrm>
            <a:off x="6184825" y="515878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VTM-8.0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022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BF258C05-4F06-4329-8F2A-47632644C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8479360" y="1637729"/>
            <a:ext cx="3390746" cy="258342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9223268-9A26-4588-B113-F646D4857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Software change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744B62-FF4F-4EEA-A56C-869FE439F9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defTabSz="914400"/>
            <a:r>
              <a:rPr lang="en-US" altLang="ja-JP" dirty="0"/>
              <a:t>Needed to modify early termination</a:t>
            </a:r>
          </a:p>
          <a:p>
            <a:pPr lvl="1" defTabSz="914400"/>
            <a:r>
              <a:rPr lang="en-US" altLang="ja-JP" dirty="0"/>
              <a:t>In almost all blocks, ACT mode was chosen for Kimono QP:22.</a:t>
            </a:r>
          </a:p>
          <a:p>
            <a:pPr lvl="2"/>
            <a:r>
              <a:rPr lang="en-US" altLang="ja-JP" dirty="0"/>
              <a:t>RD-curve</a:t>
            </a:r>
          </a:p>
          <a:p>
            <a:pPr lvl="1" defTabSz="914400"/>
            <a:r>
              <a:rPr lang="en-US" altLang="ja-JP" dirty="0"/>
              <a:t>Problem related to early termination</a:t>
            </a:r>
          </a:p>
          <a:p>
            <a:pPr lvl="2" defTabSz="914400"/>
            <a:r>
              <a:rPr lang="en-US" altLang="ja-JP" dirty="0"/>
              <a:t>RD cost TU:4x32x32 is very small than TU:64x64</a:t>
            </a:r>
          </a:p>
          <a:p>
            <a:pPr lvl="3"/>
            <a:r>
              <a:rPr lang="en-US" altLang="ja-JP" dirty="0"/>
              <a:t>Skip mode decisions for non-ACT.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EE488F-5182-4A84-9080-85CA53D7D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3840C8-834B-47D9-8774-7F6D5F57E03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2020/4/17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2BE50E-8D86-424B-B1DC-20FC8A44D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6378265-9EAB-44B5-AA76-73AAD25C6571}"/>
              </a:ext>
            </a:extLst>
          </p:cNvPr>
          <p:cNvSpPr txBox="1"/>
          <p:nvPr/>
        </p:nvSpPr>
        <p:spPr>
          <a:xfrm>
            <a:off x="892786" y="3599405"/>
            <a:ext cx="385785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dirty="0"/>
              <a:t>CU: 64x64, TU: 32x32, ACT: ON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5BD535-17C6-480C-9E79-0D45C63999AF}"/>
              </a:ext>
            </a:extLst>
          </p:cNvPr>
          <p:cNvSpPr txBox="1"/>
          <p:nvPr/>
        </p:nvSpPr>
        <p:spPr>
          <a:xfrm>
            <a:off x="883357" y="4014065"/>
            <a:ext cx="394922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CU: 64x64, TU: 64x64, ACT: OFF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245710E-9720-41DA-BBC3-DA277CCF5554}"/>
              </a:ext>
            </a:extLst>
          </p:cNvPr>
          <p:cNvSpPr txBox="1"/>
          <p:nvPr/>
        </p:nvSpPr>
        <p:spPr>
          <a:xfrm>
            <a:off x="5198994" y="4014065"/>
            <a:ext cx="201689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/>
              <a:t>Mode decision-1</a:t>
            </a:r>
            <a:endParaRPr kumimoji="1" lang="ja-JP" altLang="en-US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2E1E121E-1175-41A4-8373-2917828A8592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4750637" y="3784071"/>
            <a:ext cx="448357" cy="414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4609087B-0E94-480B-86CB-89AED34D23EE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>
            <a:off x="4832580" y="4198731"/>
            <a:ext cx="3664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コネクタ: 曲線 23">
            <a:extLst>
              <a:ext uri="{FF2B5EF4-FFF2-40B4-BE49-F238E27FC236}">
                <a16:creationId xmlns:a16="http://schemas.microsoft.com/office/drawing/2014/main" id="{E1697326-1B18-4BAB-BC4C-37E6E6FFF9FD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7215893" y="4198731"/>
            <a:ext cx="1003279" cy="18466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FA94D18-706F-4C0C-9AB6-4C98E8EDC6F5}"/>
              </a:ext>
            </a:extLst>
          </p:cNvPr>
          <p:cNvSpPr txBox="1"/>
          <p:nvPr/>
        </p:nvSpPr>
        <p:spPr>
          <a:xfrm>
            <a:off x="3898692" y="4766847"/>
            <a:ext cx="768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The ET algorithm aborts all consequent mode decision for ACT off.</a:t>
            </a:r>
          </a:p>
          <a:p>
            <a:r>
              <a:rPr lang="en-US" altLang="ja-JP" dirty="0"/>
              <a:t>Finally, the 64x64+ACT are always selected.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F281F31-F601-4BFF-8E47-13E603D67D12}"/>
              </a:ext>
            </a:extLst>
          </p:cNvPr>
          <p:cNvSpPr txBox="1"/>
          <p:nvPr/>
        </p:nvSpPr>
        <p:spPr>
          <a:xfrm>
            <a:off x="3499544" y="5483612"/>
            <a:ext cx="8084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 solve this problem, the algorithm early termination was modified.</a:t>
            </a:r>
          </a:p>
          <a:p>
            <a:r>
              <a:rPr kumimoji="1" lang="en-US" altLang="ja-JP" dirty="0"/>
              <a:t>When TU is split by this proposal, it doesn’t use the cost to terminate.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3936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1411</Words>
  <Application>Microsoft Office PowerPoint</Application>
  <PresentationFormat>ユーザー設定</PresentationFormat>
  <Paragraphs>622</Paragraphs>
  <Slides>11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HGP創英角ｺﾞｼｯｸUB</vt:lpstr>
      <vt:lpstr>Meiryo UI</vt:lpstr>
      <vt:lpstr>メイリオ</vt:lpstr>
      <vt:lpstr>游ゴシック</vt:lpstr>
      <vt:lpstr>游明朝</vt:lpstr>
      <vt:lpstr>Arial</vt:lpstr>
      <vt:lpstr>Calibri</vt:lpstr>
      <vt:lpstr>Times New Roman</vt:lpstr>
      <vt:lpstr>Wingdings</vt:lpstr>
      <vt:lpstr>VTD_template</vt:lpstr>
      <vt:lpstr>  JVET-R0378 TU split for ACT</vt:lpstr>
      <vt:lpstr>JVET-R0378</vt:lpstr>
      <vt:lpstr>Proposal</vt:lpstr>
      <vt:lpstr>Syntax change</vt:lpstr>
      <vt:lpstr>Syntax change</vt:lpstr>
      <vt:lpstr>Test results, vs CTC (JVET-Q2013)</vt:lpstr>
      <vt:lpstr>Test results, vs JVET-R0321 proposal</vt:lpstr>
      <vt:lpstr>ACT flag map</vt:lpstr>
      <vt:lpstr>Software change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2020-04-17T11:24:35Z</dcterms:modified>
</cp:coreProperties>
</file>